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346"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59"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3" d="100"/>
          <a:sy n="33"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1143000" y="685800"/>
            <a:ext cx="4572000" cy="3429000"/>
          </a:xfrm>
          <a:prstGeom prst="rect">
            <a:avLst/>
          </a:prstGeom>
        </p:spPr>
        <p:txBody>
          <a:bodyPr/>
          <a:lstStyle/>
          <a:p>
            <a:endParaRPr/>
          </a:p>
        </p:txBody>
      </p:sp>
      <p:sp>
        <p:nvSpPr>
          <p:cNvPr id="156" name="Shape 1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2d453eb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1372d453e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744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72d453eb4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372d453eb4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725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72d453eb4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372d453eb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7487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72d453eb4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372d453eb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404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372d453eb4_1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372d453eb4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229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3326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0354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8464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2334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6080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372d453eb4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1372d453eb4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067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1147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2d453eb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1372d453e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0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3750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464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99901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9655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344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1248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711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991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372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390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2872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015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7023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781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8136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2127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262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519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851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13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0517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381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372d453eb4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1372d453eb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8906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72d453eb4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g1372d453eb4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844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p:spTree>
      <p:nvGrpSpPr>
        <p:cNvPr id="1" name=""/>
        <p:cNvGrpSpPr/>
        <p:nvPr/>
      </p:nvGrpSpPr>
      <p:grpSpPr>
        <a:xfrm>
          <a:off x="0" y="0"/>
          <a:ext cx="0" cy="0"/>
          <a:chOff x="0" y="0"/>
          <a:chExt cx="0" cy="0"/>
        </a:xfrm>
      </p:grpSpPr>
      <p:sp>
        <p:nvSpPr>
          <p:cNvPr id="11" name="Autor y fecha"/>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12" name="Título de presentació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Título de presentación</a:t>
            </a:r>
          </a:p>
        </p:txBody>
      </p:sp>
      <p:sp>
        <p:nvSpPr>
          <p:cNvPr id="13" name="Nivel de texto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1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claración">
    <p:spTree>
      <p:nvGrpSpPr>
        <p:cNvPr id="1" name=""/>
        <p:cNvGrpSpPr/>
        <p:nvPr/>
      </p:nvGrpSpPr>
      <p:grpSpPr>
        <a:xfrm>
          <a:off x="0" y="0"/>
          <a:ext cx="0" cy="0"/>
          <a:chOff x="0" y="0"/>
          <a:chExt cx="0" cy="0"/>
        </a:xfrm>
      </p:grpSpPr>
      <p:sp>
        <p:nvSpPr>
          <p:cNvPr id="98" name="Nivel de texto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Declaración</a:t>
            </a:r>
          </a:p>
          <a:p>
            <a:pPr lvl="1"/>
            <a:endParaRPr/>
          </a:p>
          <a:p>
            <a:pPr lvl="2"/>
            <a:endParaRPr/>
          </a:p>
          <a:p>
            <a:pPr lvl="3"/>
            <a:endParaRPr/>
          </a:p>
          <a:p>
            <a:pPr lvl="4"/>
            <a:endParaRPr/>
          </a:p>
        </p:txBody>
      </p:sp>
      <p:sp>
        <p:nvSpPr>
          <p:cNvPr id="9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Hecho (grande)">
    <p:spTree>
      <p:nvGrpSpPr>
        <p:cNvPr id="1" name=""/>
        <p:cNvGrpSpPr/>
        <p:nvPr/>
      </p:nvGrpSpPr>
      <p:grpSpPr>
        <a:xfrm>
          <a:off x="0" y="0"/>
          <a:ext cx="0" cy="0"/>
          <a:chOff x="0" y="0"/>
          <a:chExt cx="0" cy="0"/>
        </a:xfrm>
      </p:grpSpPr>
      <p:sp>
        <p:nvSpPr>
          <p:cNvPr id="106" name="Nivel de texto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Información del hecho"/>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Información del hecho</a:t>
            </a:r>
          </a:p>
        </p:txBody>
      </p:sp>
      <p:sp>
        <p:nvSpPr>
          <p:cNvPr id="10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115" name="Atribución"/>
          <p:cNvSpPr txBox="1">
            <a:spLocks noGrp="1"/>
          </p:cNvSpPr>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Atribución</a:t>
            </a:r>
          </a:p>
        </p:txBody>
      </p:sp>
      <p:sp>
        <p:nvSpPr>
          <p:cNvPr id="116" name="Nivel de texto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“Frase celebre”</a:t>
            </a:r>
          </a:p>
          <a:p>
            <a:pPr lvl="1"/>
            <a:endParaRPr/>
          </a:p>
          <a:p>
            <a:pPr lvl="2"/>
            <a:endParaRPr/>
          </a:p>
          <a:p>
            <a:pPr lvl="3"/>
            <a:endParaRPr/>
          </a:p>
          <a:p>
            <a:pPr lvl="4"/>
            <a:endParaRPr/>
          </a:p>
        </p:txBody>
      </p:sp>
      <p:sp>
        <p:nvSpPr>
          <p:cNvPr id="11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124" name="Imagen"/>
          <p:cNvSpPr>
            <a:spLocks noGrp="1"/>
          </p:cNvSpPr>
          <p:nvPr>
            <p:ph type="pic" sz="quarter" idx="13"/>
          </p:nvPr>
        </p:nvSpPr>
        <p:spPr>
          <a:xfrm>
            <a:off x="15760700" y="1016000"/>
            <a:ext cx="7439099" cy="5949678"/>
          </a:xfrm>
          <a:prstGeom prst="rect">
            <a:avLst/>
          </a:prstGeom>
        </p:spPr>
        <p:txBody>
          <a:bodyPr lIns="91439" tIns="45719" rIns="91439" bIns="45719">
            <a:noAutofit/>
          </a:bodyPr>
          <a:lstStyle/>
          <a:p>
            <a:endParaRPr/>
          </a:p>
        </p:txBody>
      </p:sp>
      <p:sp>
        <p:nvSpPr>
          <p:cNvPr id="125" name="Imagen"/>
          <p:cNvSpPr>
            <a:spLocks noGrp="1"/>
          </p:cNvSpPr>
          <p:nvPr>
            <p:ph type="pic" sz="half" idx="14"/>
          </p:nvPr>
        </p:nvSpPr>
        <p:spPr>
          <a:xfrm>
            <a:off x="13500100" y="3978275"/>
            <a:ext cx="10439400" cy="12150181"/>
          </a:xfrm>
          <a:prstGeom prst="rect">
            <a:avLst/>
          </a:prstGeom>
        </p:spPr>
        <p:txBody>
          <a:bodyPr lIns="91439" tIns="45719" rIns="91439" bIns="45719">
            <a:noAutofit/>
          </a:bodyPr>
          <a:lstStyle/>
          <a:p>
            <a:endParaRPr/>
          </a:p>
        </p:txBody>
      </p:sp>
      <p:sp>
        <p:nvSpPr>
          <p:cNvPr id="126" name="Imagen"/>
          <p:cNvSpPr>
            <a:spLocks noGrp="1"/>
          </p:cNvSpPr>
          <p:nvPr>
            <p:ph type="pic" idx="15"/>
          </p:nvPr>
        </p:nvSpPr>
        <p:spPr>
          <a:xfrm>
            <a:off x="-139700" y="495300"/>
            <a:ext cx="16611600" cy="12458700"/>
          </a:xfrm>
          <a:prstGeom prst="rect">
            <a:avLst/>
          </a:prstGeom>
        </p:spPr>
        <p:txBody>
          <a:bodyPr lIns="91439" tIns="45719" rIns="91439" bIns="45719">
            <a:noAutofit/>
          </a:bodyPr>
          <a:lstStyle/>
          <a:p>
            <a:endParaRPr/>
          </a:p>
        </p:txBody>
      </p:sp>
      <p:sp>
        <p:nvSpPr>
          <p:cNvPr id="12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Imagen"/>
          <p:cNvSpPr>
            <a:spLocks noGrp="1"/>
          </p:cNvSpPr>
          <p:nvPr>
            <p:ph type="pic" idx="13"/>
          </p:nvPr>
        </p:nvSpPr>
        <p:spPr>
          <a:xfrm>
            <a:off x="-1333500" y="-5524500"/>
            <a:ext cx="27051000" cy="21640800"/>
          </a:xfrm>
          <a:prstGeom prst="rect">
            <a:avLst/>
          </a:prstGeom>
        </p:spPr>
        <p:txBody>
          <a:bodyPr lIns="91439" tIns="45719" rIns="91439" bIns="45719">
            <a:noAutofit/>
          </a:bodyPr>
          <a:lstStyle/>
          <a:p>
            <a:endParaRPr/>
          </a:p>
        </p:txBody>
      </p:sp>
      <p:sp>
        <p:nvSpPr>
          <p:cNvPr id="135" name="Número de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YELLOW">
    <p:bg>
      <p:bgPr>
        <a:solidFill>
          <a:srgbClr val="FECC00"/>
        </a:solidFill>
        <a:effectLst/>
      </p:bgPr>
    </p:bg>
    <p:spTree>
      <p:nvGrpSpPr>
        <p:cNvPr id="1" name=""/>
        <p:cNvGrpSpPr/>
        <p:nvPr/>
      </p:nvGrpSpPr>
      <p:grpSpPr>
        <a:xfrm>
          <a:off x="0" y="0"/>
          <a:ext cx="0" cy="0"/>
          <a:chOff x="0" y="0"/>
          <a:chExt cx="0" cy="0"/>
        </a:xfrm>
      </p:grpSpPr>
      <p:sp>
        <p:nvSpPr>
          <p:cNvPr id="149" name="Número de diapositiva"/>
          <p:cNvSpPr txBox="1">
            <a:spLocks noGrp="1"/>
          </p:cNvSpPr>
          <p:nvPr>
            <p:ph type="sldNum" sz="quarter" idx="2"/>
          </p:nvPr>
        </p:nvSpPr>
        <p:spPr>
          <a:xfrm>
            <a:off x="23199233" y="13156320"/>
            <a:ext cx="272147" cy="177801"/>
          </a:xfrm>
          <a:prstGeom prst="rect">
            <a:avLst/>
          </a:prstGeom>
        </p:spPr>
        <p:txBody>
          <a:bodyPr wrap="square" lIns="0" tIns="0" rIns="0" bIns="0" anchor="ctr"/>
          <a:lstStyle>
            <a:lvl1pPr algn="r" defTabSz="825500">
              <a:defRPr sz="1200" spc="24">
                <a:latin typeface="Helvetica"/>
                <a:ea typeface="Helvetica"/>
                <a:cs typeface="Helvetica"/>
                <a:sym typeface="Helvetica"/>
              </a:defRPr>
            </a:lvl1p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666517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3711576" y="171455"/>
            <a:ext cx="19529424" cy="139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13233401" y="1778004"/>
            <a:ext cx="11150600" cy="11937997"/>
          </a:xfrm>
          <a:prstGeom prst="rect">
            <a:avLst/>
          </a:prstGeom>
          <a:noFill/>
          <a:ln>
            <a:noFill/>
          </a:ln>
        </p:spPr>
        <p:txBody>
          <a:bodyPr spcFirstLastPara="1" wrap="square" lIns="91425" tIns="45700" rIns="91425" bIns="45700" anchor="t" anchorCtr="0">
            <a:normAutofit/>
          </a:bodyPr>
          <a:lstStyle>
            <a:lvl1pPr marL="914411" lvl="0" indent="-863611" algn="l">
              <a:lnSpc>
                <a:spcPct val="90000"/>
              </a:lnSpc>
              <a:spcBef>
                <a:spcPts val="2000"/>
              </a:spcBef>
              <a:spcAft>
                <a:spcPts val="0"/>
              </a:spcAft>
              <a:buClr>
                <a:srgbClr val="002060"/>
              </a:buClr>
              <a:buSzPts val="3200"/>
              <a:buChar char="•"/>
              <a:defRPr sz="6400"/>
            </a:lvl1pPr>
            <a:lvl2pPr marL="1828823" lvl="1" indent="-812810" algn="l">
              <a:lnSpc>
                <a:spcPct val="90000"/>
              </a:lnSpc>
              <a:spcBef>
                <a:spcPts val="1000"/>
              </a:spcBef>
              <a:spcAft>
                <a:spcPts val="0"/>
              </a:spcAft>
              <a:buClr>
                <a:srgbClr val="002060"/>
              </a:buClr>
              <a:buSzPts val="2800"/>
              <a:buChar char="•"/>
              <a:defRPr sz="5600"/>
            </a:lvl2pPr>
            <a:lvl3pPr marL="2743234" lvl="2" indent="-762010" algn="l">
              <a:lnSpc>
                <a:spcPct val="90000"/>
              </a:lnSpc>
              <a:spcBef>
                <a:spcPts val="1000"/>
              </a:spcBef>
              <a:spcAft>
                <a:spcPts val="0"/>
              </a:spcAft>
              <a:buClr>
                <a:srgbClr val="002060"/>
              </a:buClr>
              <a:buSzPts val="2400"/>
              <a:buChar char="•"/>
              <a:defRPr sz="4800"/>
            </a:lvl3pPr>
            <a:lvl4pPr marL="3657646" lvl="3" indent="-711209" algn="l">
              <a:lnSpc>
                <a:spcPct val="90000"/>
              </a:lnSpc>
              <a:spcBef>
                <a:spcPts val="1000"/>
              </a:spcBef>
              <a:spcAft>
                <a:spcPts val="0"/>
              </a:spcAft>
              <a:buClr>
                <a:srgbClr val="002060"/>
              </a:buClr>
              <a:buSzPts val="2000"/>
              <a:buChar char="•"/>
              <a:defRPr sz="4000"/>
            </a:lvl4pPr>
            <a:lvl5pPr marL="4572057" lvl="4" indent="-711209" algn="l">
              <a:lnSpc>
                <a:spcPct val="90000"/>
              </a:lnSpc>
              <a:spcBef>
                <a:spcPts val="1000"/>
              </a:spcBef>
              <a:spcAft>
                <a:spcPts val="0"/>
              </a:spcAft>
              <a:buClr>
                <a:srgbClr val="002060"/>
              </a:buClr>
              <a:buSzPts val="2000"/>
              <a:buChar char="•"/>
              <a:defRPr sz="4000"/>
            </a:lvl5pPr>
            <a:lvl6pPr marL="5486469" lvl="5" indent="-711209" algn="l">
              <a:lnSpc>
                <a:spcPct val="90000"/>
              </a:lnSpc>
              <a:spcBef>
                <a:spcPts val="1000"/>
              </a:spcBef>
              <a:spcAft>
                <a:spcPts val="0"/>
              </a:spcAft>
              <a:buClr>
                <a:schemeClr val="dk1"/>
              </a:buClr>
              <a:buSzPts val="2000"/>
              <a:buChar char="•"/>
              <a:defRPr sz="4000"/>
            </a:lvl6pPr>
            <a:lvl7pPr marL="6400880" lvl="6" indent="-711209" algn="l">
              <a:lnSpc>
                <a:spcPct val="90000"/>
              </a:lnSpc>
              <a:spcBef>
                <a:spcPts val="1000"/>
              </a:spcBef>
              <a:spcAft>
                <a:spcPts val="0"/>
              </a:spcAft>
              <a:buClr>
                <a:schemeClr val="dk1"/>
              </a:buClr>
              <a:buSzPts val="2000"/>
              <a:buChar char="•"/>
              <a:defRPr sz="4000"/>
            </a:lvl7pPr>
            <a:lvl8pPr marL="7315291" lvl="7" indent="-711209" algn="l">
              <a:lnSpc>
                <a:spcPct val="90000"/>
              </a:lnSpc>
              <a:spcBef>
                <a:spcPts val="1000"/>
              </a:spcBef>
              <a:spcAft>
                <a:spcPts val="0"/>
              </a:spcAft>
              <a:buClr>
                <a:schemeClr val="dk1"/>
              </a:buClr>
              <a:buSzPts val="2000"/>
              <a:buChar char="•"/>
              <a:defRPr sz="4000"/>
            </a:lvl8pPr>
            <a:lvl9pPr marL="8229703" lvl="8" indent="-711209" algn="l">
              <a:lnSpc>
                <a:spcPct val="90000"/>
              </a:lnSpc>
              <a:spcBef>
                <a:spcPts val="1000"/>
              </a:spcBef>
              <a:spcAft>
                <a:spcPts val="0"/>
              </a:spcAft>
              <a:buClr>
                <a:schemeClr val="dk1"/>
              </a:buClr>
              <a:buSzPts val="2000"/>
              <a:buChar char="•"/>
              <a:defRPr sz="4000"/>
            </a:lvl9pPr>
          </a:lstStyle>
          <a:p>
            <a:endParaRPr/>
          </a:p>
        </p:txBody>
      </p:sp>
      <p:sp>
        <p:nvSpPr>
          <p:cNvPr id="29" name="Google Shape;29;p12"/>
          <p:cNvSpPr txBox="1">
            <a:spLocks noGrp="1"/>
          </p:cNvSpPr>
          <p:nvPr>
            <p:ph type="body" idx="2"/>
          </p:nvPr>
        </p:nvSpPr>
        <p:spPr>
          <a:xfrm>
            <a:off x="1679579" y="104140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
        <p:nvSpPr>
          <p:cNvPr id="30" name="Google Shape;30;p12"/>
          <p:cNvSpPr txBox="1">
            <a:spLocks noGrp="1"/>
          </p:cNvSpPr>
          <p:nvPr>
            <p:ph type="dt" idx="10"/>
          </p:nvPr>
        </p:nvSpPr>
        <p:spPr>
          <a:xfrm>
            <a:off x="1676400" y="12712701"/>
            <a:ext cx="5486400" cy="730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3"/>
          </p:nvPr>
        </p:nvSpPr>
        <p:spPr>
          <a:xfrm>
            <a:off x="1679579" y="82042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
        <p:nvSpPr>
          <p:cNvPr id="32" name="Google Shape;32;p12"/>
          <p:cNvSpPr txBox="1">
            <a:spLocks noGrp="1"/>
          </p:cNvSpPr>
          <p:nvPr>
            <p:ph type="body" idx="4"/>
          </p:nvPr>
        </p:nvSpPr>
        <p:spPr>
          <a:xfrm>
            <a:off x="1679579" y="64262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Tree>
    <p:extLst>
      <p:ext uri="{BB962C8B-B14F-4D97-AF65-F5344CB8AC3E}">
        <p14:creationId xmlns:p14="http://schemas.microsoft.com/office/powerpoint/2010/main" val="100356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7" name="Rectángulo 6"/>
          <p:cNvSpPr/>
          <p:nvPr userDrawn="1"/>
        </p:nvSpPr>
        <p:spPr>
          <a:xfrm>
            <a:off x="0" y="0"/>
            <a:ext cx="2782955" cy="26335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2800">
              <a:solidFill>
                <a:schemeClr val="bg1"/>
              </a:solidFill>
            </a:endParaRPr>
          </a:p>
        </p:txBody>
      </p:sp>
      <p:pic>
        <p:nvPicPr>
          <p:cNvPr id="11" name="Picture 2" descr="C:\Users\Kazumi-Emi\Desktop\Documents\CJava\identidad\bocetos piezas graficas academico - empresarial\RENDERS\opc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952" t="398" r="17033" b="-398"/>
          <a:stretch/>
        </p:blipFill>
        <p:spPr bwMode="auto">
          <a:xfrm>
            <a:off x="-289386" y="-2117"/>
            <a:ext cx="9108899" cy="13196821"/>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9503702" y="2825553"/>
            <a:ext cx="14017557" cy="2940051"/>
          </a:xfrm>
        </p:spPr>
        <p:txBody>
          <a:bodyPr/>
          <a:lstStyle/>
          <a:p>
            <a:r>
              <a:rPr lang="es-ES" dirty="0" smtClean="0"/>
              <a:t>Haga clic para modificar el estilo de título del patrón</a:t>
            </a:r>
            <a:endParaRPr lang="es-PE" dirty="0"/>
          </a:p>
        </p:txBody>
      </p:sp>
      <p:sp>
        <p:nvSpPr>
          <p:cNvPr id="3" name="2 Subtítulo"/>
          <p:cNvSpPr>
            <a:spLocks noGrp="1"/>
          </p:cNvSpPr>
          <p:nvPr>
            <p:ph type="subTitle" idx="1"/>
          </p:nvPr>
        </p:nvSpPr>
        <p:spPr>
          <a:xfrm>
            <a:off x="9503701" y="5765603"/>
            <a:ext cx="14103019" cy="3505200"/>
          </a:xfrm>
        </p:spPr>
        <p:txBody>
          <a:bodyPr>
            <a:normAutofit/>
          </a:bodyPr>
          <a:lstStyle>
            <a:lvl1pPr marL="0" indent="0" algn="ctr">
              <a:buNone/>
              <a:defRPr sz="5333">
                <a:solidFill>
                  <a:schemeClr val="tx1">
                    <a:tint val="75000"/>
                  </a:schemeClr>
                </a:solidFill>
              </a:defRPr>
            </a:lvl1pPr>
            <a:lvl2pPr marL="1219215" indent="0" algn="ctr">
              <a:buNone/>
              <a:defRPr>
                <a:solidFill>
                  <a:schemeClr val="tx1">
                    <a:tint val="75000"/>
                  </a:schemeClr>
                </a:solidFill>
              </a:defRPr>
            </a:lvl2pPr>
            <a:lvl3pPr marL="2438430" indent="0" algn="ctr">
              <a:buNone/>
              <a:defRPr>
                <a:solidFill>
                  <a:schemeClr val="tx1">
                    <a:tint val="75000"/>
                  </a:schemeClr>
                </a:solidFill>
              </a:defRPr>
            </a:lvl3pPr>
            <a:lvl4pPr marL="3657646" indent="0" algn="ctr">
              <a:buNone/>
              <a:defRPr>
                <a:solidFill>
                  <a:schemeClr val="tx1">
                    <a:tint val="75000"/>
                  </a:schemeClr>
                </a:solidFill>
              </a:defRPr>
            </a:lvl4pPr>
            <a:lvl5pPr marL="4876861" indent="0" algn="ctr">
              <a:buNone/>
              <a:defRPr>
                <a:solidFill>
                  <a:schemeClr val="tx1">
                    <a:tint val="75000"/>
                  </a:schemeClr>
                </a:solidFill>
              </a:defRPr>
            </a:lvl5pPr>
            <a:lvl6pPr marL="6096076" indent="0" algn="ctr">
              <a:buNone/>
              <a:defRPr>
                <a:solidFill>
                  <a:schemeClr val="tx1">
                    <a:tint val="75000"/>
                  </a:schemeClr>
                </a:solidFill>
              </a:defRPr>
            </a:lvl6pPr>
            <a:lvl7pPr marL="7315291" indent="0" algn="ctr">
              <a:buNone/>
              <a:defRPr>
                <a:solidFill>
                  <a:schemeClr val="tx1">
                    <a:tint val="75000"/>
                  </a:schemeClr>
                </a:solidFill>
              </a:defRPr>
            </a:lvl7pPr>
            <a:lvl8pPr marL="8534507" indent="0" algn="ctr">
              <a:buNone/>
              <a:defRPr>
                <a:solidFill>
                  <a:schemeClr val="tx1">
                    <a:tint val="75000"/>
                  </a:schemeClr>
                </a:solidFill>
              </a:defRPr>
            </a:lvl8pPr>
            <a:lvl9pPr marL="9753722" indent="0" algn="ctr">
              <a:buNone/>
              <a:defRPr>
                <a:solidFill>
                  <a:schemeClr val="tx1">
                    <a:tint val="75000"/>
                  </a:schemeClr>
                </a:solidFill>
              </a:defRPr>
            </a:lvl9pPr>
          </a:lstStyle>
          <a:p>
            <a:r>
              <a:rPr lang="es-ES" smtClean="0"/>
              <a:t>Haga clic para modificar el estilo de subtítulo del patrón</a:t>
            </a:r>
            <a:endParaRPr lang="es-PE"/>
          </a:p>
        </p:txBody>
      </p:sp>
    </p:spTree>
    <p:extLst>
      <p:ext uri="{BB962C8B-B14F-4D97-AF65-F5344CB8AC3E}">
        <p14:creationId xmlns:p14="http://schemas.microsoft.com/office/powerpoint/2010/main" val="158398416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lvl2pPr>
              <a:defRPr/>
            </a:lvl2pPr>
          </a:lstStyle>
          <a:p>
            <a:pPr lvl="0"/>
            <a:r>
              <a:rPr lang="es-ES" dirty="0" smtClean="0"/>
              <a:t>Haga clic para modificar el estilo de texto del patrón</a:t>
            </a:r>
          </a:p>
          <a:p>
            <a:pPr lvl="1"/>
            <a:r>
              <a:rPr lang="es-ES" dirty="0" smtClean="0"/>
              <a:t>Segundo nivel		</a:t>
            </a:r>
          </a:p>
          <a:p>
            <a:pPr lvl="2"/>
            <a:r>
              <a:rPr lang="es-ES" dirty="0" smtClean="0"/>
              <a:t>Tercer nivel</a:t>
            </a:r>
          </a:p>
          <a:p>
            <a:pPr lvl="3"/>
            <a:r>
              <a:rPr lang="es-ES" dirty="0" smtClean="0"/>
              <a:t>Cuarto nivel</a:t>
            </a:r>
          </a:p>
          <a:p>
            <a:pPr lvl="4"/>
            <a:r>
              <a:rPr lang="es-ES" dirty="0" smtClean="0"/>
              <a:t>Quinto nivel</a:t>
            </a:r>
            <a:endParaRPr lang="es-PE" dirty="0"/>
          </a:p>
        </p:txBody>
      </p:sp>
    </p:spTree>
    <p:extLst>
      <p:ext uri="{BB962C8B-B14F-4D97-AF65-F5344CB8AC3E}">
        <p14:creationId xmlns:p14="http://schemas.microsoft.com/office/powerpoint/2010/main" val="4063123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foto">
    <p:spTree>
      <p:nvGrpSpPr>
        <p:cNvPr id="1" name=""/>
        <p:cNvGrpSpPr/>
        <p:nvPr/>
      </p:nvGrpSpPr>
      <p:grpSpPr>
        <a:xfrm>
          <a:off x="0" y="0"/>
          <a:ext cx="0" cy="0"/>
          <a:chOff x="0" y="0"/>
          <a:chExt cx="0" cy="0"/>
        </a:xfrm>
      </p:grpSpPr>
      <p:sp>
        <p:nvSpPr>
          <p:cNvPr id="21" name="666699290_02_crop_3159x1892.jpg"/>
          <p:cNvSpPr>
            <a:spLocks noGrp="1"/>
          </p:cNvSpPr>
          <p:nvPr>
            <p:ph type="pic" idx="13"/>
          </p:nvPr>
        </p:nvSpPr>
        <p:spPr>
          <a:xfrm>
            <a:off x="-1155700" y="-1295400"/>
            <a:ext cx="26746200" cy="16018933"/>
          </a:xfrm>
          <a:prstGeom prst="rect">
            <a:avLst/>
          </a:prstGeom>
        </p:spPr>
        <p:txBody>
          <a:bodyPr lIns="91439" tIns="45719" rIns="91439" bIns="45719">
            <a:noAutofit/>
          </a:bodyPr>
          <a:lstStyle/>
          <a:p>
            <a:endParaRPr/>
          </a:p>
        </p:txBody>
      </p:sp>
      <p:sp>
        <p:nvSpPr>
          <p:cNvPr id="22" name="Título de presentació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Título de presentación</a:t>
            </a:r>
          </a:p>
        </p:txBody>
      </p:sp>
      <p:sp>
        <p:nvSpPr>
          <p:cNvPr id="23" name="Autor y fecha"/>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24" name="Nivel de texto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2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y foto alternativa">
    <p:spTree>
      <p:nvGrpSpPr>
        <p:cNvPr id="1" name=""/>
        <p:cNvGrpSpPr/>
        <p:nvPr/>
      </p:nvGrpSpPr>
      <p:grpSpPr>
        <a:xfrm>
          <a:off x="0" y="0"/>
          <a:ext cx="0" cy="0"/>
          <a:chOff x="0" y="0"/>
          <a:chExt cx="0" cy="0"/>
        </a:xfrm>
      </p:grpSpPr>
      <p:sp>
        <p:nvSpPr>
          <p:cNvPr id="32" name="910457886_1434x1669.jpg"/>
          <p:cNvSpPr>
            <a:spLocks noGrp="1"/>
          </p:cNvSpPr>
          <p:nvPr>
            <p:ph type="pic" idx="13"/>
          </p:nvPr>
        </p:nvSpPr>
        <p:spPr>
          <a:xfrm>
            <a:off x="10972800" y="-203200"/>
            <a:ext cx="12144837" cy="14135100"/>
          </a:xfrm>
          <a:prstGeom prst="rect">
            <a:avLst/>
          </a:prstGeom>
        </p:spPr>
        <p:txBody>
          <a:bodyPr lIns="91439" tIns="45719" rIns="91439" bIns="45719">
            <a:noAutofit/>
          </a:bodyPr>
          <a:lstStyle/>
          <a:p>
            <a:endParaRPr/>
          </a:p>
        </p:txBody>
      </p:sp>
      <p:sp>
        <p:nvSpPr>
          <p:cNvPr id="33" name="Título de diapositiva"/>
          <p:cNvSpPr txBox="1">
            <a:spLocks noGrp="1"/>
          </p:cNvSpPr>
          <p:nvPr>
            <p:ph type="title" hasCustomPrompt="1"/>
          </p:nvPr>
        </p:nvSpPr>
        <p:spPr>
          <a:xfrm>
            <a:off x="1206500" y="1270000"/>
            <a:ext cx="9779000" cy="5882273"/>
          </a:xfrm>
          <a:prstGeom prst="rect">
            <a:avLst/>
          </a:prstGeom>
        </p:spPr>
        <p:txBody>
          <a:bodyPr anchor="b"/>
          <a:lstStyle/>
          <a:p>
            <a:r>
              <a:t>Título de diapositiva</a:t>
            </a:r>
          </a:p>
        </p:txBody>
      </p:sp>
      <p:sp>
        <p:nvSpPr>
          <p:cNvPr id="34" name="Nivel de texto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diapositiva</a:t>
            </a:r>
          </a:p>
          <a:p>
            <a:pPr lvl="1"/>
            <a:endParaRPr/>
          </a:p>
          <a:p>
            <a:pPr lvl="2"/>
            <a:endParaRPr/>
          </a:p>
          <a:p>
            <a:pPr lvl="3"/>
            <a:endParaRPr/>
          </a:p>
          <a:p>
            <a:pPr lvl="4"/>
            <a:endParaRPr/>
          </a:p>
        </p:txBody>
      </p:sp>
      <p:sp>
        <p:nvSpPr>
          <p:cNvPr id="35"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pic>
        <p:nvPicPr>
          <p:cNvPr id="6" name="bg_.png" descr="bg_.png">
            <a:extLst>
              <a:ext uri="{FF2B5EF4-FFF2-40B4-BE49-F238E27FC236}">
                <a16:creationId xmlns:a16="http://schemas.microsoft.com/office/drawing/2014/main" id="{A6719979-539A-41D9-B149-FD4D385AB47D}"/>
              </a:ext>
            </a:extLst>
          </p:cNvPr>
          <p:cNvPicPr>
            <a:picLocks noChangeAspect="1"/>
          </p:cNvPicPr>
          <p:nvPr userDrawn="1"/>
        </p:nvPicPr>
        <p:blipFill>
          <a:blip r:embed="rId2"/>
          <a:stretch>
            <a:fillRect/>
          </a:stretch>
        </p:blipFill>
        <p:spPr>
          <a:xfrm>
            <a:off x="0" y="0"/>
            <a:ext cx="24547527" cy="13807984"/>
          </a:xfrm>
          <a:prstGeom prst="rect">
            <a:avLst/>
          </a:prstGeom>
          <a:ln w="12700">
            <a:miter lim="400000"/>
          </a:ln>
        </p:spPr>
      </p:pic>
      <p:sp>
        <p:nvSpPr>
          <p:cNvPr id="42" name="Título de diapositiva"/>
          <p:cNvSpPr txBox="1">
            <a:spLocks noGrp="1"/>
          </p:cNvSpPr>
          <p:nvPr>
            <p:ph type="title" hasCustomPrompt="1"/>
          </p:nvPr>
        </p:nvSpPr>
        <p:spPr>
          <a:prstGeom prst="rect">
            <a:avLst/>
          </a:prstGeom>
        </p:spPr>
        <p:txBody>
          <a:bodyPr/>
          <a:lstStyle/>
          <a:p>
            <a:r>
              <a:t>Título de diapositiva</a:t>
            </a:r>
          </a:p>
        </p:txBody>
      </p:sp>
      <p:sp>
        <p:nvSpPr>
          <p:cNvPr id="43" name="Subtítulo de diapositiv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44" name="Nivel de texto 1…"/>
          <p:cNvSpPr txBox="1">
            <a:spLocks noGrp="1"/>
          </p:cNvSpPr>
          <p:nvPr>
            <p:ph type="body" idx="1" hasCustomPrompt="1"/>
          </p:nvPr>
        </p:nvSpPr>
        <p:spPr>
          <a:prstGeom prst="rect">
            <a:avLst/>
          </a:prstGeom>
        </p:spPr>
        <p:txBody>
          <a:bodyPr/>
          <a:lstStyle/>
          <a:p>
            <a:r>
              <a:t>Texto en viñeta de diapositiva</a:t>
            </a:r>
          </a:p>
          <a:p>
            <a:pPr lvl="1"/>
            <a:endParaRPr/>
          </a:p>
          <a:p>
            <a:pPr lvl="2"/>
            <a:endParaRPr/>
          </a:p>
          <a:p>
            <a:pPr lvl="3"/>
            <a:endParaRPr/>
          </a:p>
          <a:p>
            <a:pPr lvl="4"/>
            <a:endParaRPr/>
          </a:p>
        </p:txBody>
      </p:sp>
      <p:sp>
        <p:nvSpPr>
          <p:cNvPr id="4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grpSp>
        <p:nvGrpSpPr>
          <p:cNvPr id="7" name="Group 486">
            <a:extLst>
              <a:ext uri="{FF2B5EF4-FFF2-40B4-BE49-F238E27FC236}">
                <a16:creationId xmlns:a16="http://schemas.microsoft.com/office/drawing/2014/main" id="{11C54B28-FE39-49DF-BDF5-73F59713C9CE}"/>
              </a:ext>
            </a:extLst>
          </p:cNvPr>
          <p:cNvGrpSpPr/>
          <p:nvPr userDrawn="1"/>
        </p:nvGrpSpPr>
        <p:grpSpPr>
          <a:xfrm>
            <a:off x="1313460" y="12930881"/>
            <a:ext cx="3653794" cy="240722"/>
            <a:chOff x="0" y="0"/>
            <a:chExt cx="3653792" cy="240721"/>
          </a:xfrm>
        </p:grpSpPr>
        <p:sp>
          <p:nvSpPr>
            <p:cNvPr id="8" name="Shape 480">
              <a:extLst>
                <a:ext uri="{FF2B5EF4-FFF2-40B4-BE49-F238E27FC236}">
                  <a16:creationId xmlns:a16="http://schemas.microsoft.com/office/drawing/2014/main" id="{6CEEDDA8-F781-47E8-B4C8-F69CC1923023}"/>
                </a:ext>
              </a:extLst>
            </p:cNvPr>
            <p:cNvSpPr/>
            <p:nvPr/>
          </p:nvSpPr>
          <p:spPr>
            <a:xfrm rot="10800000" flipH="1">
              <a:off x="-1" y="-1"/>
              <a:ext cx="543666" cy="240723"/>
            </a:xfrm>
            <a:prstGeom prst="rect">
              <a:avLst/>
            </a:prstGeom>
            <a:solidFill>
              <a:srgbClr val="2F2F2F"/>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9" name="Shape 481">
              <a:extLst>
                <a:ext uri="{FF2B5EF4-FFF2-40B4-BE49-F238E27FC236}">
                  <a16:creationId xmlns:a16="http://schemas.microsoft.com/office/drawing/2014/main" id="{657DDB8A-BF7F-471E-85EC-AFE0F81602B3}"/>
                </a:ext>
              </a:extLst>
            </p:cNvPr>
            <p:cNvSpPr/>
            <p:nvPr/>
          </p:nvSpPr>
          <p:spPr>
            <a:xfrm rot="10800000" flipH="1">
              <a:off x="619335" y="-1"/>
              <a:ext cx="543666" cy="240723"/>
            </a:xfrm>
            <a:prstGeom prst="rect">
              <a:avLst/>
            </a:prstGeom>
            <a:solidFill>
              <a:srgbClr val="ED220D"/>
            </a:solidFill>
            <a:ln w="12700" cap="flat">
              <a:noFill/>
              <a:miter lim="400000"/>
            </a:ln>
            <a:effectLst/>
          </p:spPr>
          <p:txBody>
            <a:bodyPr wrap="square" lIns="71436" tIns="71436" rIns="71436" bIns="71436"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0" name="Shape 482">
              <a:extLst>
                <a:ext uri="{FF2B5EF4-FFF2-40B4-BE49-F238E27FC236}">
                  <a16:creationId xmlns:a16="http://schemas.microsoft.com/office/drawing/2014/main" id="{7405CD66-711C-4A4B-A88C-677EC0F1E81D}"/>
                </a:ext>
              </a:extLst>
            </p:cNvPr>
            <p:cNvSpPr/>
            <p:nvPr/>
          </p:nvSpPr>
          <p:spPr>
            <a:xfrm rot="10800000" flipH="1">
              <a:off x="1257963" y="-1"/>
              <a:ext cx="543666" cy="240723"/>
            </a:xfrm>
            <a:prstGeom prst="rect">
              <a:avLst/>
            </a:prstGeom>
            <a:solidFill>
              <a:srgbClr val="8B8B8B"/>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1" name="Shape 483">
              <a:extLst>
                <a:ext uri="{FF2B5EF4-FFF2-40B4-BE49-F238E27FC236}">
                  <a16:creationId xmlns:a16="http://schemas.microsoft.com/office/drawing/2014/main" id="{7D0F1C78-D278-43BE-9413-F9AEB0A16B2E}"/>
                </a:ext>
              </a:extLst>
            </p:cNvPr>
            <p:cNvSpPr/>
            <p:nvPr/>
          </p:nvSpPr>
          <p:spPr>
            <a:xfrm rot="10800000" flipH="1">
              <a:off x="1877430" y="-1"/>
              <a:ext cx="543666" cy="240723"/>
            </a:xfrm>
            <a:prstGeom prst="rect">
              <a:avLst/>
            </a:prstGeom>
            <a:solidFill>
              <a:srgbClr val="555555"/>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2" name="Shape 484">
              <a:extLst>
                <a:ext uri="{FF2B5EF4-FFF2-40B4-BE49-F238E27FC236}">
                  <a16:creationId xmlns:a16="http://schemas.microsoft.com/office/drawing/2014/main" id="{EE1E78A2-33E2-4B5B-B6CF-A341FD8D8D67}"/>
                </a:ext>
              </a:extLst>
            </p:cNvPr>
            <p:cNvSpPr/>
            <p:nvPr/>
          </p:nvSpPr>
          <p:spPr>
            <a:xfrm rot="10800000" flipH="1">
              <a:off x="2496766" y="-1"/>
              <a:ext cx="543667" cy="240723"/>
            </a:xfrm>
            <a:prstGeom prst="rect">
              <a:avLst/>
            </a:prstGeom>
            <a:solidFill>
              <a:srgbClr val="C6C6C6"/>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3" name="Shape 485">
              <a:extLst>
                <a:ext uri="{FF2B5EF4-FFF2-40B4-BE49-F238E27FC236}">
                  <a16:creationId xmlns:a16="http://schemas.microsoft.com/office/drawing/2014/main" id="{4407901A-ECC8-445D-9310-4B24E817E9A3}"/>
                </a:ext>
              </a:extLst>
            </p:cNvPr>
            <p:cNvSpPr/>
            <p:nvPr/>
          </p:nvSpPr>
          <p:spPr>
            <a:xfrm rot="10800000" flipH="1">
              <a:off x="3110126" y="-1"/>
              <a:ext cx="543667" cy="240723"/>
            </a:xfrm>
            <a:prstGeom prst="rect">
              <a:avLst/>
            </a:prstGeom>
            <a:solidFill>
              <a:srgbClr val="BFBFBF"/>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grpSp>
      <p:pic>
        <p:nvPicPr>
          <p:cNvPr id="14" name="21112016 PLANTILLA PPT MARY-02-2.png" descr="21112016 PLANTILLA PPT MARY-02-2.png">
            <a:extLst>
              <a:ext uri="{FF2B5EF4-FFF2-40B4-BE49-F238E27FC236}">
                <a16:creationId xmlns:a16="http://schemas.microsoft.com/office/drawing/2014/main" id="{2B1D45A7-3450-47C6-8C2E-2A21F2286060}"/>
              </a:ext>
            </a:extLst>
          </p:cNvPr>
          <p:cNvPicPr>
            <a:picLocks noChangeAspect="1"/>
          </p:cNvPicPr>
          <p:nvPr userDrawn="1"/>
        </p:nvPicPr>
        <p:blipFill>
          <a:blip r:embed="rId3"/>
          <a:srcRect t="3517" r="77083" b="72784"/>
          <a:stretch>
            <a:fillRect/>
          </a:stretch>
        </p:blipFill>
        <p:spPr>
          <a:xfrm>
            <a:off x="19336880" y="699558"/>
            <a:ext cx="3763386" cy="218893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52" name="Nivel de texto 1…"/>
          <p:cNvSpPr txBox="1">
            <a:spLocks noGrp="1"/>
          </p:cNvSpPr>
          <p:nvPr>
            <p:ph type="body" idx="1" hasCustomPrompt="1"/>
          </p:nvPr>
        </p:nvSpPr>
        <p:spPr>
          <a:prstGeom prst="rect">
            <a:avLst/>
          </a:prstGeom>
        </p:spPr>
        <p:txBody>
          <a:bodyPr numCol="2" spcCol="1098550"/>
          <a:lstStyle/>
          <a:p>
            <a:r>
              <a:t>Texto en viñeta de diapositiva</a:t>
            </a:r>
          </a:p>
          <a:p>
            <a:pPr lvl="1"/>
            <a:endParaRPr/>
          </a:p>
          <a:p>
            <a:pPr lvl="2"/>
            <a:endParaRPr/>
          </a:p>
          <a:p>
            <a:pPr lvl="3"/>
            <a:endParaRPr/>
          </a:p>
          <a:p>
            <a:pPr lvl="4"/>
            <a:endParaRPr/>
          </a:p>
        </p:txBody>
      </p:sp>
      <p:sp>
        <p:nvSpPr>
          <p:cNvPr id="5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0" name="Subtítulo de diapositiva"/>
          <p:cNvSpPr txBox="1">
            <a:spLocks noGrp="1"/>
          </p:cNvSpPr>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61" name="Nivel de texto 1…"/>
          <p:cNvSpPr txBox="1">
            <a:spLocks noGrp="1"/>
          </p:cNvSpPr>
          <p:nvPr>
            <p:ph type="body" sz="half" idx="1" hasCustomPrompt="1"/>
          </p:nvPr>
        </p:nvSpPr>
        <p:spPr>
          <a:xfrm>
            <a:off x="1206500" y="4248504"/>
            <a:ext cx="9779000" cy="8256630"/>
          </a:xfrm>
          <a:prstGeom prst="rect">
            <a:avLst/>
          </a:prstGeom>
        </p:spPr>
        <p:txBody>
          <a:bodyPr/>
          <a:lstStyle/>
          <a:p>
            <a:r>
              <a:t>Texto en viñeta de diapositiva</a:t>
            </a:r>
          </a:p>
          <a:p>
            <a:pPr lvl="1"/>
            <a:endParaRPr/>
          </a:p>
          <a:p>
            <a:pPr lvl="2"/>
            <a:endParaRPr/>
          </a:p>
          <a:p>
            <a:pPr lvl="3"/>
            <a:endParaRPr/>
          </a:p>
          <a:p>
            <a:pPr lvl="4"/>
            <a:endParaRPr/>
          </a:p>
        </p:txBody>
      </p:sp>
      <p:sp>
        <p:nvSpPr>
          <p:cNvPr id="62" name="660384004_1290x1720.jpg"/>
          <p:cNvSpPr>
            <a:spLocks noGrp="1"/>
          </p:cNvSpPr>
          <p:nvPr>
            <p:ph type="pic" idx="14"/>
          </p:nvPr>
        </p:nvSpPr>
        <p:spPr>
          <a:xfrm>
            <a:off x="12192000" y="-407266"/>
            <a:ext cx="10916874" cy="14555832"/>
          </a:xfrm>
          <a:prstGeom prst="rect">
            <a:avLst/>
          </a:prstGeom>
        </p:spPr>
        <p:txBody>
          <a:bodyPr lIns="91439" tIns="45719" rIns="91439" bIns="45719">
            <a:noAutofit/>
          </a:bodyPr>
          <a:lstStyle/>
          <a:p>
            <a:endParaRPr/>
          </a:p>
        </p:txBody>
      </p:sp>
      <p:sp>
        <p:nvSpPr>
          <p:cNvPr id="63" name="Título de diapositiva"/>
          <p:cNvSpPr txBox="1">
            <a:spLocks noGrp="1"/>
          </p:cNvSpPr>
          <p:nvPr>
            <p:ph type="title" hasCustomPrompt="1"/>
          </p:nvPr>
        </p:nvSpPr>
        <p:spPr>
          <a:xfrm>
            <a:off x="1206500" y="1079500"/>
            <a:ext cx="9779000" cy="1435100"/>
          </a:xfrm>
          <a:prstGeom prst="rect">
            <a:avLst/>
          </a:prstGeom>
        </p:spPr>
        <p:txBody>
          <a:bodyPr/>
          <a:lstStyle/>
          <a:p>
            <a:r>
              <a:t>Título de diapositiva</a:t>
            </a:r>
          </a:p>
        </p:txBody>
      </p:sp>
      <p:sp>
        <p:nvSpPr>
          <p:cNvPr id="6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ción">
    <p:spTree>
      <p:nvGrpSpPr>
        <p:cNvPr id="1" name=""/>
        <p:cNvGrpSpPr/>
        <p:nvPr/>
      </p:nvGrpSpPr>
      <p:grpSpPr>
        <a:xfrm>
          <a:off x="0" y="0"/>
          <a:ext cx="0" cy="0"/>
          <a:chOff x="0" y="0"/>
          <a:chExt cx="0" cy="0"/>
        </a:xfrm>
      </p:grpSpPr>
      <p:sp>
        <p:nvSpPr>
          <p:cNvPr id="71" name="Título de sección"/>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Título de sección</a:t>
            </a:r>
          </a:p>
        </p:txBody>
      </p:sp>
      <p:sp>
        <p:nvSpPr>
          <p:cNvPr id="72"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ólo título">
    <p:spTree>
      <p:nvGrpSpPr>
        <p:cNvPr id="1" name=""/>
        <p:cNvGrpSpPr/>
        <p:nvPr/>
      </p:nvGrpSpPr>
      <p:grpSpPr>
        <a:xfrm>
          <a:off x="0" y="0"/>
          <a:ext cx="0" cy="0"/>
          <a:chOff x="0" y="0"/>
          <a:chExt cx="0" cy="0"/>
        </a:xfrm>
      </p:grpSpPr>
      <p:sp>
        <p:nvSpPr>
          <p:cNvPr id="79" name="Título de diapositiva"/>
          <p:cNvSpPr txBox="1">
            <a:spLocks noGrp="1"/>
          </p:cNvSpPr>
          <p:nvPr>
            <p:ph type="title" hasCustomPrompt="1"/>
          </p:nvPr>
        </p:nvSpPr>
        <p:spPr>
          <a:xfrm>
            <a:off x="1206500" y="1079500"/>
            <a:ext cx="21971000" cy="1434949"/>
          </a:xfrm>
          <a:prstGeom prst="rect">
            <a:avLst/>
          </a:prstGeom>
        </p:spPr>
        <p:txBody>
          <a:bodyPr/>
          <a:lstStyle/>
          <a:p>
            <a:r>
              <a:t>Título de diapositiva</a:t>
            </a:r>
          </a:p>
        </p:txBody>
      </p:sp>
      <p:sp>
        <p:nvSpPr>
          <p:cNvPr id="80" name="Subtítulo de diapositiv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Título de agenda"/>
          <p:cNvSpPr txBox="1">
            <a:spLocks noGrp="1"/>
          </p:cNvSpPr>
          <p:nvPr>
            <p:ph type="title" hasCustomPrompt="1"/>
          </p:nvPr>
        </p:nvSpPr>
        <p:spPr>
          <a:xfrm>
            <a:off x="1206500" y="1079500"/>
            <a:ext cx="21971000" cy="1435100"/>
          </a:xfrm>
          <a:prstGeom prst="rect">
            <a:avLst/>
          </a:prstGeom>
        </p:spPr>
        <p:txBody>
          <a:bodyPr/>
          <a:lstStyle/>
          <a:p>
            <a:r>
              <a:t>Título de agenda</a:t>
            </a:r>
          </a:p>
        </p:txBody>
      </p:sp>
      <p:sp>
        <p:nvSpPr>
          <p:cNvPr id="89" name="Subtítulo de agend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agenda</a:t>
            </a:r>
          </a:p>
        </p:txBody>
      </p:sp>
      <p:sp>
        <p:nvSpPr>
          <p:cNvPr id="90" name="Nivel de texto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Temas de agenda</a:t>
            </a:r>
          </a:p>
          <a:p>
            <a:pPr lvl="1"/>
            <a:endParaRPr/>
          </a:p>
          <a:p>
            <a:pPr lvl="2"/>
            <a:endParaRPr/>
          </a:p>
          <a:p>
            <a:pPr lvl="3"/>
            <a:endParaRPr/>
          </a:p>
          <a:p>
            <a:pPr lvl="4"/>
            <a:endParaRPr/>
          </a:p>
        </p:txBody>
      </p:sp>
      <p:sp>
        <p:nvSpPr>
          <p:cNvPr id="9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ítulo de diapositiva"/>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Título de diapositiva</a:t>
            </a:r>
          </a:p>
        </p:txBody>
      </p:sp>
      <p:sp>
        <p:nvSpPr>
          <p:cNvPr id="3" name="Nivel de texto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Texto en viñeta de diapositiva</a:t>
            </a:r>
          </a:p>
          <a:p>
            <a:pPr lvl="1"/>
            <a:endParaRPr/>
          </a:p>
          <a:p>
            <a:pPr lvl="2"/>
            <a:endParaRPr/>
          </a:p>
          <a:p>
            <a:pPr lvl="3"/>
            <a:endParaRPr/>
          </a:p>
          <a:p>
            <a:pPr lvl="4"/>
            <a:endParaRPr/>
          </a:p>
        </p:txBody>
      </p:sp>
      <p:sp>
        <p:nvSpPr>
          <p:cNvPr id="4" name="Número de diapositiva"/>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7" r:id="rId16"/>
    <p:sldLayoutId id="2147483668" r:id="rId17"/>
    <p:sldLayoutId id="2147483669" r:id="rId18"/>
    <p:sldLayoutId id="2147483670" r:id="rId19"/>
  </p:sldLayoutIdLst>
  <p:transition spd="med"/>
  <p:hf hd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UTULO"/>
          <p:cNvSpPr txBox="1">
            <a:spLocks noGrp="1"/>
          </p:cNvSpPr>
          <p:nvPr>
            <p:ph type="title"/>
          </p:nvPr>
        </p:nvSpPr>
        <p:spPr>
          <a:xfrm>
            <a:off x="1200250" y="10165726"/>
            <a:ext cx="21971000" cy="1433164"/>
          </a:xfrm>
          <a:prstGeom prst="rect">
            <a:avLst/>
          </a:prstGeom>
        </p:spPr>
        <p:txBody>
          <a:bodyPr>
            <a:noAutofit/>
          </a:bodyPr>
          <a:lstStyle>
            <a:lvl1pPr>
              <a:defRPr>
                <a:solidFill>
                  <a:srgbClr val="FFFFFF"/>
                </a:solidFill>
              </a:defRPr>
            </a:lvl1pPr>
          </a:lstStyle>
          <a:p>
            <a:r>
              <a:rPr lang="es-PE" sz="6000" dirty="0" smtClean="0"/>
              <a:t>DESARROLLO DE ENTORNOS WEB</a:t>
            </a:r>
            <a:endParaRPr sz="6000" dirty="0"/>
          </a:p>
        </p:txBody>
      </p:sp>
      <p:sp>
        <p:nvSpPr>
          <p:cNvPr id="2" name="Marcador de número de diapositiva 1">
            <a:extLst>
              <a:ext uri="{FF2B5EF4-FFF2-40B4-BE49-F238E27FC236}">
                <a16:creationId xmlns:a16="http://schemas.microsoft.com/office/drawing/2014/main" id="{554A993B-ED33-430F-A814-C1CBF4B14A24}"/>
              </a:ext>
            </a:extLst>
          </p:cNvPr>
          <p:cNvSpPr>
            <a:spLocks noGrp="1"/>
          </p:cNvSpPr>
          <p:nvPr>
            <p:ph type="sldNum" sz="quarter" idx="2"/>
          </p:nvPr>
        </p:nvSpPr>
        <p:spPr/>
        <p:txBody>
          <a:bodyPr/>
          <a:lstStyle/>
          <a:p>
            <a:fld id="{86CB4B4D-7CA3-9044-876B-883B54F8677D}" type="slidenum">
              <a:rPr lang="es-PE" smtClean="0"/>
              <a:t>1</a:t>
            </a:fld>
            <a:endParaRPr lang="es-PE"/>
          </a:p>
        </p:txBody>
      </p:sp>
      <p:sp>
        <p:nvSpPr>
          <p:cNvPr id="5" name="TUTULO">
            <a:extLst>
              <a:ext uri="{FF2B5EF4-FFF2-40B4-BE49-F238E27FC236}">
                <a16:creationId xmlns:a16="http://schemas.microsoft.com/office/drawing/2014/main" id="{2FAB8178-8F75-4B6F-AB4B-AD7B306CA5D6}"/>
              </a:ext>
            </a:extLst>
          </p:cNvPr>
          <p:cNvSpPr txBox="1">
            <a:spLocks/>
          </p:cNvSpPr>
          <p:nvPr/>
        </p:nvSpPr>
        <p:spPr>
          <a:xfrm>
            <a:off x="1200249" y="11155973"/>
            <a:ext cx="21305789" cy="1433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s-PE" sz="6000" dirty="0" smtClean="0">
                <a:solidFill>
                  <a:schemeClr val="bg1"/>
                </a:solidFill>
              </a:rPr>
              <a:t>INTRODUCCION A JAVASCRIPT – Tipos de datos</a:t>
            </a:r>
            <a:endParaRPr lang="es-PE" sz="6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72d453eb4_1_35"/>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Tipos de datos </a:t>
            </a:r>
            <a:r>
              <a:rPr lang="es-PE" dirty="0" smtClean="0">
                <a:solidFill>
                  <a:schemeClr val="bg1"/>
                </a:solidFill>
              </a:rPr>
              <a:t>y estructuras en </a:t>
            </a:r>
            <a:r>
              <a:rPr lang="es-PE" dirty="0">
                <a:solidFill>
                  <a:schemeClr val="bg1"/>
                </a:solidFill>
              </a:rPr>
              <a:t>JavaScript</a:t>
            </a:r>
            <a:endParaRPr dirty="0">
              <a:solidFill>
                <a:schemeClr val="bg1"/>
              </a:solidFill>
            </a:endParaRPr>
          </a:p>
        </p:txBody>
      </p:sp>
      <p:sp>
        <p:nvSpPr>
          <p:cNvPr id="110" name="Google Shape;110;g1372d453eb4_1_35"/>
          <p:cNvSpPr txBox="1">
            <a:spLocks noGrp="1"/>
          </p:cNvSpPr>
          <p:nvPr>
            <p:ph type="body" idx="1"/>
          </p:nvPr>
        </p:nvSpPr>
        <p:spPr>
          <a:xfrm>
            <a:off x="882036" y="2803162"/>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3600" dirty="0">
                <a:solidFill>
                  <a:schemeClr val="bg1"/>
                </a:solidFill>
                <a:latin typeface="+mj-lt"/>
              </a:rPr>
              <a:t>El último estándar </a:t>
            </a:r>
            <a:r>
              <a:rPr lang="es-MX" sz="3600" b="1" dirty="0" err="1">
                <a:solidFill>
                  <a:schemeClr val="bg1"/>
                </a:solidFill>
                <a:latin typeface="+mj-lt"/>
              </a:rPr>
              <a:t>ECMAScript</a:t>
            </a:r>
            <a:r>
              <a:rPr lang="es-MX" sz="3600" b="1" dirty="0">
                <a:solidFill>
                  <a:schemeClr val="bg1"/>
                </a:solidFill>
                <a:latin typeface="+mj-lt"/>
              </a:rPr>
              <a:t> </a:t>
            </a:r>
            <a:r>
              <a:rPr lang="es-MX" sz="3600" dirty="0">
                <a:solidFill>
                  <a:schemeClr val="bg1"/>
                </a:solidFill>
                <a:latin typeface="+mj-lt"/>
              </a:rPr>
              <a:t>define nueve tipos.</a:t>
            </a:r>
          </a:p>
          <a:p>
            <a:pPr lvl="0" algn="just"/>
            <a:r>
              <a:rPr lang="es-MX" sz="3600" dirty="0">
                <a:solidFill>
                  <a:schemeClr val="bg1"/>
                </a:solidFill>
                <a:latin typeface="+mj-lt"/>
              </a:rPr>
              <a:t>Seis </a:t>
            </a:r>
            <a:r>
              <a:rPr lang="es-MX" sz="3600" b="1" dirty="0">
                <a:solidFill>
                  <a:schemeClr val="bg1"/>
                </a:solidFill>
                <a:latin typeface="+mj-lt"/>
              </a:rPr>
              <a:t>tipos de datos primitivos, </a:t>
            </a:r>
            <a:r>
              <a:rPr lang="es-MX" sz="3600" dirty="0">
                <a:solidFill>
                  <a:schemeClr val="bg1"/>
                </a:solidFill>
                <a:latin typeface="+mj-lt"/>
              </a:rPr>
              <a:t>controlados por el operador </a:t>
            </a:r>
            <a:r>
              <a:rPr lang="es-MX" sz="3600" b="1" dirty="0" err="1">
                <a:solidFill>
                  <a:schemeClr val="bg1"/>
                </a:solidFill>
                <a:latin typeface="+mj-lt"/>
              </a:rPr>
              <a:t>typeof</a:t>
            </a:r>
            <a:r>
              <a:rPr lang="es-MX" sz="3600" b="1" dirty="0">
                <a:solidFill>
                  <a:schemeClr val="bg1"/>
                </a:solidFill>
                <a:latin typeface="+mj-lt"/>
              </a:rPr>
              <a:t>:</a:t>
            </a:r>
          </a:p>
          <a:p>
            <a:pPr lvl="1" algn="just"/>
            <a:r>
              <a:rPr lang="es-PE" sz="2800" b="1" dirty="0" err="1">
                <a:solidFill>
                  <a:schemeClr val="bg1"/>
                </a:solidFill>
                <a:latin typeface="+mj-lt"/>
              </a:rPr>
              <a:t>Undefined</a:t>
            </a:r>
            <a:r>
              <a:rPr lang="es-PE" sz="2800" b="1" dirty="0">
                <a:solidFill>
                  <a:schemeClr val="bg1"/>
                </a:solidFill>
                <a:latin typeface="+mj-lt"/>
              </a:rPr>
              <a:t>: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a:t>
            </a:r>
            <a:r>
              <a:rPr lang="es-PE" sz="2800" b="1" dirty="0" err="1">
                <a:solidFill>
                  <a:schemeClr val="bg1"/>
                </a:solidFill>
                <a:latin typeface="+mj-lt"/>
              </a:rPr>
              <a:t>undefined</a:t>
            </a:r>
            <a:r>
              <a:rPr lang="es-PE" sz="2800" b="1" dirty="0">
                <a:solidFill>
                  <a:schemeClr val="bg1"/>
                </a:solidFill>
                <a:latin typeface="+mj-lt"/>
              </a:rPr>
              <a:t>“. </a:t>
            </a:r>
            <a:r>
              <a:rPr lang="es-MX" sz="2800" dirty="0">
                <a:solidFill>
                  <a:schemeClr val="bg1"/>
                </a:solidFill>
                <a:latin typeface="+mj-lt"/>
              </a:rPr>
              <a:t>Una variable a la que no se le ha asignado un valor tiene el valor </a:t>
            </a:r>
            <a:r>
              <a:rPr lang="es-MX" sz="2800" dirty="0" err="1">
                <a:solidFill>
                  <a:schemeClr val="bg1"/>
                </a:solidFill>
                <a:latin typeface="+mj-lt"/>
              </a:rPr>
              <a:t>undefined</a:t>
            </a:r>
            <a:r>
              <a:rPr lang="es-MX" sz="2800" dirty="0">
                <a:solidFill>
                  <a:schemeClr val="bg1"/>
                </a:solidFill>
                <a:latin typeface="+mj-lt"/>
              </a:rPr>
              <a:t>.</a:t>
            </a:r>
            <a:endParaRPr lang="es-PE" sz="2800" dirty="0">
              <a:solidFill>
                <a:schemeClr val="bg1"/>
              </a:solidFill>
              <a:latin typeface="+mj-lt"/>
            </a:endParaRPr>
          </a:p>
          <a:p>
            <a:pPr lvl="1" algn="just"/>
            <a:r>
              <a:rPr lang="es-PE" sz="2800" b="1" dirty="0" err="1">
                <a:solidFill>
                  <a:schemeClr val="bg1"/>
                </a:solidFill>
                <a:latin typeface="+mj-lt"/>
              </a:rPr>
              <a:t>Boolean</a:t>
            </a:r>
            <a:r>
              <a:rPr lang="es-PE" sz="2800" b="1" dirty="0">
                <a:solidFill>
                  <a:schemeClr val="bg1"/>
                </a:solidFill>
                <a:latin typeface="+mj-lt"/>
              </a:rPr>
              <a:t>: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a:t>
            </a:r>
            <a:r>
              <a:rPr lang="es-PE" sz="2800" b="1" dirty="0" err="1">
                <a:solidFill>
                  <a:schemeClr val="bg1"/>
                </a:solidFill>
                <a:latin typeface="+mj-lt"/>
              </a:rPr>
              <a:t>boolean</a:t>
            </a:r>
            <a:r>
              <a:rPr lang="es-PE" sz="2800" b="1" dirty="0">
                <a:solidFill>
                  <a:schemeClr val="bg1"/>
                </a:solidFill>
                <a:latin typeface="+mj-lt"/>
              </a:rPr>
              <a:t>“. </a:t>
            </a:r>
            <a:r>
              <a:rPr lang="es-PE" sz="2800" dirty="0">
                <a:solidFill>
                  <a:schemeClr val="bg1"/>
                </a:solidFill>
                <a:latin typeface="+mj-lt"/>
              </a:rPr>
              <a:t>R</a:t>
            </a:r>
            <a:r>
              <a:rPr lang="es-MX" sz="2800" dirty="0">
                <a:solidFill>
                  <a:schemeClr val="bg1"/>
                </a:solidFill>
                <a:latin typeface="+mj-lt"/>
              </a:rPr>
              <a:t>epresenta una entidad lógica y puede tener dos valores: true y false.</a:t>
            </a:r>
            <a:endParaRPr lang="es-PE" sz="2800" dirty="0">
              <a:solidFill>
                <a:schemeClr val="bg1"/>
              </a:solidFill>
              <a:latin typeface="+mj-lt"/>
            </a:endParaRPr>
          </a:p>
          <a:p>
            <a:pPr lvl="1" algn="just"/>
            <a:r>
              <a:rPr lang="es-PE" sz="2800" b="1" dirty="0" err="1">
                <a:solidFill>
                  <a:schemeClr val="bg1"/>
                </a:solidFill>
                <a:latin typeface="+mj-lt"/>
              </a:rPr>
              <a:t>Number</a:t>
            </a:r>
            <a:r>
              <a:rPr lang="es-PE" sz="2800" b="1" dirty="0">
                <a:solidFill>
                  <a:schemeClr val="bg1"/>
                </a:solidFill>
                <a:latin typeface="+mj-lt"/>
              </a:rPr>
              <a:t>: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a:t>
            </a:r>
            <a:r>
              <a:rPr lang="es-PE" sz="2800" b="1" dirty="0" err="1">
                <a:solidFill>
                  <a:schemeClr val="bg1"/>
                </a:solidFill>
                <a:latin typeface="+mj-lt"/>
              </a:rPr>
              <a:t>number</a:t>
            </a:r>
            <a:r>
              <a:rPr lang="es-PE" sz="2800" b="1" dirty="0">
                <a:solidFill>
                  <a:schemeClr val="bg1"/>
                </a:solidFill>
                <a:latin typeface="+mj-lt"/>
              </a:rPr>
              <a:t>“. </a:t>
            </a:r>
            <a:r>
              <a:rPr lang="es-MX" sz="2800" dirty="0">
                <a:solidFill>
                  <a:schemeClr val="bg1"/>
                </a:solidFill>
                <a:latin typeface="+mj-lt"/>
              </a:rPr>
              <a:t>Es un valor en formato binario de 64 bits de doble precisión IEEE 754.</a:t>
            </a:r>
            <a:endParaRPr lang="es-PE" sz="2800" dirty="0">
              <a:solidFill>
                <a:schemeClr val="bg1"/>
              </a:solidFill>
              <a:latin typeface="+mj-lt"/>
            </a:endParaRPr>
          </a:p>
          <a:p>
            <a:pPr lvl="1" algn="just"/>
            <a:r>
              <a:rPr lang="es-PE" sz="2800" b="1" dirty="0" err="1">
                <a:solidFill>
                  <a:schemeClr val="bg1"/>
                </a:solidFill>
                <a:latin typeface="+mj-lt"/>
              </a:rPr>
              <a:t>String</a:t>
            </a:r>
            <a:r>
              <a:rPr lang="es-PE" sz="2800" b="1" dirty="0">
                <a:solidFill>
                  <a:schemeClr val="bg1"/>
                </a:solidFill>
                <a:latin typeface="+mj-lt"/>
              </a:rPr>
              <a:t>: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a:t>
            </a:r>
            <a:r>
              <a:rPr lang="es-PE" sz="2800" b="1" dirty="0" err="1">
                <a:solidFill>
                  <a:schemeClr val="bg1"/>
                </a:solidFill>
                <a:latin typeface="+mj-lt"/>
              </a:rPr>
              <a:t>string</a:t>
            </a:r>
            <a:r>
              <a:rPr lang="es-PE" sz="2800" b="1" dirty="0">
                <a:solidFill>
                  <a:schemeClr val="bg1"/>
                </a:solidFill>
                <a:latin typeface="+mj-lt"/>
              </a:rPr>
              <a:t>“. </a:t>
            </a:r>
            <a:r>
              <a:rPr lang="es-MX" sz="2800" dirty="0">
                <a:solidFill>
                  <a:schemeClr val="bg1"/>
                </a:solidFill>
                <a:latin typeface="+mj-lt"/>
              </a:rPr>
              <a:t>Se utiliza para representar datos textuales. Es un conjunto de "elementos" de valores enteros sin signo de 16 bits.</a:t>
            </a:r>
            <a:endParaRPr lang="es-PE" sz="2800" dirty="0">
              <a:solidFill>
                <a:schemeClr val="bg1"/>
              </a:solidFill>
              <a:latin typeface="+mj-lt"/>
            </a:endParaRPr>
          </a:p>
          <a:p>
            <a:pPr lvl="1" algn="just"/>
            <a:r>
              <a:rPr lang="es-PE" sz="2800" b="1" dirty="0" err="1">
                <a:solidFill>
                  <a:schemeClr val="bg1"/>
                </a:solidFill>
                <a:latin typeface="+mj-lt"/>
              </a:rPr>
              <a:t>BigInt</a:t>
            </a:r>
            <a:r>
              <a:rPr lang="es-PE" sz="2800" b="1" dirty="0">
                <a:solidFill>
                  <a:schemeClr val="bg1"/>
                </a:solidFill>
                <a:latin typeface="+mj-lt"/>
              </a:rPr>
              <a:t>: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a:t>
            </a:r>
            <a:r>
              <a:rPr lang="es-PE" sz="2800" b="1" dirty="0" err="1">
                <a:solidFill>
                  <a:schemeClr val="bg1"/>
                </a:solidFill>
                <a:latin typeface="+mj-lt"/>
              </a:rPr>
              <a:t>bigint</a:t>
            </a:r>
            <a:r>
              <a:rPr lang="es-PE" sz="2800" b="1" dirty="0">
                <a:solidFill>
                  <a:schemeClr val="bg1"/>
                </a:solidFill>
                <a:latin typeface="+mj-lt"/>
              </a:rPr>
              <a:t>“. </a:t>
            </a:r>
            <a:r>
              <a:rPr lang="es-MX" sz="2800" dirty="0">
                <a:solidFill>
                  <a:schemeClr val="bg1"/>
                </a:solidFill>
                <a:latin typeface="+mj-lt"/>
              </a:rPr>
              <a:t>Almacena y opera de forma segura números enteros grandes incluso más allá del límite seguro de enteros para </a:t>
            </a:r>
            <a:r>
              <a:rPr lang="es-MX" sz="2800" dirty="0" err="1">
                <a:solidFill>
                  <a:schemeClr val="bg1"/>
                </a:solidFill>
                <a:latin typeface="+mj-lt"/>
              </a:rPr>
              <a:t>Numbers</a:t>
            </a:r>
            <a:r>
              <a:rPr lang="es-MX" sz="2800" dirty="0">
                <a:solidFill>
                  <a:schemeClr val="bg1"/>
                </a:solidFill>
                <a:latin typeface="+mj-lt"/>
              </a:rPr>
              <a:t>.</a:t>
            </a:r>
            <a:endParaRPr lang="es-PE" sz="2800" dirty="0">
              <a:solidFill>
                <a:schemeClr val="bg1"/>
              </a:solidFill>
              <a:latin typeface="+mj-lt"/>
            </a:endParaRPr>
          </a:p>
          <a:p>
            <a:pPr lvl="1" algn="just"/>
            <a:r>
              <a:rPr lang="es-PE" sz="2800" b="1" dirty="0">
                <a:solidFill>
                  <a:schemeClr val="bg1"/>
                </a:solidFill>
                <a:latin typeface="+mj-lt"/>
              </a:rPr>
              <a:t>Symbol: </a:t>
            </a:r>
            <a:r>
              <a:rPr lang="es-PE" sz="2800" b="1" dirty="0" err="1">
                <a:solidFill>
                  <a:schemeClr val="bg1"/>
                </a:solidFill>
                <a:latin typeface="+mj-lt"/>
              </a:rPr>
              <a:t>typeof</a:t>
            </a:r>
            <a:r>
              <a:rPr lang="es-PE" sz="2800" b="1" dirty="0">
                <a:solidFill>
                  <a:schemeClr val="bg1"/>
                </a:solidFill>
                <a:latin typeface="+mj-lt"/>
              </a:rPr>
              <a:t> </a:t>
            </a:r>
            <a:r>
              <a:rPr lang="es-PE" sz="2800" b="1" dirty="0" err="1">
                <a:solidFill>
                  <a:schemeClr val="bg1"/>
                </a:solidFill>
                <a:latin typeface="+mj-lt"/>
              </a:rPr>
              <a:t>instance</a:t>
            </a:r>
            <a:r>
              <a:rPr lang="es-PE" sz="2800" b="1" dirty="0">
                <a:solidFill>
                  <a:schemeClr val="bg1"/>
                </a:solidFill>
                <a:latin typeface="+mj-lt"/>
              </a:rPr>
              <a:t> === "symbol“. </a:t>
            </a:r>
            <a:r>
              <a:rPr lang="es-MX" sz="2800" dirty="0">
                <a:solidFill>
                  <a:schemeClr val="bg1"/>
                </a:solidFill>
                <a:latin typeface="+mj-lt"/>
              </a:rPr>
              <a:t>Un símbolo es un valor primitivo único e inmutable y se puede utilizar como clave de una propiedad de objeto.</a:t>
            </a:r>
            <a:endParaRPr lang="es-PE" sz="2800" dirty="0">
              <a:solidFill>
                <a:schemeClr val="bg1"/>
              </a:solidFill>
              <a:latin typeface="+mj-lt"/>
            </a:endParaRPr>
          </a:p>
          <a:p>
            <a:pPr lvl="0" algn="just"/>
            <a:endParaRPr lang="es-MX" sz="3600" b="1" dirty="0">
              <a:solidFill>
                <a:schemeClr val="bg1"/>
              </a:solidFill>
              <a:latin typeface="+mj-lt"/>
            </a:endParaRPr>
          </a:p>
        </p:txBody>
      </p:sp>
    </p:spTree>
    <p:extLst>
      <p:ext uri="{BB962C8B-B14F-4D97-AF65-F5344CB8AC3E}">
        <p14:creationId xmlns:p14="http://schemas.microsoft.com/office/powerpoint/2010/main" val="213190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72d453eb4_1_35"/>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Tipos de datos </a:t>
            </a:r>
            <a:r>
              <a:rPr lang="es-PE" dirty="0" smtClean="0">
                <a:solidFill>
                  <a:schemeClr val="bg1"/>
                </a:solidFill>
              </a:rPr>
              <a:t>y estructuras en </a:t>
            </a:r>
            <a:r>
              <a:rPr lang="es-PE" dirty="0">
                <a:solidFill>
                  <a:schemeClr val="bg1"/>
                </a:solidFill>
              </a:rPr>
              <a:t>JavaScript</a:t>
            </a:r>
            <a:endParaRPr dirty="0">
              <a:solidFill>
                <a:schemeClr val="bg1"/>
              </a:solidFill>
            </a:endParaRPr>
          </a:p>
        </p:txBody>
      </p:sp>
      <p:sp>
        <p:nvSpPr>
          <p:cNvPr id="110" name="Google Shape;110;g1372d453eb4_1_35"/>
          <p:cNvSpPr txBox="1">
            <a:spLocks noGrp="1"/>
          </p:cNvSpPr>
          <p:nvPr>
            <p:ph type="body" idx="1"/>
          </p:nvPr>
        </p:nvSpPr>
        <p:spPr>
          <a:xfrm>
            <a:off x="631825" y="2862156"/>
            <a:ext cx="21971000" cy="8256012"/>
          </a:xfrm>
          <a:prstGeom prst="rect">
            <a:avLst/>
          </a:prstGeom>
          <a:noFill/>
          <a:ln>
            <a:noFill/>
          </a:ln>
        </p:spPr>
        <p:txBody>
          <a:bodyPr spcFirstLastPara="1" vert="horz" wrap="square" lIns="182851" tIns="91400" rIns="182851" bIns="91400" rtlCol="0" anchor="t" anchorCtr="0">
            <a:normAutofit/>
          </a:bodyPr>
          <a:lstStyle/>
          <a:p>
            <a:pPr lvl="0" algn="just"/>
            <a:r>
              <a:rPr lang="es-MX" sz="4000" b="1" dirty="0" err="1">
                <a:solidFill>
                  <a:schemeClr val="bg1"/>
                </a:solidFill>
                <a:latin typeface="+mj-lt"/>
              </a:rPr>
              <a:t>Null</a:t>
            </a:r>
            <a:r>
              <a:rPr lang="es-MX" sz="4000" b="1" dirty="0">
                <a:solidFill>
                  <a:schemeClr val="bg1"/>
                </a:solidFill>
                <a:latin typeface="+mj-lt"/>
              </a:rPr>
              <a:t>: </a:t>
            </a:r>
            <a:r>
              <a:rPr lang="es-MX" sz="4000" b="1" dirty="0" err="1">
                <a:solidFill>
                  <a:schemeClr val="bg1"/>
                </a:solidFill>
                <a:latin typeface="+mj-lt"/>
              </a:rPr>
              <a:t>typeof</a:t>
            </a:r>
            <a:r>
              <a:rPr lang="es-MX" sz="4000" b="1" dirty="0">
                <a:solidFill>
                  <a:schemeClr val="bg1"/>
                </a:solidFill>
                <a:latin typeface="+mj-lt"/>
              </a:rPr>
              <a:t> </a:t>
            </a:r>
            <a:r>
              <a:rPr lang="es-MX" sz="4000" b="1" dirty="0" err="1">
                <a:solidFill>
                  <a:schemeClr val="bg1"/>
                </a:solidFill>
                <a:latin typeface="+mj-lt"/>
              </a:rPr>
              <a:t>instance</a:t>
            </a:r>
            <a:r>
              <a:rPr lang="es-MX" sz="4000" b="1" dirty="0">
                <a:solidFill>
                  <a:schemeClr val="bg1"/>
                </a:solidFill>
                <a:latin typeface="+mj-lt"/>
              </a:rPr>
              <a:t> === "</a:t>
            </a:r>
            <a:r>
              <a:rPr lang="es-MX" sz="4000" b="1" dirty="0" err="1">
                <a:solidFill>
                  <a:schemeClr val="bg1"/>
                </a:solidFill>
                <a:latin typeface="+mj-lt"/>
              </a:rPr>
              <a:t>object</a:t>
            </a:r>
            <a:r>
              <a:rPr lang="es-MX" sz="4000" b="1" dirty="0">
                <a:solidFill>
                  <a:schemeClr val="bg1"/>
                </a:solidFill>
                <a:latin typeface="+mj-lt"/>
              </a:rPr>
              <a:t>". </a:t>
            </a:r>
            <a:r>
              <a:rPr lang="es-MX" sz="4000" dirty="0">
                <a:solidFill>
                  <a:schemeClr val="bg1"/>
                </a:solidFill>
                <a:latin typeface="+mj-lt"/>
              </a:rPr>
              <a:t>Tipo primitivo </a:t>
            </a:r>
            <a:r>
              <a:rPr lang="es-MX" sz="4000" b="1" dirty="0">
                <a:solidFill>
                  <a:schemeClr val="bg1"/>
                </a:solidFill>
                <a:latin typeface="+mj-lt"/>
              </a:rPr>
              <a:t>especial</a:t>
            </a:r>
            <a:r>
              <a:rPr lang="es-MX" sz="4000" dirty="0">
                <a:solidFill>
                  <a:schemeClr val="bg1"/>
                </a:solidFill>
                <a:latin typeface="+mj-lt"/>
              </a:rPr>
              <a:t> que tiene un uso adicional para su valor: si el objeto no se hereda, se muestra </a:t>
            </a:r>
            <a:r>
              <a:rPr lang="es-MX" sz="4000" dirty="0" err="1">
                <a:solidFill>
                  <a:schemeClr val="bg1"/>
                </a:solidFill>
                <a:latin typeface="+mj-lt"/>
              </a:rPr>
              <a:t>null</a:t>
            </a:r>
            <a:r>
              <a:rPr lang="es-MX" sz="4000" dirty="0">
                <a:solidFill>
                  <a:schemeClr val="bg1"/>
                </a:solidFill>
                <a:latin typeface="+mj-lt"/>
              </a:rPr>
              <a:t>;</a:t>
            </a:r>
          </a:p>
          <a:p>
            <a:pPr lvl="0" algn="just"/>
            <a:r>
              <a:rPr lang="es-MX" sz="4000" b="1" dirty="0" err="1">
                <a:solidFill>
                  <a:schemeClr val="bg1"/>
                </a:solidFill>
                <a:latin typeface="+mj-lt"/>
              </a:rPr>
              <a:t>Object</a:t>
            </a:r>
            <a:r>
              <a:rPr lang="es-MX" sz="4000" b="1" dirty="0">
                <a:solidFill>
                  <a:schemeClr val="bg1"/>
                </a:solidFill>
                <a:latin typeface="+mj-lt"/>
              </a:rPr>
              <a:t>: </a:t>
            </a:r>
            <a:r>
              <a:rPr lang="es-MX" sz="4000" b="1" dirty="0" err="1">
                <a:solidFill>
                  <a:schemeClr val="bg1"/>
                </a:solidFill>
                <a:latin typeface="+mj-lt"/>
              </a:rPr>
              <a:t>typeof</a:t>
            </a:r>
            <a:r>
              <a:rPr lang="es-MX" sz="4000" b="1" dirty="0">
                <a:solidFill>
                  <a:schemeClr val="bg1"/>
                </a:solidFill>
                <a:latin typeface="+mj-lt"/>
              </a:rPr>
              <a:t> </a:t>
            </a:r>
            <a:r>
              <a:rPr lang="es-MX" sz="4000" b="1" dirty="0" err="1">
                <a:solidFill>
                  <a:schemeClr val="bg1"/>
                </a:solidFill>
                <a:latin typeface="+mj-lt"/>
              </a:rPr>
              <a:t>instance</a:t>
            </a:r>
            <a:r>
              <a:rPr lang="es-MX" sz="4000" b="1" dirty="0">
                <a:solidFill>
                  <a:schemeClr val="bg1"/>
                </a:solidFill>
                <a:latin typeface="+mj-lt"/>
              </a:rPr>
              <a:t> === "</a:t>
            </a:r>
            <a:r>
              <a:rPr lang="es-MX" sz="4000" b="1" dirty="0" err="1">
                <a:solidFill>
                  <a:schemeClr val="bg1"/>
                </a:solidFill>
                <a:latin typeface="+mj-lt"/>
              </a:rPr>
              <a:t>object</a:t>
            </a:r>
            <a:r>
              <a:rPr lang="es-MX" sz="4000" b="1" dirty="0">
                <a:solidFill>
                  <a:schemeClr val="bg1"/>
                </a:solidFill>
                <a:latin typeface="+mj-lt"/>
              </a:rPr>
              <a:t>". </a:t>
            </a:r>
            <a:r>
              <a:rPr lang="es-MX" sz="4000" dirty="0">
                <a:solidFill>
                  <a:schemeClr val="bg1"/>
                </a:solidFill>
                <a:latin typeface="+mj-lt"/>
              </a:rPr>
              <a:t>Tipo </a:t>
            </a:r>
            <a:r>
              <a:rPr lang="es-MX" sz="4000" b="1" dirty="0">
                <a:solidFill>
                  <a:schemeClr val="bg1"/>
                </a:solidFill>
                <a:latin typeface="+mj-lt"/>
              </a:rPr>
              <a:t>estructural</a:t>
            </a:r>
            <a:r>
              <a:rPr lang="es-MX" sz="4000" dirty="0">
                <a:solidFill>
                  <a:schemeClr val="bg1"/>
                </a:solidFill>
                <a:latin typeface="+mj-lt"/>
              </a:rPr>
              <a:t> especial que no es de datos pero para cualquier instancia de objeto construido que también se utiliza como estructuras de datos: new </a:t>
            </a:r>
            <a:r>
              <a:rPr lang="es-MX" sz="4000" dirty="0" err="1">
                <a:solidFill>
                  <a:schemeClr val="bg1"/>
                </a:solidFill>
                <a:latin typeface="+mj-lt"/>
              </a:rPr>
              <a:t>Object</a:t>
            </a:r>
            <a:r>
              <a:rPr lang="es-MX" sz="4000" dirty="0">
                <a:solidFill>
                  <a:schemeClr val="bg1"/>
                </a:solidFill>
                <a:latin typeface="+mj-lt"/>
              </a:rPr>
              <a:t>, new </a:t>
            </a:r>
            <a:r>
              <a:rPr lang="es-MX" sz="4000" dirty="0" err="1">
                <a:solidFill>
                  <a:schemeClr val="bg1"/>
                </a:solidFill>
                <a:latin typeface="+mj-lt"/>
              </a:rPr>
              <a:t>Array</a:t>
            </a:r>
            <a:r>
              <a:rPr lang="es-MX" sz="4000" dirty="0">
                <a:solidFill>
                  <a:schemeClr val="bg1"/>
                </a:solidFill>
                <a:latin typeface="+mj-lt"/>
              </a:rPr>
              <a:t>, new </a:t>
            </a:r>
            <a:r>
              <a:rPr lang="es-MX" sz="4000" dirty="0" err="1">
                <a:solidFill>
                  <a:schemeClr val="bg1"/>
                </a:solidFill>
                <a:latin typeface="+mj-lt"/>
              </a:rPr>
              <a:t>Map</a:t>
            </a:r>
            <a:r>
              <a:rPr lang="es-MX" sz="4000" dirty="0">
                <a:solidFill>
                  <a:schemeClr val="bg1"/>
                </a:solidFill>
                <a:latin typeface="+mj-lt"/>
              </a:rPr>
              <a:t>, new Set, new </a:t>
            </a:r>
            <a:r>
              <a:rPr lang="es-MX" sz="4000" dirty="0" err="1">
                <a:solidFill>
                  <a:schemeClr val="bg1"/>
                </a:solidFill>
                <a:latin typeface="+mj-lt"/>
              </a:rPr>
              <a:t>WeakMap</a:t>
            </a:r>
            <a:r>
              <a:rPr lang="es-MX" sz="4000" dirty="0">
                <a:solidFill>
                  <a:schemeClr val="bg1"/>
                </a:solidFill>
                <a:latin typeface="+mj-lt"/>
              </a:rPr>
              <a:t>, new </a:t>
            </a:r>
            <a:r>
              <a:rPr lang="es-MX" sz="4000" dirty="0" err="1">
                <a:solidFill>
                  <a:schemeClr val="bg1"/>
                </a:solidFill>
                <a:latin typeface="+mj-lt"/>
              </a:rPr>
              <a:t>WeakSet</a:t>
            </a:r>
            <a:r>
              <a:rPr lang="es-MX" sz="4000" dirty="0">
                <a:solidFill>
                  <a:schemeClr val="bg1"/>
                </a:solidFill>
                <a:latin typeface="+mj-lt"/>
              </a:rPr>
              <a:t>, new Date y casi todo lo hecho con la palabra clave new.</a:t>
            </a:r>
          </a:p>
          <a:p>
            <a:pPr lvl="0" algn="just"/>
            <a:r>
              <a:rPr lang="es-MX" sz="4000" b="1" dirty="0" err="1">
                <a:solidFill>
                  <a:schemeClr val="bg1"/>
                </a:solidFill>
                <a:latin typeface="+mj-lt"/>
              </a:rPr>
              <a:t>Function</a:t>
            </a:r>
            <a:r>
              <a:rPr lang="es-MX" sz="4000" b="1" dirty="0">
                <a:solidFill>
                  <a:schemeClr val="bg1"/>
                </a:solidFill>
                <a:latin typeface="+mj-lt"/>
              </a:rPr>
              <a:t>: </a:t>
            </a:r>
            <a:r>
              <a:rPr lang="es-MX" sz="4000" b="1" dirty="0" err="1">
                <a:solidFill>
                  <a:schemeClr val="bg1"/>
                </a:solidFill>
                <a:latin typeface="+mj-lt"/>
              </a:rPr>
              <a:t>typeof</a:t>
            </a:r>
            <a:r>
              <a:rPr lang="es-MX" sz="4000" b="1" dirty="0">
                <a:solidFill>
                  <a:schemeClr val="bg1"/>
                </a:solidFill>
                <a:latin typeface="+mj-lt"/>
              </a:rPr>
              <a:t> </a:t>
            </a:r>
            <a:r>
              <a:rPr lang="es-MX" sz="4000" b="1" dirty="0" err="1">
                <a:solidFill>
                  <a:schemeClr val="bg1"/>
                </a:solidFill>
                <a:latin typeface="+mj-lt"/>
              </a:rPr>
              <a:t>instance</a:t>
            </a:r>
            <a:r>
              <a:rPr lang="es-MX" sz="4000" b="1" dirty="0">
                <a:solidFill>
                  <a:schemeClr val="bg1"/>
                </a:solidFill>
                <a:latin typeface="+mj-lt"/>
              </a:rPr>
              <a:t> === "</a:t>
            </a:r>
            <a:r>
              <a:rPr lang="es-MX" sz="4000" b="1" dirty="0" err="1">
                <a:solidFill>
                  <a:schemeClr val="bg1"/>
                </a:solidFill>
                <a:latin typeface="+mj-lt"/>
              </a:rPr>
              <a:t>function</a:t>
            </a:r>
            <a:r>
              <a:rPr lang="es-MX" sz="4000" b="1" dirty="0">
                <a:solidFill>
                  <a:schemeClr val="bg1"/>
                </a:solidFill>
                <a:latin typeface="+mj-lt"/>
              </a:rPr>
              <a:t>". </a:t>
            </a:r>
            <a:r>
              <a:rPr lang="es-MX" sz="4000" dirty="0">
                <a:solidFill>
                  <a:schemeClr val="bg1"/>
                </a:solidFill>
                <a:latin typeface="+mj-lt"/>
              </a:rPr>
              <a:t>Una </a:t>
            </a:r>
            <a:r>
              <a:rPr lang="es-MX" sz="4000" b="1" dirty="0">
                <a:solidFill>
                  <a:schemeClr val="bg1"/>
                </a:solidFill>
                <a:latin typeface="+mj-lt"/>
              </a:rPr>
              <a:t>estructura</a:t>
            </a:r>
            <a:r>
              <a:rPr lang="es-MX" sz="4000" dirty="0">
                <a:solidFill>
                  <a:schemeClr val="bg1"/>
                </a:solidFill>
                <a:latin typeface="+mj-lt"/>
              </a:rPr>
              <a:t> sin datos, aunque también responde al operador </a:t>
            </a:r>
            <a:r>
              <a:rPr lang="es-MX" sz="4000" dirty="0" err="1">
                <a:solidFill>
                  <a:schemeClr val="bg1"/>
                </a:solidFill>
                <a:latin typeface="+mj-lt"/>
              </a:rPr>
              <a:t>typeof</a:t>
            </a:r>
            <a:r>
              <a:rPr lang="es-MX" sz="4000" dirty="0">
                <a:solidFill>
                  <a:schemeClr val="bg1"/>
                </a:solidFill>
                <a:latin typeface="+mj-lt"/>
              </a:rPr>
              <a:t>. Esta simplemente es una forma abreviada para funciones, aunque cada constructor de funciones se deriva del constructor </a:t>
            </a:r>
            <a:r>
              <a:rPr lang="es-MX" sz="4000" dirty="0" err="1">
                <a:solidFill>
                  <a:schemeClr val="bg1"/>
                </a:solidFill>
                <a:latin typeface="+mj-lt"/>
              </a:rPr>
              <a:t>Object</a:t>
            </a:r>
            <a:r>
              <a:rPr lang="es-MX" sz="4000" dirty="0">
                <a:solidFill>
                  <a:schemeClr val="bg1"/>
                </a:solidFill>
                <a:latin typeface="+mj-lt"/>
              </a:rPr>
              <a:t>.</a:t>
            </a:r>
            <a:endParaRPr lang="es-PE" sz="4000" dirty="0">
              <a:solidFill>
                <a:schemeClr val="bg1"/>
              </a:solidFill>
              <a:latin typeface="+mj-lt"/>
            </a:endParaRPr>
          </a:p>
        </p:txBody>
      </p:sp>
      <p:pic>
        <p:nvPicPr>
          <p:cNvPr id="3" name="Imagen 2"/>
          <p:cNvPicPr>
            <a:picLocks noChangeAspect="1"/>
          </p:cNvPicPr>
          <p:nvPr/>
        </p:nvPicPr>
        <p:blipFill>
          <a:blip r:embed="rId3"/>
          <a:stretch>
            <a:fillRect/>
          </a:stretch>
        </p:blipFill>
        <p:spPr>
          <a:xfrm>
            <a:off x="20821651" y="10481131"/>
            <a:ext cx="3562349" cy="3234869"/>
          </a:xfrm>
          <a:prstGeom prst="rect">
            <a:avLst/>
          </a:prstGeom>
        </p:spPr>
      </p:pic>
    </p:spTree>
    <p:extLst>
      <p:ext uri="{BB962C8B-B14F-4D97-AF65-F5344CB8AC3E}">
        <p14:creationId xmlns:p14="http://schemas.microsoft.com/office/powerpoint/2010/main" val="227256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372d453eb4_1_4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Declaración de variables en JavaScript</a:t>
            </a:r>
            <a:endParaRPr dirty="0">
              <a:solidFill>
                <a:schemeClr val="bg1"/>
              </a:solidFill>
            </a:endParaRPr>
          </a:p>
        </p:txBody>
      </p:sp>
      <p:sp>
        <p:nvSpPr>
          <p:cNvPr id="120" name="Google Shape;120;g1372d453eb4_1_43"/>
          <p:cNvSpPr txBox="1">
            <a:spLocks noGrp="1"/>
          </p:cNvSpPr>
          <p:nvPr>
            <p:ph type="body" idx="1"/>
          </p:nvPr>
        </p:nvSpPr>
        <p:spPr>
          <a:xfrm>
            <a:off x="852539" y="2832659"/>
            <a:ext cx="21971000" cy="8256012"/>
          </a:xfrm>
          <a:prstGeom prst="rect">
            <a:avLst/>
          </a:prstGeom>
          <a:noFill/>
          <a:ln>
            <a:noFill/>
          </a:ln>
        </p:spPr>
        <p:txBody>
          <a:bodyPr spcFirstLastPara="1" vert="horz" wrap="square" lIns="182851" tIns="91400" rIns="182851" bIns="91400" rtlCol="0" anchor="t" anchorCtr="0">
            <a:normAutofit/>
          </a:bodyPr>
          <a:lstStyle/>
          <a:p>
            <a:pPr marL="0" indent="0" algn="just">
              <a:buNone/>
            </a:pPr>
            <a:r>
              <a:rPr lang="es-MX" sz="5200" dirty="0">
                <a:solidFill>
                  <a:schemeClr val="bg1"/>
                </a:solidFill>
                <a:latin typeface="+mj-lt"/>
              </a:rPr>
              <a:t>JavaScript tiene </a:t>
            </a:r>
            <a:r>
              <a:rPr lang="es-MX" sz="5200" b="1" dirty="0">
                <a:solidFill>
                  <a:schemeClr val="bg1"/>
                </a:solidFill>
                <a:latin typeface="+mj-lt"/>
              </a:rPr>
              <a:t>tres tipos </a:t>
            </a:r>
            <a:r>
              <a:rPr lang="es-MX" sz="5200" dirty="0">
                <a:solidFill>
                  <a:schemeClr val="bg1"/>
                </a:solidFill>
                <a:latin typeface="+mj-lt"/>
              </a:rPr>
              <a:t>de declaraciones de variables.</a:t>
            </a:r>
          </a:p>
          <a:p>
            <a:pPr marL="1219215" lvl="1" indent="0" algn="just">
              <a:buNone/>
            </a:pPr>
            <a:r>
              <a:rPr lang="es-MX" b="1" dirty="0" err="1">
                <a:solidFill>
                  <a:schemeClr val="bg1"/>
                </a:solidFill>
                <a:latin typeface="+mj-lt"/>
              </a:rPr>
              <a:t>v</a:t>
            </a:r>
            <a:r>
              <a:rPr lang="es-MX" b="1" dirty="0" err="1" smtClean="0">
                <a:solidFill>
                  <a:schemeClr val="bg1"/>
                </a:solidFill>
                <a:latin typeface="+mj-lt"/>
              </a:rPr>
              <a:t>ar</a:t>
            </a:r>
            <a:r>
              <a:rPr lang="es-MX" b="1" dirty="0" smtClean="0">
                <a:solidFill>
                  <a:schemeClr val="bg1"/>
                </a:solidFill>
                <a:latin typeface="+mj-lt"/>
              </a:rPr>
              <a:t>: </a:t>
            </a:r>
            <a:r>
              <a:rPr lang="es-MX" dirty="0" smtClean="0">
                <a:solidFill>
                  <a:schemeClr val="bg1"/>
                </a:solidFill>
                <a:latin typeface="+mj-lt"/>
              </a:rPr>
              <a:t>Declara </a:t>
            </a:r>
            <a:r>
              <a:rPr lang="es-MX" dirty="0">
                <a:solidFill>
                  <a:schemeClr val="bg1"/>
                </a:solidFill>
                <a:latin typeface="+mj-lt"/>
              </a:rPr>
              <a:t>una variable, opcionalmente la inicia a un valor.</a:t>
            </a:r>
          </a:p>
          <a:p>
            <a:pPr marL="1219215" lvl="1" indent="0" algn="just">
              <a:buNone/>
            </a:pPr>
            <a:r>
              <a:rPr lang="es-MX" b="1" dirty="0" err="1" smtClean="0">
                <a:solidFill>
                  <a:schemeClr val="bg1"/>
                </a:solidFill>
                <a:latin typeface="+mj-lt"/>
              </a:rPr>
              <a:t>let</a:t>
            </a:r>
            <a:r>
              <a:rPr lang="es-MX" b="1" dirty="0" smtClean="0">
                <a:solidFill>
                  <a:schemeClr val="bg1"/>
                </a:solidFill>
                <a:latin typeface="+mj-lt"/>
              </a:rPr>
              <a:t>: </a:t>
            </a:r>
            <a:r>
              <a:rPr lang="es-MX" dirty="0" smtClean="0">
                <a:solidFill>
                  <a:schemeClr val="bg1"/>
                </a:solidFill>
                <a:latin typeface="+mj-lt"/>
              </a:rPr>
              <a:t>Declara </a:t>
            </a:r>
            <a:r>
              <a:rPr lang="es-MX" dirty="0">
                <a:solidFill>
                  <a:schemeClr val="bg1"/>
                </a:solidFill>
                <a:latin typeface="+mj-lt"/>
              </a:rPr>
              <a:t>una variable local con ámbito de </a:t>
            </a:r>
            <a:r>
              <a:rPr lang="es-MX" dirty="0" smtClean="0">
                <a:solidFill>
                  <a:schemeClr val="bg1"/>
                </a:solidFill>
                <a:latin typeface="+mj-lt"/>
              </a:rPr>
              <a:t>bloque, opcionalmente </a:t>
            </a:r>
            <a:r>
              <a:rPr lang="es-MX" dirty="0">
                <a:solidFill>
                  <a:schemeClr val="bg1"/>
                </a:solidFill>
                <a:latin typeface="+mj-lt"/>
              </a:rPr>
              <a:t>la inicia a un valor.</a:t>
            </a:r>
          </a:p>
          <a:p>
            <a:pPr marL="1219215" lvl="1" indent="0" algn="just">
              <a:buNone/>
            </a:pPr>
            <a:r>
              <a:rPr lang="es-MX" b="1" dirty="0" err="1">
                <a:solidFill>
                  <a:schemeClr val="bg1"/>
                </a:solidFill>
                <a:latin typeface="+mj-lt"/>
              </a:rPr>
              <a:t>c</a:t>
            </a:r>
            <a:r>
              <a:rPr lang="es-MX" b="1" dirty="0" err="1" smtClean="0">
                <a:solidFill>
                  <a:schemeClr val="bg1"/>
                </a:solidFill>
                <a:latin typeface="+mj-lt"/>
              </a:rPr>
              <a:t>onst</a:t>
            </a:r>
            <a:r>
              <a:rPr lang="es-MX" b="1" dirty="0" smtClean="0">
                <a:solidFill>
                  <a:schemeClr val="bg1"/>
                </a:solidFill>
                <a:latin typeface="+mj-lt"/>
              </a:rPr>
              <a:t>: </a:t>
            </a:r>
            <a:r>
              <a:rPr lang="es-MX" dirty="0" smtClean="0">
                <a:solidFill>
                  <a:schemeClr val="bg1"/>
                </a:solidFill>
                <a:latin typeface="+mj-lt"/>
              </a:rPr>
              <a:t>Declara </a:t>
            </a:r>
            <a:r>
              <a:rPr lang="es-MX" dirty="0">
                <a:solidFill>
                  <a:schemeClr val="bg1"/>
                </a:solidFill>
                <a:latin typeface="+mj-lt"/>
              </a:rPr>
              <a:t>un nombre de constante de solo lectura y ámbito de bloque.</a:t>
            </a:r>
            <a:endParaRPr dirty="0">
              <a:solidFill>
                <a:schemeClr val="bg1"/>
              </a:solidFill>
              <a:latin typeface="+mj-lt"/>
            </a:endParaRPr>
          </a:p>
        </p:txBody>
      </p:sp>
      <p:pic>
        <p:nvPicPr>
          <p:cNvPr id="9" name="Imagen 8"/>
          <p:cNvPicPr>
            <a:picLocks noChangeAspect="1"/>
          </p:cNvPicPr>
          <p:nvPr/>
        </p:nvPicPr>
        <p:blipFill>
          <a:blip r:embed="rId3"/>
          <a:stretch>
            <a:fillRect/>
          </a:stretch>
        </p:blipFill>
        <p:spPr>
          <a:xfrm>
            <a:off x="19669523" y="9434915"/>
            <a:ext cx="4714477" cy="4281085"/>
          </a:xfrm>
          <a:prstGeom prst="rect">
            <a:avLst/>
          </a:prstGeom>
        </p:spPr>
      </p:pic>
    </p:spTree>
    <p:extLst>
      <p:ext uri="{BB962C8B-B14F-4D97-AF65-F5344CB8AC3E}">
        <p14:creationId xmlns:p14="http://schemas.microsoft.com/office/powerpoint/2010/main" val="247836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372d453eb4_1_4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Declaración de variables en JavaScript</a:t>
            </a:r>
            <a:endParaRPr dirty="0">
              <a:solidFill>
                <a:schemeClr val="bg1"/>
              </a:solidFill>
            </a:endParaRPr>
          </a:p>
        </p:txBody>
      </p:sp>
      <p:sp>
        <p:nvSpPr>
          <p:cNvPr id="120" name="Google Shape;120;g1372d453eb4_1_43"/>
          <p:cNvSpPr txBox="1">
            <a:spLocks noGrp="1"/>
          </p:cNvSpPr>
          <p:nvPr>
            <p:ph type="body" idx="1"/>
          </p:nvPr>
        </p:nvSpPr>
        <p:spPr>
          <a:xfrm>
            <a:off x="879938" y="2512663"/>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Utiliza </a:t>
            </a:r>
            <a:r>
              <a:rPr lang="es-MX" sz="5200" b="1" dirty="0">
                <a:solidFill>
                  <a:schemeClr val="bg1"/>
                </a:solidFill>
                <a:latin typeface="+mj-lt"/>
              </a:rPr>
              <a:t>variables </a:t>
            </a:r>
            <a:r>
              <a:rPr lang="es-MX" sz="5200" dirty="0">
                <a:solidFill>
                  <a:schemeClr val="bg1"/>
                </a:solidFill>
                <a:latin typeface="+mj-lt"/>
              </a:rPr>
              <a:t>como nombres simbólicos para valores en tu aplicación. Los nombres de las variables, llamados</a:t>
            </a:r>
            <a:r>
              <a:rPr lang="es-MX" sz="5200" b="1" dirty="0">
                <a:solidFill>
                  <a:schemeClr val="bg1"/>
                </a:solidFill>
                <a:latin typeface="+mj-lt"/>
              </a:rPr>
              <a:t> identificadores</a:t>
            </a:r>
            <a:r>
              <a:rPr lang="es-MX" sz="5200" dirty="0">
                <a:solidFill>
                  <a:schemeClr val="bg1"/>
                </a:solidFill>
                <a:latin typeface="+mj-lt"/>
              </a:rPr>
              <a:t>, se ajustan a ciertas reglas.</a:t>
            </a:r>
          </a:p>
          <a:p>
            <a:pPr lvl="0" algn="just"/>
            <a:r>
              <a:rPr lang="es-MX" sz="5200" dirty="0">
                <a:solidFill>
                  <a:schemeClr val="bg1"/>
                </a:solidFill>
                <a:latin typeface="+mj-lt"/>
              </a:rPr>
              <a:t>Un </a:t>
            </a:r>
            <a:r>
              <a:rPr lang="es-MX" sz="5200" b="1" dirty="0">
                <a:solidFill>
                  <a:schemeClr val="bg1"/>
                </a:solidFill>
                <a:latin typeface="+mj-lt"/>
              </a:rPr>
              <a:t>identificador</a:t>
            </a:r>
            <a:r>
              <a:rPr lang="es-MX" sz="5200" dirty="0">
                <a:solidFill>
                  <a:schemeClr val="bg1"/>
                </a:solidFill>
                <a:latin typeface="+mj-lt"/>
              </a:rPr>
              <a:t> de JavaScript debe comenzar con una letra, un guión bajo (_) o un signo de dólar ($). Los siguientes caracteres también pueden ser dígitos (0-9).</a:t>
            </a:r>
          </a:p>
          <a:p>
            <a:pPr lvl="0" algn="just"/>
            <a:r>
              <a:rPr lang="es-MX" sz="5200" dirty="0">
                <a:solidFill>
                  <a:schemeClr val="bg1"/>
                </a:solidFill>
                <a:latin typeface="+mj-lt"/>
              </a:rPr>
              <a:t>Dado que JavaScript distingue entre </a:t>
            </a:r>
            <a:r>
              <a:rPr lang="es-MX" sz="5200" b="1" dirty="0">
                <a:solidFill>
                  <a:schemeClr val="bg1"/>
                </a:solidFill>
                <a:latin typeface="+mj-lt"/>
              </a:rPr>
              <a:t>mayúsculas y minúsculas</a:t>
            </a:r>
            <a:r>
              <a:rPr lang="es-MX" sz="5200" dirty="0">
                <a:solidFill>
                  <a:schemeClr val="bg1"/>
                </a:solidFill>
                <a:latin typeface="+mj-lt"/>
              </a:rPr>
              <a:t>, las letras incluyen los caracteres "A" a "Z" (mayúsculas), así como "a" a "z" (minúsculas).</a:t>
            </a:r>
            <a:endParaRPr sz="5200" dirty="0">
              <a:solidFill>
                <a:schemeClr val="bg1"/>
              </a:solidFill>
              <a:latin typeface="+mj-lt"/>
            </a:endParaRPr>
          </a:p>
        </p:txBody>
      </p:sp>
      <p:pic>
        <p:nvPicPr>
          <p:cNvPr id="9" name="Imagen 8"/>
          <p:cNvPicPr>
            <a:picLocks noChangeAspect="1"/>
          </p:cNvPicPr>
          <p:nvPr/>
        </p:nvPicPr>
        <p:blipFill>
          <a:blip r:embed="rId3"/>
          <a:stretch>
            <a:fillRect/>
          </a:stretch>
        </p:blipFill>
        <p:spPr>
          <a:xfrm>
            <a:off x="21317877" y="10402290"/>
            <a:ext cx="3066123" cy="2784261"/>
          </a:xfrm>
          <a:prstGeom prst="rect">
            <a:avLst/>
          </a:prstGeom>
        </p:spPr>
      </p:pic>
    </p:spTree>
    <p:extLst>
      <p:ext uri="{BB962C8B-B14F-4D97-AF65-F5344CB8AC3E}">
        <p14:creationId xmlns:p14="http://schemas.microsoft.com/office/powerpoint/2010/main" val="366809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372d453eb4_1_4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Declaración de variables en JavaScript</a:t>
            </a:r>
            <a:endParaRPr dirty="0">
              <a:solidFill>
                <a:schemeClr val="bg1"/>
              </a:solidFill>
            </a:endParaRPr>
          </a:p>
        </p:txBody>
      </p:sp>
      <p:sp>
        <p:nvSpPr>
          <p:cNvPr id="120" name="Google Shape;120;g1372d453eb4_1_43"/>
          <p:cNvSpPr txBox="1">
            <a:spLocks noGrp="1"/>
          </p:cNvSpPr>
          <p:nvPr>
            <p:ph type="body" idx="1"/>
          </p:nvPr>
        </p:nvSpPr>
        <p:spPr>
          <a:xfrm>
            <a:off x="1206500" y="3157124"/>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Puedes declarar una variable de </a:t>
            </a:r>
            <a:r>
              <a:rPr lang="es-MX" sz="5200" b="1" dirty="0">
                <a:solidFill>
                  <a:schemeClr val="bg1"/>
                </a:solidFill>
                <a:latin typeface="+mj-lt"/>
              </a:rPr>
              <a:t>dos formas:</a:t>
            </a:r>
          </a:p>
          <a:p>
            <a:pPr lvl="0" algn="just"/>
            <a:r>
              <a:rPr lang="es-MX" sz="5200" dirty="0">
                <a:solidFill>
                  <a:schemeClr val="bg1"/>
                </a:solidFill>
                <a:latin typeface="+mj-lt"/>
              </a:rPr>
              <a:t>Con la </a:t>
            </a:r>
            <a:r>
              <a:rPr lang="es-MX" sz="5200" b="1" dirty="0">
                <a:solidFill>
                  <a:schemeClr val="bg1"/>
                </a:solidFill>
                <a:latin typeface="+mj-lt"/>
              </a:rPr>
              <a:t>palabra clave </a:t>
            </a:r>
            <a:r>
              <a:rPr lang="es-MX" sz="5200" b="1" i="1" dirty="0" err="1">
                <a:solidFill>
                  <a:schemeClr val="bg1"/>
                </a:solidFill>
                <a:latin typeface="+mj-lt"/>
              </a:rPr>
              <a:t>var</a:t>
            </a:r>
            <a:r>
              <a:rPr lang="es-MX" sz="5200" b="1" i="1" dirty="0">
                <a:solidFill>
                  <a:schemeClr val="bg1"/>
                </a:solidFill>
                <a:latin typeface="+mj-lt"/>
              </a:rPr>
              <a:t>. </a:t>
            </a:r>
            <a:r>
              <a:rPr lang="es-MX" sz="5200" dirty="0">
                <a:solidFill>
                  <a:schemeClr val="bg1"/>
                </a:solidFill>
                <a:latin typeface="+mj-lt"/>
              </a:rPr>
              <a:t>Por ejemplo, </a:t>
            </a:r>
            <a:r>
              <a:rPr lang="es-MX" sz="5200" b="1" dirty="0" err="1">
                <a:solidFill>
                  <a:schemeClr val="bg1"/>
                </a:solidFill>
                <a:latin typeface="+mj-lt"/>
              </a:rPr>
              <a:t>var</a:t>
            </a:r>
            <a:r>
              <a:rPr lang="es-MX" sz="5200" b="1" dirty="0">
                <a:solidFill>
                  <a:schemeClr val="bg1"/>
                </a:solidFill>
                <a:latin typeface="+mj-lt"/>
              </a:rPr>
              <a:t> x = 42. </a:t>
            </a:r>
            <a:r>
              <a:rPr lang="es-MX" sz="5200" dirty="0">
                <a:solidFill>
                  <a:schemeClr val="bg1"/>
                </a:solidFill>
                <a:latin typeface="+mj-lt"/>
              </a:rPr>
              <a:t>Esta sintaxis se puede utilizar para declarar variables </a:t>
            </a:r>
            <a:r>
              <a:rPr lang="es-MX" sz="5200" b="1" dirty="0">
                <a:solidFill>
                  <a:schemeClr val="bg1"/>
                </a:solidFill>
                <a:latin typeface="+mj-lt"/>
              </a:rPr>
              <a:t>locales y globales, </a:t>
            </a:r>
            <a:r>
              <a:rPr lang="es-MX" sz="5200" dirty="0">
                <a:solidFill>
                  <a:schemeClr val="bg1"/>
                </a:solidFill>
                <a:latin typeface="+mj-lt"/>
              </a:rPr>
              <a:t>dependiendo del contexto de ejecución.</a:t>
            </a:r>
          </a:p>
          <a:p>
            <a:pPr lvl="0" algn="just"/>
            <a:r>
              <a:rPr lang="es-MX" sz="5200" dirty="0">
                <a:solidFill>
                  <a:schemeClr val="bg1"/>
                </a:solidFill>
                <a:latin typeface="+mj-lt"/>
              </a:rPr>
              <a:t>Con la </a:t>
            </a:r>
            <a:r>
              <a:rPr lang="es-MX" sz="5200" b="1" dirty="0">
                <a:solidFill>
                  <a:schemeClr val="bg1"/>
                </a:solidFill>
                <a:latin typeface="+mj-lt"/>
              </a:rPr>
              <a:t>palabra clave </a:t>
            </a:r>
            <a:r>
              <a:rPr lang="es-MX" sz="5200" b="1" i="1" dirty="0" err="1">
                <a:solidFill>
                  <a:schemeClr val="bg1"/>
                </a:solidFill>
                <a:latin typeface="+mj-lt"/>
              </a:rPr>
              <a:t>const</a:t>
            </a:r>
            <a:r>
              <a:rPr lang="es-MX" sz="5200" b="1" i="1" dirty="0">
                <a:solidFill>
                  <a:schemeClr val="bg1"/>
                </a:solidFill>
                <a:latin typeface="+mj-lt"/>
              </a:rPr>
              <a:t> o </a:t>
            </a:r>
            <a:r>
              <a:rPr lang="es-MX" sz="5200" b="1" i="1" dirty="0" err="1">
                <a:solidFill>
                  <a:schemeClr val="bg1"/>
                </a:solidFill>
                <a:latin typeface="+mj-lt"/>
              </a:rPr>
              <a:t>let</a:t>
            </a:r>
            <a:r>
              <a:rPr lang="es-MX" sz="5200" b="1" i="1" dirty="0">
                <a:solidFill>
                  <a:schemeClr val="bg1"/>
                </a:solidFill>
                <a:latin typeface="+mj-lt"/>
              </a:rPr>
              <a:t>. </a:t>
            </a:r>
            <a:r>
              <a:rPr lang="es-MX" sz="5200" dirty="0">
                <a:solidFill>
                  <a:schemeClr val="bg1"/>
                </a:solidFill>
                <a:latin typeface="+mj-lt"/>
              </a:rPr>
              <a:t>Por ejemplo, </a:t>
            </a:r>
            <a:r>
              <a:rPr lang="es-MX" sz="5200" b="1" dirty="0" err="1">
                <a:solidFill>
                  <a:schemeClr val="bg1"/>
                </a:solidFill>
                <a:latin typeface="+mj-lt"/>
              </a:rPr>
              <a:t>let</a:t>
            </a:r>
            <a:r>
              <a:rPr lang="es-MX" sz="5200" b="1" dirty="0">
                <a:solidFill>
                  <a:schemeClr val="bg1"/>
                </a:solidFill>
                <a:latin typeface="+mj-lt"/>
              </a:rPr>
              <a:t> y = 13. </a:t>
            </a:r>
            <a:r>
              <a:rPr lang="es-MX" sz="5200" dirty="0">
                <a:solidFill>
                  <a:schemeClr val="bg1"/>
                </a:solidFill>
                <a:latin typeface="+mj-lt"/>
              </a:rPr>
              <a:t>Esta sintaxis se puede utilizar para declarar una </a:t>
            </a:r>
            <a:r>
              <a:rPr lang="es-MX" sz="5200" b="1" dirty="0">
                <a:solidFill>
                  <a:schemeClr val="bg1"/>
                </a:solidFill>
                <a:latin typeface="+mj-lt"/>
              </a:rPr>
              <a:t>variable local </a:t>
            </a:r>
            <a:r>
              <a:rPr lang="es-MX" sz="5200" dirty="0">
                <a:solidFill>
                  <a:schemeClr val="bg1"/>
                </a:solidFill>
                <a:latin typeface="+mj-lt"/>
              </a:rPr>
              <a:t>con ámbito de bloque.</a:t>
            </a:r>
            <a:endParaRPr sz="5200" dirty="0">
              <a:solidFill>
                <a:schemeClr val="bg1"/>
              </a:solidFill>
              <a:latin typeface="+mj-lt"/>
            </a:endParaRPr>
          </a:p>
        </p:txBody>
      </p:sp>
      <p:pic>
        <p:nvPicPr>
          <p:cNvPr id="9" name="Imagen 8"/>
          <p:cNvPicPr>
            <a:picLocks noChangeAspect="1"/>
          </p:cNvPicPr>
          <p:nvPr/>
        </p:nvPicPr>
        <p:blipFill>
          <a:blip r:embed="rId3"/>
          <a:stretch>
            <a:fillRect/>
          </a:stretch>
        </p:blipFill>
        <p:spPr>
          <a:xfrm>
            <a:off x="19677792" y="9276348"/>
            <a:ext cx="4706208" cy="4273576"/>
          </a:xfrm>
          <a:prstGeom prst="rect">
            <a:avLst/>
          </a:prstGeom>
        </p:spPr>
      </p:pic>
    </p:spTree>
    <p:extLst>
      <p:ext uri="{BB962C8B-B14F-4D97-AF65-F5344CB8AC3E}">
        <p14:creationId xmlns:p14="http://schemas.microsoft.com/office/powerpoint/2010/main" val="133063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Operadores en JavaScript</a:t>
            </a:r>
            <a:endParaRPr dirty="0">
              <a:solidFill>
                <a:schemeClr val="bg1"/>
              </a:solidFill>
            </a:endParaRPr>
          </a:p>
        </p:txBody>
      </p:sp>
      <p:sp>
        <p:nvSpPr>
          <p:cNvPr id="130" name="Google Shape;130;g1372d453eb4_1_51"/>
          <p:cNvSpPr txBox="1">
            <a:spLocks noGrp="1"/>
          </p:cNvSpPr>
          <p:nvPr>
            <p:ph type="body" idx="1"/>
          </p:nvPr>
        </p:nvSpPr>
        <p:spPr>
          <a:xfrm>
            <a:off x="1206492" y="2512663"/>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Arial"/>
                <a:ea typeface="Arial"/>
                <a:cs typeface="Arial"/>
                <a:sym typeface="Arial"/>
              </a:rPr>
              <a:t>JavaScript tiene los siguientes tipos de operadores. Esta sección describe los operadores y contiene información sobre la precedencia de los mismos.</a:t>
            </a:r>
          </a:p>
          <a:p>
            <a:pPr algn="just"/>
            <a:r>
              <a:rPr lang="es-PE" sz="5200" b="1" dirty="0">
                <a:solidFill>
                  <a:schemeClr val="bg1"/>
                </a:solidFill>
              </a:rPr>
              <a:t>Aritméticos</a:t>
            </a:r>
          </a:p>
          <a:p>
            <a:pPr algn="just"/>
            <a:r>
              <a:rPr lang="es-PE" sz="5200" b="1" dirty="0">
                <a:solidFill>
                  <a:schemeClr val="bg1"/>
                </a:solidFill>
              </a:rPr>
              <a:t>Lógicos</a:t>
            </a:r>
          </a:p>
          <a:p>
            <a:pPr algn="just"/>
            <a:r>
              <a:rPr lang="es-PE" sz="5200" b="1" dirty="0">
                <a:solidFill>
                  <a:schemeClr val="bg1"/>
                </a:solidFill>
              </a:rPr>
              <a:t>Asignación</a:t>
            </a:r>
          </a:p>
          <a:p>
            <a:pPr algn="just"/>
            <a:r>
              <a:rPr lang="es-PE" sz="5200" b="1" dirty="0">
                <a:solidFill>
                  <a:schemeClr val="bg1"/>
                </a:solidFill>
              </a:rPr>
              <a:t>Comparación</a:t>
            </a:r>
          </a:p>
        </p:txBody>
      </p:sp>
      <p:pic>
        <p:nvPicPr>
          <p:cNvPr id="3" name="Imagen 2"/>
          <p:cNvPicPr>
            <a:picLocks noChangeAspect="1"/>
          </p:cNvPicPr>
          <p:nvPr/>
        </p:nvPicPr>
        <p:blipFill>
          <a:blip r:embed="rId3"/>
          <a:stretch>
            <a:fillRect/>
          </a:stretch>
        </p:blipFill>
        <p:spPr>
          <a:xfrm>
            <a:off x="18494477" y="7195753"/>
            <a:ext cx="5243453" cy="5481793"/>
          </a:xfrm>
          <a:prstGeom prst="rect">
            <a:avLst/>
          </a:prstGeom>
        </p:spPr>
      </p:pic>
    </p:spTree>
    <p:extLst>
      <p:ext uri="{BB962C8B-B14F-4D97-AF65-F5344CB8AC3E}">
        <p14:creationId xmlns:p14="http://schemas.microsoft.com/office/powerpoint/2010/main" val="319502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xfrm>
            <a:off x="304101" y="333550"/>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Operadores en JavaScript</a:t>
            </a:r>
            <a:endParaRPr dirty="0">
              <a:solidFill>
                <a:schemeClr val="bg1"/>
              </a:solidFill>
            </a:endParaRPr>
          </a:p>
        </p:txBody>
      </p:sp>
      <p:sp>
        <p:nvSpPr>
          <p:cNvPr id="130" name="Google Shape;130;g1372d453eb4_1_51"/>
          <p:cNvSpPr txBox="1">
            <a:spLocks noGrp="1"/>
          </p:cNvSpPr>
          <p:nvPr>
            <p:ph type="body" idx="1"/>
          </p:nvPr>
        </p:nvSpPr>
        <p:spPr>
          <a:xfrm>
            <a:off x="865004" y="1766713"/>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Arial"/>
                <a:ea typeface="Arial"/>
                <a:cs typeface="Arial"/>
                <a:sym typeface="Arial"/>
              </a:rPr>
              <a:t>Operadores Aritméticos</a:t>
            </a:r>
          </a:p>
        </p:txBody>
      </p:sp>
      <p:pic>
        <p:nvPicPr>
          <p:cNvPr id="12" name="Imagen 11"/>
          <p:cNvPicPr>
            <a:picLocks noChangeAspect="1"/>
          </p:cNvPicPr>
          <p:nvPr/>
        </p:nvPicPr>
        <p:blipFill>
          <a:blip r:embed="rId3"/>
          <a:stretch>
            <a:fillRect/>
          </a:stretch>
        </p:blipFill>
        <p:spPr>
          <a:xfrm>
            <a:off x="20910759" y="3776840"/>
            <a:ext cx="2728685" cy="2834461"/>
          </a:xfrm>
          <a:prstGeom prst="rect">
            <a:avLst/>
          </a:prstGeom>
        </p:spPr>
      </p:pic>
      <p:pic>
        <p:nvPicPr>
          <p:cNvPr id="4" name="Imagen 3"/>
          <p:cNvPicPr>
            <a:picLocks noChangeAspect="1"/>
          </p:cNvPicPr>
          <p:nvPr/>
        </p:nvPicPr>
        <p:blipFill rotWithShape="1">
          <a:blip r:embed="rId4"/>
          <a:srcRect t="3400"/>
          <a:stretch/>
        </p:blipFill>
        <p:spPr>
          <a:xfrm>
            <a:off x="2691290" y="3199876"/>
            <a:ext cx="17196621" cy="9628129"/>
          </a:xfrm>
          <a:prstGeom prst="rect">
            <a:avLst/>
          </a:prstGeom>
          <a:ln>
            <a:solidFill>
              <a:schemeClr val="bg1">
                <a:lumMod val="50000"/>
              </a:schemeClr>
            </a:solidFill>
          </a:ln>
        </p:spPr>
      </p:pic>
    </p:spTree>
    <p:extLst>
      <p:ext uri="{BB962C8B-B14F-4D97-AF65-F5344CB8AC3E}">
        <p14:creationId xmlns:p14="http://schemas.microsoft.com/office/powerpoint/2010/main" val="406877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xfrm>
            <a:off x="511632" y="483589"/>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Operadores en JavaScript</a:t>
            </a:r>
            <a:endParaRPr dirty="0">
              <a:solidFill>
                <a:schemeClr val="bg1"/>
              </a:solidFill>
            </a:endParaRPr>
          </a:p>
        </p:txBody>
      </p:sp>
      <p:sp>
        <p:nvSpPr>
          <p:cNvPr id="130" name="Google Shape;130;g1372d453eb4_1_51"/>
          <p:cNvSpPr txBox="1">
            <a:spLocks noGrp="1"/>
          </p:cNvSpPr>
          <p:nvPr>
            <p:ph type="body" idx="1"/>
          </p:nvPr>
        </p:nvSpPr>
        <p:spPr>
          <a:xfrm>
            <a:off x="511632" y="1593794"/>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Arial"/>
                <a:ea typeface="Arial"/>
                <a:cs typeface="Arial"/>
                <a:sym typeface="Arial"/>
              </a:rPr>
              <a:t>Operadores Lógicos</a:t>
            </a:r>
          </a:p>
        </p:txBody>
      </p:sp>
      <p:pic>
        <p:nvPicPr>
          <p:cNvPr id="3" name="Imagen 2"/>
          <p:cNvPicPr>
            <a:picLocks noChangeAspect="1"/>
          </p:cNvPicPr>
          <p:nvPr/>
        </p:nvPicPr>
        <p:blipFill rotWithShape="1">
          <a:blip r:embed="rId3"/>
          <a:srcRect t="5810"/>
          <a:stretch/>
        </p:blipFill>
        <p:spPr>
          <a:xfrm>
            <a:off x="1467036" y="3276149"/>
            <a:ext cx="18981883" cy="9436961"/>
          </a:xfrm>
          <a:prstGeom prst="rect">
            <a:avLst/>
          </a:prstGeom>
          <a:ln>
            <a:solidFill>
              <a:schemeClr val="bg1">
                <a:lumMod val="50000"/>
              </a:schemeClr>
            </a:solidFill>
          </a:ln>
        </p:spPr>
      </p:pic>
      <p:pic>
        <p:nvPicPr>
          <p:cNvPr id="11" name="Imagen 10"/>
          <p:cNvPicPr>
            <a:picLocks noChangeAspect="1"/>
          </p:cNvPicPr>
          <p:nvPr/>
        </p:nvPicPr>
        <p:blipFill>
          <a:blip r:embed="rId4"/>
          <a:stretch>
            <a:fillRect/>
          </a:stretch>
        </p:blipFill>
        <p:spPr>
          <a:xfrm>
            <a:off x="21118289" y="3276149"/>
            <a:ext cx="2728685" cy="2834461"/>
          </a:xfrm>
          <a:prstGeom prst="rect">
            <a:avLst/>
          </a:prstGeom>
        </p:spPr>
      </p:pic>
    </p:spTree>
    <p:extLst>
      <p:ext uri="{BB962C8B-B14F-4D97-AF65-F5344CB8AC3E}">
        <p14:creationId xmlns:p14="http://schemas.microsoft.com/office/powerpoint/2010/main" val="110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xfrm>
            <a:off x="321597" y="318892"/>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Operadores en JavaScript</a:t>
            </a:r>
            <a:endParaRPr dirty="0">
              <a:solidFill>
                <a:schemeClr val="bg1"/>
              </a:solidFill>
            </a:endParaRPr>
          </a:p>
        </p:txBody>
      </p:sp>
      <p:sp>
        <p:nvSpPr>
          <p:cNvPr id="130" name="Google Shape;130;g1372d453eb4_1_51"/>
          <p:cNvSpPr txBox="1">
            <a:spLocks noGrp="1"/>
          </p:cNvSpPr>
          <p:nvPr>
            <p:ph type="body" idx="1"/>
          </p:nvPr>
        </p:nvSpPr>
        <p:spPr>
          <a:xfrm>
            <a:off x="646062" y="1752055"/>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Arial"/>
                <a:ea typeface="Arial"/>
                <a:cs typeface="Arial"/>
                <a:sym typeface="Arial"/>
              </a:rPr>
              <a:t>Operadores Asignación</a:t>
            </a:r>
          </a:p>
        </p:txBody>
      </p:sp>
      <p:pic>
        <p:nvPicPr>
          <p:cNvPr id="2" name="Imagen 1"/>
          <p:cNvPicPr>
            <a:picLocks noChangeAspect="1"/>
          </p:cNvPicPr>
          <p:nvPr/>
        </p:nvPicPr>
        <p:blipFill rotWithShape="1">
          <a:blip r:embed="rId3"/>
          <a:srcRect t="8532"/>
          <a:stretch/>
        </p:blipFill>
        <p:spPr>
          <a:xfrm>
            <a:off x="893575" y="3185218"/>
            <a:ext cx="20514228" cy="9026447"/>
          </a:xfrm>
          <a:prstGeom prst="rect">
            <a:avLst/>
          </a:prstGeom>
          <a:ln>
            <a:solidFill>
              <a:schemeClr val="bg1">
                <a:lumMod val="50000"/>
              </a:schemeClr>
            </a:solidFill>
          </a:ln>
        </p:spPr>
      </p:pic>
      <p:pic>
        <p:nvPicPr>
          <p:cNvPr id="10" name="Imagen 9"/>
          <p:cNvPicPr>
            <a:picLocks noChangeAspect="1"/>
          </p:cNvPicPr>
          <p:nvPr/>
        </p:nvPicPr>
        <p:blipFill>
          <a:blip r:embed="rId4"/>
          <a:stretch>
            <a:fillRect/>
          </a:stretch>
        </p:blipFill>
        <p:spPr>
          <a:xfrm>
            <a:off x="21655316" y="8890274"/>
            <a:ext cx="2728685" cy="2834461"/>
          </a:xfrm>
          <a:prstGeom prst="rect">
            <a:avLst/>
          </a:prstGeom>
        </p:spPr>
      </p:pic>
    </p:spTree>
    <p:extLst>
      <p:ext uri="{BB962C8B-B14F-4D97-AF65-F5344CB8AC3E}">
        <p14:creationId xmlns:p14="http://schemas.microsoft.com/office/powerpoint/2010/main" val="263758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xfrm>
            <a:off x="557571" y="540784"/>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Operadores en JavaScript</a:t>
            </a:r>
            <a:endParaRPr dirty="0">
              <a:solidFill>
                <a:schemeClr val="bg1"/>
              </a:solidFill>
            </a:endParaRPr>
          </a:p>
        </p:txBody>
      </p:sp>
      <p:sp>
        <p:nvSpPr>
          <p:cNvPr id="130" name="Google Shape;130;g1372d453eb4_1_51"/>
          <p:cNvSpPr txBox="1">
            <a:spLocks noGrp="1"/>
          </p:cNvSpPr>
          <p:nvPr>
            <p:ph type="body" idx="1"/>
          </p:nvPr>
        </p:nvSpPr>
        <p:spPr>
          <a:xfrm>
            <a:off x="905912" y="1752055"/>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Arial"/>
                <a:ea typeface="Arial"/>
                <a:cs typeface="Arial"/>
                <a:sym typeface="Arial"/>
              </a:rPr>
              <a:t>Operadores de Comparación</a:t>
            </a:r>
          </a:p>
        </p:txBody>
      </p:sp>
      <p:pic>
        <p:nvPicPr>
          <p:cNvPr id="5122" name="Picture 2" descr="comparacion"/>
          <p:cNvPicPr>
            <a:picLocks noChangeAspect="1" noChangeArrowheads="1"/>
          </p:cNvPicPr>
          <p:nvPr/>
        </p:nvPicPr>
        <p:blipFill rotWithShape="1">
          <a:blip r:embed="rId3">
            <a:extLst>
              <a:ext uri="{28A0092B-C50C-407E-A947-70E740481C1C}">
                <a14:useLocalDpi xmlns:a14="http://schemas.microsoft.com/office/drawing/2010/main" val="0"/>
              </a:ext>
            </a:extLst>
          </a:blip>
          <a:srcRect t="3071"/>
          <a:stretch/>
        </p:blipFill>
        <p:spPr bwMode="auto">
          <a:xfrm>
            <a:off x="1616020" y="3356828"/>
            <a:ext cx="19597111" cy="9208797"/>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 name="Imagen 9"/>
          <p:cNvPicPr>
            <a:picLocks noChangeAspect="1"/>
          </p:cNvPicPr>
          <p:nvPr/>
        </p:nvPicPr>
        <p:blipFill>
          <a:blip r:embed="rId4"/>
          <a:stretch>
            <a:fillRect/>
          </a:stretch>
        </p:blipFill>
        <p:spPr>
          <a:xfrm>
            <a:off x="21655315" y="9362223"/>
            <a:ext cx="2728685" cy="2834461"/>
          </a:xfrm>
          <a:prstGeom prst="rect">
            <a:avLst/>
          </a:prstGeom>
        </p:spPr>
      </p:pic>
    </p:spTree>
    <p:extLst>
      <p:ext uri="{BB962C8B-B14F-4D97-AF65-F5344CB8AC3E}">
        <p14:creationId xmlns:p14="http://schemas.microsoft.com/office/powerpoint/2010/main" val="110889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372d453eb4_1_1"/>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Contenidos o temas</a:t>
            </a:r>
            <a:endParaRPr>
              <a:solidFill>
                <a:schemeClr val="bg1"/>
              </a:solidFill>
            </a:endParaRPr>
          </a:p>
        </p:txBody>
      </p:sp>
      <p:sp>
        <p:nvSpPr>
          <p:cNvPr id="80" name="Google Shape;80;g1372d453eb4_1_1"/>
          <p:cNvSpPr txBox="1">
            <a:spLocks noGrp="1"/>
          </p:cNvSpPr>
          <p:nvPr>
            <p:ph type="body" idx="1"/>
          </p:nvPr>
        </p:nvSpPr>
        <p:spPr>
          <a:prstGeom prst="rect">
            <a:avLst/>
          </a:prstGeom>
          <a:noFill/>
          <a:ln>
            <a:noFill/>
          </a:ln>
        </p:spPr>
        <p:txBody>
          <a:bodyPr spcFirstLastPara="1" vert="horz" wrap="square" lIns="182851" tIns="91400" rIns="182851" bIns="91400" rtlCol="0" anchor="t" anchorCtr="0">
            <a:normAutofit/>
          </a:bodyPr>
          <a:lstStyle/>
          <a:p>
            <a:pPr indent="-685809">
              <a:lnSpc>
                <a:spcPct val="115000"/>
              </a:lnSpc>
              <a:spcBef>
                <a:spcPts val="2000"/>
              </a:spcBef>
              <a:buSzPts val="1800"/>
              <a:buFont typeface="Arial"/>
              <a:buChar char="•"/>
            </a:pPr>
            <a:r>
              <a:rPr lang="es-PE" dirty="0" smtClean="0">
                <a:solidFill>
                  <a:schemeClr val="bg1"/>
                </a:solidFill>
                <a:latin typeface="Arial"/>
                <a:ea typeface="Arial"/>
                <a:cs typeface="Arial"/>
                <a:sym typeface="Arial"/>
              </a:rPr>
              <a:t>Introducción a JavaScript</a:t>
            </a:r>
            <a:endParaRPr dirty="0">
              <a:solidFill>
                <a:schemeClr val="bg1"/>
              </a:solidFill>
              <a:latin typeface="Arial"/>
              <a:ea typeface="Arial"/>
              <a:cs typeface="Arial"/>
              <a:sym typeface="Arial"/>
            </a:endParaRPr>
          </a:p>
          <a:p>
            <a:pPr indent="-685809">
              <a:lnSpc>
                <a:spcPct val="115000"/>
              </a:lnSpc>
              <a:spcBef>
                <a:spcPts val="0"/>
              </a:spcBef>
              <a:buSzPts val="1800"/>
              <a:buFont typeface="Arial"/>
              <a:buChar char="•"/>
            </a:pPr>
            <a:r>
              <a:rPr lang="es-PE" dirty="0" smtClean="0">
                <a:solidFill>
                  <a:schemeClr val="bg1"/>
                </a:solidFill>
                <a:latin typeface="Arial"/>
                <a:ea typeface="Arial"/>
                <a:cs typeface="Arial"/>
                <a:sym typeface="Arial"/>
              </a:rPr>
              <a:t>Tipos de datos y estructuras</a:t>
            </a:r>
            <a:endParaRPr dirty="0">
              <a:solidFill>
                <a:schemeClr val="bg1"/>
              </a:solidFill>
              <a:latin typeface="Arial"/>
              <a:ea typeface="Arial"/>
              <a:cs typeface="Arial"/>
              <a:sym typeface="Arial"/>
            </a:endParaRPr>
          </a:p>
          <a:p>
            <a:pPr indent="-685809">
              <a:lnSpc>
                <a:spcPct val="115000"/>
              </a:lnSpc>
              <a:spcBef>
                <a:spcPts val="0"/>
              </a:spcBef>
              <a:buSzPts val="1800"/>
              <a:buFont typeface="Arial"/>
              <a:buChar char="•"/>
            </a:pPr>
            <a:r>
              <a:rPr lang="es-PE" dirty="0" smtClean="0">
                <a:solidFill>
                  <a:schemeClr val="bg1"/>
                </a:solidFill>
                <a:latin typeface="Arial"/>
                <a:ea typeface="Arial"/>
                <a:cs typeface="Arial"/>
                <a:sym typeface="Arial"/>
              </a:rPr>
              <a:t>Declaración de variables</a:t>
            </a:r>
            <a:endParaRPr dirty="0">
              <a:solidFill>
                <a:schemeClr val="bg1"/>
              </a:solidFill>
              <a:latin typeface="Arial"/>
              <a:ea typeface="Arial"/>
              <a:cs typeface="Arial"/>
              <a:sym typeface="Arial"/>
            </a:endParaRPr>
          </a:p>
          <a:p>
            <a:pPr indent="-685809">
              <a:lnSpc>
                <a:spcPct val="115000"/>
              </a:lnSpc>
              <a:spcBef>
                <a:spcPts val="0"/>
              </a:spcBef>
              <a:buSzPts val="1800"/>
            </a:pPr>
            <a:r>
              <a:rPr lang="es-PE" dirty="0" smtClean="0">
                <a:solidFill>
                  <a:schemeClr val="bg1"/>
                </a:solidFill>
                <a:latin typeface="Arial"/>
                <a:ea typeface="Arial"/>
                <a:cs typeface="Arial"/>
                <a:sym typeface="Arial"/>
              </a:rPr>
              <a:t>Operadores</a:t>
            </a:r>
            <a:endParaRPr dirty="0">
              <a:solidFill>
                <a:schemeClr val="bg1"/>
              </a:solidFill>
              <a:latin typeface="Arial"/>
              <a:ea typeface="Arial"/>
              <a:cs typeface="Arial"/>
              <a:sym typeface="Arial"/>
            </a:endParaRPr>
          </a:p>
          <a:p>
            <a:pPr indent="-685809">
              <a:lnSpc>
                <a:spcPct val="115000"/>
              </a:lnSpc>
              <a:spcBef>
                <a:spcPts val="0"/>
              </a:spcBef>
              <a:buSzPts val="1800"/>
            </a:pPr>
            <a:r>
              <a:rPr lang="es-PE" dirty="0" smtClean="0">
                <a:solidFill>
                  <a:schemeClr val="bg1"/>
                </a:solidFill>
                <a:latin typeface="Arial"/>
                <a:ea typeface="Arial"/>
                <a:cs typeface="Arial"/>
                <a:sym typeface="Arial"/>
              </a:rPr>
              <a:t>Funciones predefinidas</a:t>
            </a:r>
            <a:endParaRPr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25984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372d453eb4_1_51"/>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Funciones predefinidas en JavaScript</a:t>
            </a:r>
            <a:endParaRPr dirty="0">
              <a:solidFill>
                <a:schemeClr val="bg1"/>
              </a:solidFill>
            </a:endParaRPr>
          </a:p>
        </p:txBody>
      </p:sp>
      <p:sp>
        <p:nvSpPr>
          <p:cNvPr id="130" name="Google Shape;130;g1372d453eb4_1_51"/>
          <p:cNvSpPr txBox="1">
            <a:spLocks noGrp="1"/>
          </p:cNvSpPr>
          <p:nvPr>
            <p:ph type="body" idx="1"/>
          </p:nvPr>
        </p:nvSpPr>
        <p:spPr>
          <a:xfrm>
            <a:off x="439583" y="2832659"/>
            <a:ext cx="21971000" cy="8256012"/>
          </a:xfrm>
          <a:prstGeom prst="rect">
            <a:avLst/>
          </a:prstGeom>
          <a:noFill/>
          <a:ln>
            <a:noFill/>
          </a:ln>
        </p:spPr>
        <p:txBody>
          <a:bodyPr spcFirstLastPara="1" vert="horz" wrap="square" lIns="182851" tIns="91400" rIns="182851" bIns="91400" rtlCol="0" anchor="t" anchorCtr="0">
            <a:noAutofit/>
          </a:bodyPr>
          <a:lstStyle/>
          <a:p>
            <a:pPr algn="just"/>
            <a:r>
              <a:rPr lang="es-PE" sz="4400" b="1" dirty="0" err="1">
                <a:solidFill>
                  <a:schemeClr val="bg1"/>
                </a:solidFill>
                <a:latin typeface="+mj-lt"/>
              </a:rPr>
              <a:t>eval</a:t>
            </a:r>
            <a:r>
              <a:rPr lang="es-PE" sz="4400" b="1" dirty="0">
                <a:solidFill>
                  <a:schemeClr val="bg1"/>
                </a:solidFill>
                <a:latin typeface="+mj-lt"/>
              </a:rPr>
              <a:t>(</a:t>
            </a:r>
            <a:r>
              <a:rPr lang="es-PE" sz="4400" b="1" dirty="0" err="1">
                <a:solidFill>
                  <a:schemeClr val="bg1"/>
                </a:solidFill>
                <a:latin typeface="+mj-lt"/>
              </a:rPr>
              <a:t>string</a:t>
            </a:r>
            <a:r>
              <a:rPr lang="es-PE" sz="4400" b="1" dirty="0">
                <a:solidFill>
                  <a:schemeClr val="bg1"/>
                </a:solidFill>
                <a:latin typeface="+mj-lt"/>
              </a:rPr>
              <a:t>): </a:t>
            </a:r>
            <a:r>
              <a:rPr lang="es-MX" sz="4400" dirty="0">
                <a:solidFill>
                  <a:schemeClr val="bg1"/>
                </a:solidFill>
                <a:latin typeface="+mj-lt"/>
              </a:rPr>
              <a:t>Esta función recibe una cadena de caracteres y la ejecuta como si fuera una sentencia de </a:t>
            </a:r>
            <a:r>
              <a:rPr lang="es-MX" sz="4400" dirty="0" err="1">
                <a:solidFill>
                  <a:schemeClr val="bg1"/>
                </a:solidFill>
                <a:latin typeface="+mj-lt"/>
              </a:rPr>
              <a:t>Javascript</a:t>
            </a:r>
            <a:r>
              <a:rPr lang="es-MX" sz="4400" dirty="0">
                <a:solidFill>
                  <a:schemeClr val="bg1"/>
                </a:solidFill>
                <a:latin typeface="+mj-lt"/>
              </a:rPr>
              <a:t>.</a:t>
            </a:r>
            <a:endParaRPr lang="es-PE" sz="4400" dirty="0">
              <a:solidFill>
                <a:schemeClr val="bg1"/>
              </a:solidFill>
              <a:latin typeface="+mj-lt"/>
            </a:endParaRPr>
          </a:p>
          <a:p>
            <a:pPr algn="just"/>
            <a:r>
              <a:rPr lang="es-PE" sz="4400" b="1" dirty="0" err="1">
                <a:solidFill>
                  <a:schemeClr val="bg1"/>
                </a:solidFill>
                <a:latin typeface="+mj-lt"/>
              </a:rPr>
              <a:t>parseInt</a:t>
            </a:r>
            <a:r>
              <a:rPr lang="es-PE" sz="4400" b="1" dirty="0">
                <a:solidFill>
                  <a:schemeClr val="bg1"/>
                </a:solidFill>
                <a:latin typeface="+mj-lt"/>
              </a:rPr>
              <a:t>(cadena, base): </a:t>
            </a:r>
            <a:r>
              <a:rPr lang="es-MX" sz="4400" dirty="0">
                <a:solidFill>
                  <a:schemeClr val="bg1"/>
                </a:solidFill>
                <a:latin typeface="+mj-lt"/>
              </a:rPr>
              <a:t>Recibe una cadena y una base. Devuelve un valor numérico resultante de convertir la cadena en un número en la base indicada.</a:t>
            </a:r>
          </a:p>
          <a:p>
            <a:pPr algn="just"/>
            <a:r>
              <a:rPr lang="es-MX" sz="4400" b="1" dirty="0" err="1">
                <a:solidFill>
                  <a:schemeClr val="bg1"/>
                </a:solidFill>
                <a:latin typeface="+mj-lt"/>
              </a:rPr>
              <a:t>parseFloat</a:t>
            </a:r>
            <a:r>
              <a:rPr lang="es-MX" sz="4400" b="1" dirty="0">
                <a:solidFill>
                  <a:schemeClr val="bg1"/>
                </a:solidFill>
                <a:latin typeface="+mj-lt"/>
              </a:rPr>
              <a:t>(cadena): </a:t>
            </a:r>
            <a:r>
              <a:rPr lang="es-MX" sz="4400" dirty="0">
                <a:solidFill>
                  <a:schemeClr val="bg1"/>
                </a:solidFill>
                <a:latin typeface="+mj-lt"/>
              </a:rPr>
              <a:t>Convierte la cadena en un número y lo devuelve.</a:t>
            </a:r>
            <a:endParaRPr lang="es-PE" sz="4400" dirty="0">
              <a:solidFill>
                <a:schemeClr val="bg1"/>
              </a:solidFill>
              <a:latin typeface="+mj-lt"/>
            </a:endParaRPr>
          </a:p>
          <a:p>
            <a:pPr algn="just"/>
            <a:r>
              <a:rPr lang="es-PE" sz="4400" b="1" dirty="0" err="1">
                <a:solidFill>
                  <a:schemeClr val="bg1"/>
                </a:solidFill>
                <a:latin typeface="+mj-lt"/>
              </a:rPr>
              <a:t>isNaN</a:t>
            </a:r>
            <a:r>
              <a:rPr lang="es-PE" sz="4400" b="1" dirty="0">
                <a:solidFill>
                  <a:schemeClr val="bg1"/>
                </a:solidFill>
                <a:latin typeface="+mj-lt"/>
              </a:rPr>
              <a:t> (número): </a:t>
            </a:r>
            <a:r>
              <a:rPr lang="es-MX" sz="4400" dirty="0">
                <a:solidFill>
                  <a:schemeClr val="bg1"/>
                </a:solidFill>
                <a:latin typeface="+mj-lt"/>
              </a:rPr>
              <a:t>Devuelve un </a:t>
            </a:r>
            <a:r>
              <a:rPr lang="es-MX" sz="4400" dirty="0" err="1">
                <a:solidFill>
                  <a:schemeClr val="bg1"/>
                </a:solidFill>
                <a:latin typeface="+mj-lt"/>
              </a:rPr>
              <a:t>boleano</a:t>
            </a:r>
            <a:r>
              <a:rPr lang="es-MX" sz="4400" dirty="0">
                <a:solidFill>
                  <a:schemeClr val="bg1"/>
                </a:solidFill>
                <a:latin typeface="+mj-lt"/>
              </a:rPr>
              <a:t> dependiendo de lo que recibe por parámetro. Si no es un número devuelve un true, si es un número devuelve false.</a:t>
            </a:r>
          </a:p>
          <a:p>
            <a:pPr algn="just"/>
            <a:r>
              <a:rPr lang="es-PE" sz="4400" b="1" dirty="0">
                <a:solidFill>
                  <a:schemeClr val="bg1"/>
                </a:solidFill>
                <a:latin typeface="+mj-lt"/>
              </a:rPr>
              <a:t>escape(</a:t>
            </a:r>
            <a:r>
              <a:rPr lang="es-PE" sz="4400" b="1" dirty="0" err="1">
                <a:solidFill>
                  <a:schemeClr val="bg1"/>
                </a:solidFill>
                <a:latin typeface="+mj-lt"/>
              </a:rPr>
              <a:t>string</a:t>
            </a:r>
            <a:r>
              <a:rPr lang="es-PE" sz="4400" b="1" dirty="0">
                <a:solidFill>
                  <a:schemeClr val="bg1"/>
                </a:solidFill>
                <a:latin typeface="+mj-lt"/>
              </a:rPr>
              <a:t>): </a:t>
            </a:r>
            <a:r>
              <a:rPr lang="es-MX" sz="4400" dirty="0">
                <a:solidFill>
                  <a:schemeClr val="bg1"/>
                </a:solidFill>
                <a:latin typeface="+mj-lt"/>
              </a:rPr>
              <a:t>Crea una nueva cadena de caracteres en los que ciertos caracteres han sido sustituidos por una secuencia hexadecimal de escape.</a:t>
            </a:r>
            <a:endParaRPr lang="es-PE" sz="4400" dirty="0">
              <a:solidFill>
                <a:schemeClr val="bg1"/>
              </a:solidFill>
              <a:latin typeface="+mj-lt"/>
            </a:endParaRPr>
          </a:p>
        </p:txBody>
      </p:sp>
    </p:spTree>
    <p:extLst>
      <p:ext uri="{BB962C8B-B14F-4D97-AF65-F5344CB8AC3E}">
        <p14:creationId xmlns:p14="http://schemas.microsoft.com/office/powerpoint/2010/main" val="88776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UTULO"/>
          <p:cNvSpPr txBox="1">
            <a:spLocks noGrp="1"/>
          </p:cNvSpPr>
          <p:nvPr>
            <p:ph type="title"/>
          </p:nvPr>
        </p:nvSpPr>
        <p:spPr>
          <a:xfrm>
            <a:off x="1200250" y="10165726"/>
            <a:ext cx="21971000" cy="1433164"/>
          </a:xfrm>
          <a:prstGeom prst="rect">
            <a:avLst/>
          </a:prstGeom>
        </p:spPr>
        <p:txBody>
          <a:bodyPr>
            <a:noAutofit/>
          </a:bodyPr>
          <a:lstStyle>
            <a:lvl1pPr>
              <a:defRPr>
                <a:solidFill>
                  <a:srgbClr val="FFFFFF"/>
                </a:solidFill>
              </a:defRPr>
            </a:lvl1pPr>
          </a:lstStyle>
          <a:p>
            <a:r>
              <a:rPr lang="es-PE" sz="6000" dirty="0" smtClean="0"/>
              <a:t>DESARROLLO DE ENTORNOS WEB</a:t>
            </a:r>
            <a:endParaRPr sz="6000" dirty="0"/>
          </a:p>
        </p:txBody>
      </p:sp>
      <p:sp>
        <p:nvSpPr>
          <p:cNvPr id="2" name="Marcador de número de diapositiva 1">
            <a:extLst>
              <a:ext uri="{FF2B5EF4-FFF2-40B4-BE49-F238E27FC236}">
                <a16:creationId xmlns:a16="http://schemas.microsoft.com/office/drawing/2014/main" id="{554A993B-ED33-430F-A814-C1CBF4B14A24}"/>
              </a:ext>
            </a:extLst>
          </p:cNvPr>
          <p:cNvSpPr>
            <a:spLocks noGrp="1"/>
          </p:cNvSpPr>
          <p:nvPr>
            <p:ph type="sldNum" sz="quarter" idx="2"/>
          </p:nvPr>
        </p:nvSpPr>
        <p:spPr/>
        <p:txBody>
          <a:bodyPr/>
          <a:lstStyle/>
          <a:p>
            <a:fld id="{86CB4B4D-7CA3-9044-876B-883B54F8677D}" type="slidenum">
              <a:rPr lang="es-PE" smtClean="0"/>
              <a:t>21</a:t>
            </a:fld>
            <a:endParaRPr lang="es-PE"/>
          </a:p>
        </p:txBody>
      </p:sp>
      <p:sp>
        <p:nvSpPr>
          <p:cNvPr id="5" name="TUTULO">
            <a:extLst>
              <a:ext uri="{FF2B5EF4-FFF2-40B4-BE49-F238E27FC236}">
                <a16:creationId xmlns:a16="http://schemas.microsoft.com/office/drawing/2014/main" id="{2FAB8178-8F75-4B6F-AB4B-AD7B306CA5D6}"/>
              </a:ext>
            </a:extLst>
          </p:cNvPr>
          <p:cNvSpPr txBox="1">
            <a:spLocks/>
          </p:cNvSpPr>
          <p:nvPr/>
        </p:nvSpPr>
        <p:spPr>
          <a:xfrm>
            <a:off x="1200249" y="11155973"/>
            <a:ext cx="21305789" cy="1433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s-PE" sz="6000" dirty="0" smtClean="0">
                <a:solidFill>
                  <a:schemeClr val="bg1"/>
                </a:solidFill>
              </a:rPr>
              <a:t>INTRODUCCION A JAVASCRIPT – Estructuras de Control</a:t>
            </a:r>
            <a:endParaRPr lang="es-PE" sz="6000" dirty="0">
              <a:solidFill>
                <a:schemeClr val="bg1"/>
              </a:solidFill>
            </a:endParaRPr>
          </a:p>
        </p:txBody>
      </p:sp>
    </p:spTree>
    <p:extLst>
      <p:ext uri="{BB962C8B-B14F-4D97-AF65-F5344CB8AC3E}">
        <p14:creationId xmlns:p14="http://schemas.microsoft.com/office/powerpoint/2010/main" val="281066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372d453eb4_1_1"/>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Contenidos o temas</a:t>
            </a:r>
            <a:endParaRPr>
              <a:solidFill>
                <a:schemeClr val="bg1"/>
              </a:solidFill>
            </a:endParaRPr>
          </a:p>
        </p:txBody>
      </p:sp>
      <p:sp>
        <p:nvSpPr>
          <p:cNvPr id="80" name="Google Shape;80;g1372d453eb4_1_1"/>
          <p:cNvSpPr txBox="1">
            <a:spLocks noGrp="1"/>
          </p:cNvSpPr>
          <p:nvPr>
            <p:ph type="body" idx="1"/>
          </p:nvPr>
        </p:nvSpPr>
        <p:spPr>
          <a:prstGeom prst="rect">
            <a:avLst/>
          </a:prstGeom>
          <a:noFill/>
          <a:ln>
            <a:noFill/>
          </a:ln>
        </p:spPr>
        <p:txBody>
          <a:bodyPr spcFirstLastPara="1" vert="horz" wrap="square" lIns="182851" tIns="91400" rIns="182851" bIns="91400" rtlCol="0" anchor="t" anchorCtr="0">
            <a:normAutofit/>
          </a:bodyPr>
          <a:lstStyle/>
          <a:p>
            <a:pPr indent="-685809">
              <a:lnSpc>
                <a:spcPct val="115000"/>
              </a:lnSpc>
              <a:spcBef>
                <a:spcPts val="2000"/>
              </a:spcBef>
              <a:buSzPts val="1800"/>
              <a:buFont typeface="Arial"/>
              <a:buChar char="•"/>
            </a:pPr>
            <a:r>
              <a:rPr lang="es-PE" dirty="0" smtClean="0">
                <a:solidFill>
                  <a:schemeClr val="bg1"/>
                </a:solidFill>
                <a:latin typeface="Arial"/>
                <a:ea typeface="Arial"/>
                <a:cs typeface="Arial"/>
                <a:sym typeface="Arial"/>
              </a:rPr>
              <a:t>Estructuras de control de flujo: condicional y cíclico.</a:t>
            </a:r>
            <a:endParaRPr dirty="0">
              <a:solidFill>
                <a:schemeClr val="bg1"/>
              </a:solidFill>
              <a:latin typeface="Arial"/>
              <a:ea typeface="Arial"/>
              <a:cs typeface="Arial"/>
              <a:sym typeface="Arial"/>
            </a:endParaRPr>
          </a:p>
          <a:p>
            <a:pPr indent="-685809">
              <a:lnSpc>
                <a:spcPct val="115000"/>
              </a:lnSpc>
              <a:spcBef>
                <a:spcPts val="0"/>
              </a:spcBef>
              <a:buSzPts val="1800"/>
              <a:buFont typeface="Arial"/>
              <a:buChar char="•"/>
            </a:pPr>
            <a:r>
              <a:rPr lang="es-PE" dirty="0" smtClean="0">
                <a:solidFill>
                  <a:schemeClr val="bg1"/>
                </a:solidFill>
                <a:latin typeface="Arial"/>
                <a:ea typeface="Arial"/>
                <a:cs typeface="Arial"/>
                <a:sym typeface="Arial"/>
              </a:rPr>
              <a:t>Anidamiento entre estructuras de control de flujo.</a:t>
            </a:r>
            <a:endParaRPr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52382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Estructuras de control con JavaScript</a:t>
            </a:r>
            <a:endParaRPr dirty="0">
              <a:solidFill>
                <a:schemeClr val="bg1"/>
              </a:solidFill>
            </a:endParaRPr>
          </a:p>
        </p:txBody>
      </p:sp>
      <p:sp>
        <p:nvSpPr>
          <p:cNvPr id="90" name="Google Shape;90;p3"/>
          <p:cNvSpPr txBox="1">
            <a:spLocks noGrp="1"/>
          </p:cNvSpPr>
          <p:nvPr>
            <p:ph type="body" idx="1"/>
          </p:nvPr>
        </p:nvSpPr>
        <p:spPr>
          <a:xfrm>
            <a:off x="1206500" y="2512663"/>
            <a:ext cx="21971000" cy="8256012"/>
          </a:xfrm>
          <a:prstGeom prst="rect">
            <a:avLst/>
          </a:prstGeom>
          <a:noFill/>
          <a:ln>
            <a:noFill/>
          </a:ln>
        </p:spPr>
        <p:txBody>
          <a:bodyPr spcFirstLastPara="1" vert="horz" wrap="square" lIns="182851" tIns="91400" rIns="182851" bIns="91400" rtlCol="0" anchor="t" anchorCtr="0">
            <a:normAutofit/>
          </a:bodyPr>
          <a:lstStyle/>
          <a:p>
            <a:pPr marL="0" indent="0" algn="just">
              <a:buNone/>
            </a:pPr>
            <a:r>
              <a:rPr lang="es-MX" sz="5200" dirty="0">
                <a:solidFill>
                  <a:schemeClr val="bg1"/>
                </a:solidFill>
                <a:latin typeface="+mj-lt"/>
              </a:rPr>
              <a:t>‌Las estructuras de control de flujo, </a:t>
            </a:r>
            <a:r>
              <a:rPr lang="es-MX" sz="5200" b="1" dirty="0">
                <a:solidFill>
                  <a:schemeClr val="bg1"/>
                </a:solidFill>
                <a:latin typeface="+mj-lt"/>
              </a:rPr>
              <a:t>son instrucciones </a:t>
            </a:r>
            <a:r>
              <a:rPr lang="es-MX" sz="5200" dirty="0">
                <a:solidFill>
                  <a:schemeClr val="bg1"/>
                </a:solidFill>
                <a:latin typeface="+mj-lt"/>
              </a:rPr>
              <a:t>que nos permiten </a:t>
            </a:r>
            <a:r>
              <a:rPr lang="es-MX" sz="5200" b="1" dirty="0">
                <a:solidFill>
                  <a:schemeClr val="bg1"/>
                </a:solidFill>
                <a:latin typeface="+mj-lt"/>
              </a:rPr>
              <a:t>evaluar </a:t>
            </a:r>
            <a:r>
              <a:rPr lang="es-MX" sz="5200" dirty="0">
                <a:solidFill>
                  <a:schemeClr val="bg1"/>
                </a:solidFill>
                <a:latin typeface="+mj-lt"/>
              </a:rPr>
              <a:t>si se puede </a:t>
            </a:r>
            <a:r>
              <a:rPr lang="es-MX" sz="5200" b="1" dirty="0">
                <a:solidFill>
                  <a:schemeClr val="bg1"/>
                </a:solidFill>
                <a:latin typeface="+mj-lt"/>
              </a:rPr>
              <a:t>cumplir</a:t>
            </a:r>
            <a:r>
              <a:rPr lang="es-MX" sz="5200" dirty="0">
                <a:solidFill>
                  <a:schemeClr val="bg1"/>
                </a:solidFill>
                <a:latin typeface="+mj-lt"/>
              </a:rPr>
              <a:t> una condición o no, incluso nos puede ayudar a evaluarla “n” cantidad de veces.</a:t>
            </a:r>
            <a:endParaRPr sz="5200" dirty="0">
              <a:solidFill>
                <a:schemeClr val="bg1"/>
              </a:solidFill>
              <a:latin typeface="+mj-lt"/>
            </a:endParaRPr>
          </a:p>
        </p:txBody>
      </p:sp>
      <p:pic>
        <p:nvPicPr>
          <p:cNvPr id="4" name="Imagen 3"/>
          <p:cNvPicPr>
            <a:picLocks noChangeAspect="1"/>
          </p:cNvPicPr>
          <p:nvPr/>
        </p:nvPicPr>
        <p:blipFill>
          <a:blip r:embed="rId3"/>
          <a:stretch>
            <a:fillRect/>
          </a:stretch>
        </p:blipFill>
        <p:spPr>
          <a:xfrm>
            <a:off x="4895190" y="5531465"/>
            <a:ext cx="15169685" cy="6931381"/>
          </a:xfrm>
          <a:prstGeom prst="rect">
            <a:avLst/>
          </a:prstGeom>
        </p:spPr>
      </p:pic>
    </p:spTree>
    <p:extLst>
      <p:ext uri="{BB962C8B-B14F-4D97-AF65-F5344CB8AC3E}">
        <p14:creationId xmlns:p14="http://schemas.microsoft.com/office/powerpoint/2010/main" val="409064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Estructuras de control con JavaScript</a:t>
            </a:r>
            <a:endParaRPr dirty="0">
              <a:solidFill>
                <a:schemeClr val="bg1"/>
              </a:solidFill>
            </a:endParaRPr>
          </a:p>
        </p:txBody>
      </p:sp>
      <p:sp>
        <p:nvSpPr>
          <p:cNvPr id="90" name="Google Shape;90;p3"/>
          <p:cNvSpPr txBox="1">
            <a:spLocks noGrp="1"/>
          </p:cNvSpPr>
          <p:nvPr>
            <p:ph type="body" idx="1"/>
          </p:nvPr>
        </p:nvSpPr>
        <p:spPr>
          <a:xfrm>
            <a:off x="1206500" y="2842833"/>
            <a:ext cx="21971000" cy="8256012"/>
          </a:xfrm>
          <a:prstGeom prst="rect">
            <a:avLst/>
          </a:prstGeom>
          <a:noFill/>
          <a:ln>
            <a:noFill/>
          </a:ln>
        </p:spPr>
        <p:txBody>
          <a:bodyPr spcFirstLastPara="1" vert="horz" wrap="square" lIns="182851" tIns="91400" rIns="182851" bIns="91400" rtlCol="0" anchor="t" anchorCtr="0">
            <a:normAutofit/>
          </a:bodyPr>
          <a:lstStyle/>
          <a:p>
            <a:pPr marL="0" indent="0" algn="just">
              <a:buNone/>
            </a:pPr>
            <a:r>
              <a:rPr lang="es-MX" sz="5200" dirty="0">
                <a:solidFill>
                  <a:schemeClr val="bg1"/>
                </a:solidFill>
                <a:latin typeface="+mj-lt"/>
              </a:rPr>
              <a:t>Para realizar este tipo de programas son necesarias las estructuras de control de flujo, que son instrucciones del tipo "</a:t>
            </a:r>
            <a:r>
              <a:rPr lang="es-MX" sz="5200" b="1" dirty="0">
                <a:solidFill>
                  <a:schemeClr val="bg1"/>
                </a:solidFill>
                <a:latin typeface="+mj-lt"/>
              </a:rPr>
              <a:t>si</a:t>
            </a:r>
            <a:r>
              <a:rPr lang="es-MX" sz="5200" dirty="0">
                <a:solidFill>
                  <a:schemeClr val="bg1"/>
                </a:solidFill>
                <a:latin typeface="+mj-lt"/>
              </a:rPr>
              <a:t> se cumple esta condición, hazlo; si no se cumple, haz esto otro". También existen instrucciones del tipo "</a:t>
            </a:r>
            <a:r>
              <a:rPr lang="es-MX" sz="5200" b="1" dirty="0">
                <a:solidFill>
                  <a:schemeClr val="bg1"/>
                </a:solidFill>
                <a:latin typeface="+mj-lt"/>
              </a:rPr>
              <a:t>repite</a:t>
            </a:r>
            <a:r>
              <a:rPr lang="es-MX" sz="5200" dirty="0">
                <a:solidFill>
                  <a:schemeClr val="bg1"/>
                </a:solidFill>
                <a:latin typeface="+mj-lt"/>
              </a:rPr>
              <a:t> esto mientras se cumpla esta condición".</a:t>
            </a:r>
            <a:endParaRPr sz="5200" dirty="0">
              <a:solidFill>
                <a:schemeClr val="bg1"/>
              </a:solidFill>
              <a:latin typeface="+mj-lt"/>
            </a:endParaRPr>
          </a:p>
        </p:txBody>
      </p:sp>
      <p:pic>
        <p:nvPicPr>
          <p:cNvPr id="3" name="Imagen 2"/>
          <p:cNvPicPr>
            <a:picLocks noChangeAspect="1"/>
          </p:cNvPicPr>
          <p:nvPr/>
        </p:nvPicPr>
        <p:blipFill>
          <a:blip r:embed="rId3"/>
          <a:stretch>
            <a:fillRect/>
          </a:stretch>
        </p:blipFill>
        <p:spPr>
          <a:xfrm>
            <a:off x="1823848" y="6970839"/>
            <a:ext cx="9334501" cy="3581400"/>
          </a:xfrm>
          <a:prstGeom prst="rect">
            <a:avLst/>
          </a:prstGeom>
        </p:spPr>
      </p:pic>
      <p:pic>
        <p:nvPicPr>
          <p:cNvPr id="2" name="Imagen 1"/>
          <p:cNvPicPr>
            <a:picLocks noChangeAspect="1"/>
          </p:cNvPicPr>
          <p:nvPr/>
        </p:nvPicPr>
        <p:blipFill>
          <a:blip r:embed="rId4"/>
          <a:stretch>
            <a:fillRect/>
          </a:stretch>
        </p:blipFill>
        <p:spPr>
          <a:xfrm>
            <a:off x="13728172" y="6587405"/>
            <a:ext cx="5070845" cy="4082032"/>
          </a:xfrm>
          <a:prstGeom prst="rect">
            <a:avLst/>
          </a:prstGeom>
        </p:spPr>
      </p:pic>
    </p:spTree>
    <p:extLst>
      <p:ext uri="{BB962C8B-B14F-4D97-AF65-F5344CB8AC3E}">
        <p14:creationId xmlns:p14="http://schemas.microsoft.com/office/powerpoint/2010/main" val="176559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 de control </a:t>
            </a:r>
            <a:r>
              <a:rPr lang="es-PE" dirty="0" err="1" smtClean="0">
                <a:solidFill>
                  <a:schemeClr val="bg1"/>
                </a:solidFill>
              </a:rPr>
              <a:t>if</a:t>
            </a:r>
            <a:r>
              <a:rPr lang="es-PE" dirty="0" smtClean="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1179924" y="2512663"/>
            <a:ext cx="21971000" cy="8256012"/>
          </a:xfrm>
          <a:prstGeom prst="rect">
            <a:avLst/>
          </a:prstGeom>
          <a:noFill/>
          <a:ln>
            <a:noFill/>
          </a:ln>
        </p:spPr>
        <p:txBody>
          <a:bodyPr spcFirstLastPara="1" vert="horz" wrap="square" lIns="182851" tIns="91400" rIns="182851" bIns="91400" rtlCol="0" anchor="t" anchorCtr="0">
            <a:noAutofit/>
          </a:bodyPr>
          <a:lstStyle/>
          <a:p>
            <a:pPr marL="0" indent="0" algn="just">
              <a:buNone/>
            </a:pPr>
            <a:r>
              <a:rPr lang="es-MX" sz="5200" dirty="0">
                <a:solidFill>
                  <a:schemeClr val="bg1"/>
                </a:solidFill>
                <a:latin typeface="+mj-lt"/>
              </a:rPr>
              <a:t>La estructura más utilizada en JavaScript y en la mayoría de lenguajes de programación es la </a:t>
            </a:r>
            <a:r>
              <a:rPr lang="es-MX" sz="5200" b="1" dirty="0">
                <a:solidFill>
                  <a:schemeClr val="bg1"/>
                </a:solidFill>
                <a:latin typeface="+mj-lt"/>
              </a:rPr>
              <a:t>estructura </a:t>
            </a:r>
            <a:r>
              <a:rPr lang="es-MX" sz="5200" b="1" dirty="0" err="1">
                <a:solidFill>
                  <a:schemeClr val="bg1"/>
                </a:solidFill>
                <a:latin typeface="+mj-lt"/>
              </a:rPr>
              <a:t>if</a:t>
            </a:r>
            <a:r>
              <a:rPr lang="es-MX" sz="5200" b="1" dirty="0">
                <a:solidFill>
                  <a:schemeClr val="bg1"/>
                </a:solidFill>
                <a:latin typeface="+mj-lt"/>
              </a:rPr>
              <a:t>. </a:t>
            </a:r>
            <a:r>
              <a:rPr lang="es-MX" sz="5200" dirty="0">
                <a:solidFill>
                  <a:schemeClr val="bg1"/>
                </a:solidFill>
                <a:latin typeface="+mj-lt"/>
              </a:rPr>
              <a:t>Se emplea para </a:t>
            </a:r>
            <a:r>
              <a:rPr lang="es-MX" sz="5200" b="1" dirty="0">
                <a:solidFill>
                  <a:schemeClr val="bg1"/>
                </a:solidFill>
                <a:latin typeface="+mj-lt"/>
              </a:rPr>
              <a:t>tomar decisiones </a:t>
            </a:r>
            <a:r>
              <a:rPr lang="es-MX" sz="5200" dirty="0">
                <a:solidFill>
                  <a:schemeClr val="bg1"/>
                </a:solidFill>
                <a:latin typeface="+mj-lt"/>
              </a:rPr>
              <a:t>en función de una </a:t>
            </a:r>
            <a:r>
              <a:rPr lang="es-MX" sz="5200" b="1" dirty="0">
                <a:solidFill>
                  <a:schemeClr val="bg1"/>
                </a:solidFill>
                <a:latin typeface="+mj-lt"/>
              </a:rPr>
              <a:t>condición. </a:t>
            </a:r>
            <a:r>
              <a:rPr lang="es-MX" sz="5200" dirty="0">
                <a:solidFill>
                  <a:schemeClr val="bg1"/>
                </a:solidFill>
                <a:latin typeface="+mj-lt"/>
              </a:rPr>
              <a:t>Su </a:t>
            </a:r>
            <a:r>
              <a:rPr lang="es-MX" sz="5200" b="1" dirty="0">
                <a:solidFill>
                  <a:schemeClr val="bg1"/>
                </a:solidFill>
                <a:latin typeface="+mj-lt"/>
              </a:rPr>
              <a:t>definición</a:t>
            </a:r>
            <a:r>
              <a:rPr lang="es-MX" sz="5200" dirty="0">
                <a:solidFill>
                  <a:schemeClr val="bg1"/>
                </a:solidFill>
                <a:latin typeface="+mj-lt"/>
              </a:rPr>
              <a:t> formal es:</a:t>
            </a:r>
            <a:endParaRPr sz="5200" dirty="0">
              <a:solidFill>
                <a:schemeClr val="bg1"/>
              </a:solidFill>
              <a:latin typeface="+mj-lt"/>
            </a:endParaRPr>
          </a:p>
        </p:txBody>
      </p:sp>
      <p:pic>
        <p:nvPicPr>
          <p:cNvPr id="3" name="Imagen 2"/>
          <p:cNvPicPr>
            <a:picLocks noChangeAspect="1"/>
          </p:cNvPicPr>
          <p:nvPr/>
        </p:nvPicPr>
        <p:blipFill>
          <a:blip r:embed="rId3"/>
          <a:stretch>
            <a:fillRect/>
          </a:stretch>
        </p:blipFill>
        <p:spPr>
          <a:xfrm>
            <a:off x="5471255" y="6473958"/>
            <a:ext cx="13388339" cy="3648405"/>
          </a:xfrm>
          <a:prstGeom prst="rect">
            <a:avLst/>
          </a:prstGeom>
          <a:ln>
            <a:solidFill>
              <a:schemeClr val="bg1">
                <a:lumMod val="50000"/>
              </a:schemeClr>
            </a:solidFill>
          </a:ln>
        </p:spPr>
      </p:pic>
    </p:spTree>
    <p:extLst>
      <p:ext uri="{BB962C8B-B14F-4D97-AF65-F5344CB8AC3E}">
        <p14:creationId xmlns:p14="http://schemas.microsoft.com/office/powerpoint/2010/main" val="377326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a:solidFill>
                  <a:schemeClr val="bg1"/>
                </a:solidFill>
              </a:rPr>
              <a:t>if</a:t>
            </a:r>
            <a:r>
              <a:rPr lang="es-PE" dirty="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970525" y="2832659"/>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Si la </a:t>
            </a:r>
            <a:r>
              <a:rPr lang="es-MX" sz="5200" b="1" dirty="0">
                <a:solidFill>
                  <a:schemeClr val="bg1"/>
                </a:solidFill>
                <a:latin typeface="+mj-lt"/>
              </a:rPr>
              <a:t>condición se cumple </a:t>
            </a:r>
            <a:r>
              <a:rPr lang="es-MX" sz="5200" dirty="0">
                <a:solidFill>
                  <a:schemeClr val="bg1"/>
                </a:solidFill>
                <a:latin typeface="+mj-lt"/>
              </a:rPr>
              <a:t>(es decir, si su valor es true) se ejecutan todas las instrucciones que se encuentran dentro de {...}. Si la condición no se cumple (es decir, si su valor es false) no se ejecuta ninguna instrucción contenida en {...} y el programa continúa ejecutando el resto de instrucciones del script.</a:t>
            </a:r>
          </a:p>
          <a:p>
            <a:pPr lvl="0" algn="just"/>
            <a:r>
              <a:rPr lang="es-MX" sz="5200" b="1" dirty="0">
                <a:solidFill>
                  <a:schemeClr val="bg1"/>
                </a:solidFill>
                <a:latin typeface="+mj-lt"/>
              </a:rPr>
              <a:t>Ejemplo:</a:t>
            </a:r>
            <a:endParaRPr sz="5200" b="1" dirty="0">
              <a:solidFill>
                <a:schemeClr val="bg1"/>
              </a:solidFill>
              <a:latin typeface="+mj-lt"/>
            </a:endParaRPr>
          </a:p>
        </p:txBody>
      </p:sp>
      <p:pic>
        <p:nvPicPr>
          <p:cNvPr id="3" name="Imagen 2"/>
          <p:cNvPicPr>
            <a:picLocks noChangeAspect="1"/>
          </p:cNvPicPr>
          <p:nvPr/>
        </p:nvPicPr>
        <p:blipFill>
          <a:blip r:embed="rId3"/>
          <a:stretch>
            <a:fillRect/>
          </a:stretch>
        </p:blipFill>
        <p:spPr>
          <a:xfrm>
            <a:off x="6839382" y="8106866"/>
            <a:ext cx="10705237" cy="3759277"/>
          </a:xfrm>
          <a:prstGeom prst="rect">
            <a:avLst/>
          </a:prstGeom>
          <a:ln>
            <a:solidFill>
              <a:schemeClr val="bg1">
                <a:lumMod val="50000"/>
              </a:schemeClr>
            </a:solidFill>
          </a:ln>
        </p:spPr>
      </p:pic>
    </p:spTree>
    <p:extLst>
      <p:ext uri="{BB962C8B-B14F-4D97-AF65-F5344CB8AC3E}">
        <p14:creationId xmlns:p14="http://schemas.microsoft.com/office/powerpoint/2010/main" val="156959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 de control </a:t>
            </a:r>
            <a:r>
              <a:rPr lang="es-PE" dirty="0" err="1" smtClean="0">
                <a:solidFill>
                  <a:schemeClr val="bg1"/>
                </a:solidFill>
              </a:rPr>
              <a:t>if</a:t>
            </a:r>
            <a:r>
              <a:rPr lang="es-PE" dirty="0" smtClean="0">
                <a:solidFill>
                  <a:schemeClr val="bg1"/>
                </a:solidFill>
              </a:rPr>
              <a:t>..</a:t>
            </a:r>
            <a:r>
              <a:rPr lang="es-PE" dirty="0" err="1" smtClean="0">
                <a:solidFill>
                  <a:schemeClr val="bg1"/>
                </a:solidFill>
              </a:rPr>
              <a:t>else</a:t>
            </a:r>
            <a:r>
              <a:rPr lang="es-PE" dirty="0" smtClean="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705055" y="2348332"/>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En ocasiones, las decisiones que se deben realizar no son del tipo "si se cumple la condición, hazlo; si no se cumple, no hagas nada". </a:t>
            </a:r>
            <a:r>
              <a:rPr lang="es-MX" sz="5200" b="1" dirty="0">
                <a:solidFill>
                  <a:schemeClr val="bg1"/>
                </a:solidFill>
                <a:latin typeface="+mj-lt"/>
              </a:rPr>
              <a:t>Normalmente</a:t>
            </a:r>
            <a:r>
              <a:rPr lang="es-MX" sz="5200" dirty="0">
                <a:solidFill>
                  <a:schemeClr val="bg1"/>
                </a:solidFill>
                <a:latin typeface="+mj-lt"/>
              </a:rPr>
              <a:t> las condiciones suelen ser del tipo </a:t>
            </a:r>
            <a:r>
              <a:rPr lang="es-MX" sz="5200" i="1" dirty="0">
                <a:solidFill>
                  <a:schemeClr val="bg1"/>
                </a:solidFill>
                <a:latin typeface="+mj-lt"/>
              </a:rPr>
              <a:t>"si se cumple esta condición, hazlo; si no se cumple, haz esto otro".</a:t>
            </a:r>
          </a:p>
          <a:p>
            <a:pPr lvl="0" algn="just"/>
            <a:r>
              <a:rPr lang="es-MX" sz="5200" dirty="0">
                <a:solidFill>
                  <a:schemeClr val="bg1"/>
                </a:solidFill>
                <a:latin typeface="+mj-lt"/>
              </a:rPr>
              <a:t>Para este segundo tipo de decisiones, existe una variante de la estructura </a:t>
            </a:r>
            <a:r>
              <a:rPr lang="es-MX" sz="5200" dirty="0" err="1">
                <a:solidFill>
                  <a:schemeClr val="bg1"/>
                </a:solidFill>
                <a:latin typeface="+mj-lt"/>
              </a:rPr>
              <a:t>if</a:t>
            </a:r>
            <a:r>
              <a:rPr lang="es-MX" sz="5200" dirty="0">
                <a:solidFill>
                  <a:schemeClr val="bg1"/>
                </a:solidFill>
                <a:latin typeface="+mj-lt"/>
              </a:rPr>
              <a:t> llamada </a:t>
            </a:r>
            <a:r>
              <a:rPr lang="es-MX" sz="5200" b="1" dirty="0" err="1">
                <a:solidFill>
                  <a:schemeClr val="bg1"/>
                </a:solidFill>
                <a:latin typeface="+mj-lt"/>
              </a:rPr>
              <a:t>if</a:t>
            </a:r>
            <a:r>
              <a:rPr lang="es-MX" sz="5200" b="1" dirty="0">
                <a:solidFill>
                  <a:schemeClr val="bg1"/>
                </a:solidFill>
                <a:latin typeface="+mj-lt"/>
              </a:rPr>
              <a:t>...</a:t>
            </a:r>
            <a:r>
              <a:rPr lang="es-MX" sz="5200" b="1" dirty="0" err="1">
                <a:solidFill>
                  <a:schemeClr val="bg1"/>
                </a:solidFill>
                <a:latin typeface="+mj-lt"/>
              </a:rPr>
              <a:t>else</a:t>
            </a:r>
            <a:r>
              <a:rPr lang="es-MX" sz="5200" b="1" dirty="0">
                <a:solidFill>
                  <a:schemeClr val="bg1"/>
                </a:solidFill>
                <a:latin typeface="+mj-lt"/>
              </a:rPr>
              <a:t>. </a:t>
            </a:r>
            <a:r>
              <a:rPr lang="es-MX" sz="5200" dirty="0">
                <a:solidFill>
                  <a:schemeClr val="bg1"/>
                </a:solidFill>
                <a:latin typeface="+mj-lt"/>
              </a:rPr>
              <a:t>Su </a:t>
            </a:r>
            <a:r>
              <a:rPr lang="es-MX" sz="5200" b="1" dirty="0">
                <a:solidFill>
                  <a:schemeClr val="bg1"/>
                </a:solidFill>
                <a:latin typeface="+mj-lt"/>
              </a:rPr>
              <a:t>definición</a:t>
            </a:r>
            <a:r>
              <a:rPr lang="es-MX" sz="5200" dirty="0">
                <a:solidFill>
                  <a:schemeClr val="bg1"/>
                </a:solidFill>
                <a:latin typeface="+mj-lt"/>
              </a:rPr>
              <a:t> formal es la siguiente:</a:t>
            </a:r>
            <a:endParaRPr sz="5200" dirty="0">
              <a:solidFill>
                <a:schemeClr val="bg1"/>
              </a:solidFill>
              <a:latin typeface="+mj-lt"/>
            </a:endParaRPr>
          </a:p>
        </p:txBody>
      </p:sp>
      <p:pic>
        <p:nvPicPr>
          <p:cNvPr id="4" name="Imagen 3"/>
          <p:cNvPicPr>
            <a:picLocks noChangeAspect="1"/>
          </p:cNvPicPr>
          <p:nvPr/>
        </p:nvPicPr>
        <p:blipFill rotWithShape="1">
          <a:blip r:embed="rId3"/>
          <a:srcRect r="35256"/>
          <a:stretch/>
        </p:blipFill>
        <p:spPr>
          <a:xfrm>
            <a:off x="7391467" y="8586192"/>
            <a:ext cx="9509509" cy="4036304"/>
          </a:xfrm>
          <a:prstGeom prst="rect">
            <a:avLst/>
          </a:prstGeom>
          <a:ln>
            <a:solidFill>
              <a:schemeClr val="bg1">
                <a:lumMod val="50000"/>
              </a:schemeClr>
            </a:solidFill>
          </a:ln>
        </p:spPr>
      </p:pic>
    </p:spTree>
    <p:extLst>
      <p:ext uri="{BB962C8B-B14F-4D97-AF65-F5344CB8AC3E}">
        <p14:creationId xmlns:p14="http://schemas.microsoft.com/office/powerpoint/2010/main" val="21432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 de control </a:t>
            </a:r>
            <a:r>
              <a:rPr lang="es-PE" dirty="0" err="1" smtClean="0">
                <a:solidFill>
                  <a:schemeClr val="bg1"/>
                </a:solidFill>
              </a:rPr>
              <a:t>if</a:t>
            </a:r>
            <a:r>
              <a:rPr lang="es-PE" dirty="0" smtClean="0">
                <a:solidFill>
                  <a:schemeClr val="bg1"/>
                </a:solidFill>
              </a:rPr>
              <a:t>..</a:t>
            </a:r>
            <a:r>
              <a:rPr lang="es-PE" dirty="0" err="1" smtClean="0">
                <a:solidFill>
                  <a:schemeClr val="bg1"/>
                </a:solidFill>
              </a:rPr>
              <a:t>else</a:t>
            </a:r>
            <a:r>
              <a:rPr lang="es-PE" dirty="0" smtClean="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1206500" y="2512663"/>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Si la </a:t>
            </a:r>
            <a:r>
              <a:rPr lang="es-MX" sz="5200" b="1" dirty="0">
                <a:solidFill>
                  <a:schemeClr val="bg1"/>
                </a:solidFill>
                <a:latin typeface="+mj-lt"/>
              </a:rPr>
              <a:t>condición se cumple </a:t>
            </a:r>
            <a:r>
              <a:rPr lang="es-MX" sz="5200" dirty="0">
                <a:solidFill>
                  <a:schemeClr val="bg1"/>
                </a:solidFill>
                <a:latin typeface="+mj-lt"/>
              </a:rPr>
              <a:t>(es decir, si su valor es true) se ejecutan todas las instrucciones que se encuentran dentro del </a:t>
            </a:r>
            <a:r>
              <a:rPr lang="es-MX" sz="5200" dirty="0" err="1">
                <a:solidFill>
                  <a:schemeClr val="bg1"/>
                </a:solidFill>
                <a:latin typeface="+mj-lt"/>
              </a:rPr>
              <a:t>if</a:t>
            </a:r>
            <a:r>
              <a:rPr lang="es-MX" sz="5200" dirty="0">
                <a:solidFill>
                  <a:schemeClr val="bg1"/>
                </a:solidFill>
                <a:latin typeface="+mj-lt"/>
              </a:rPr>
              <a:t>(). Si la condición no se cumple (es decir, si su valor es false) se ejecutan todas las instrucciones contenidas en </a:t>
            </a:r>
            <a:r>
              <a:rPr lang="es-MX" sz="5200" dirty="0" err="1">
                <a:solidFill>
                  <a:schemeClr val="bg1"/>
                </a:solidFill>
                <a:latin typeface="+mj-lt"/>
              </a:rPr>
              <a:t>else</a:t>
            </a:r>
            <a:r>
              <a:rPr lang="es-MX" sz="5200" dirty="0">
                <a:solidFill>
                  <a:schemeClr val="bg1"/>
                </a:solidFill>
                <a:latin typeface="+mj-lt"/>
              </a:rPr>
              <a:t> { }. </a:t>
            </a:r>
          </a:p>
          <a:p>
            <a:pPr lvl="0" algn="just"/>
            <a:r>
              <a:rPr lang="es-MX" sz="5200" b="1" dirty="0">
                <a:solidFill>
                  <a:schemeClr val="bg1"/>
                </a:solidFill>
                <a:latin typeface="+mj-lt"/>
              </a:rPr>
              <a:t>Ejemplo:</a:t>
            </a:r>
            <a:endParaRPr sz="5200" b="1" dirty="0">
              <a:solidFill>
                <a:schemeClr val="bg1"/>
              </a:solidFill>
              <a:latin typeface="+mj-lt"/>
            </a:endParaRPr>
          </a:p>
        </p:txBody>
      </p:sp>
      <p:pic>
        <p:nvPicPr>
          <p:cNvPr id="3" name="Imagen 2"/>
          <p:cNvPicPr>
            <a:picLocks noChangeAspect="1"/>
          </p:cNvPicPr>
          <p:nvPr/>
        </p:nvPicPr>
        <p:blipFill rotWithShape="1">
          <a:blip r:embed="rId3"/>
          <a:srcRect r="6472"/>
          <a:stretch/>
        </p:blipFill>
        <p:spPr>
          <a:xfrm>
            <a:off x="8129275" y="7237999"/>
            <a:ext cx="9763829" cy="5128125"/>
          </a:xfrm>
          <a:prstGeom prst="rect">
            <a:avLst/>
          </a:prstGeom>
          <a:ln>
            <a:solidFill>
              <a:schemeClr val="bg1">
                <a:lumMod val="50000"/>
              </a:schemeClr>
            </a:solidFill>
          </a:ln>
        </p:spPr>
      </p:pic>
    </p:spTree>
    <p:extLst>
      <p:ext uri="{BB962C8B-B14F-4D97-AF65-F5344CB8AC3E}">
        <p14:creationId xmlns:p14="http://schemas.microsoft.com/office/powerpoint/2010/main" val="29888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 de control </a:t>
            </a:r>
            <a:r>
              <a:rPr lang="es-PE" dirty="0" err="1" smtClean="0">
                <a:solidFill>
                  <a:schemeClr val="bg1"/>
                </a:solidFill>
              </a:rPr>
              <a:t>if</a:t>
            </a:r>
            <a:r>
              <a:rPr lang="es-PE" dirty="0" smtClean="0">
                <a:solidFill>
                  <a:schemeClr val="bg1"/>
                </a:solidFill>
              </a:rPr>
              <a:t> (Anidamiento)</a:t>
            </a:r>
            <a:endParaRPr dirty="0">
              <a:solidFill>
                <a:schemeClr val="bg1"/>
              </a:solidFill>
            </a:endParaRPr>
          </a:p>
        </p:txBody>
      </p:sp>
      <p:sp>
        <p:nvSpPr>
          <p:cNvPr id="90" name="Google Shape;90;p3"/>
          <p:cNvSpPr txBox="1">
            <a:spLocks noGrp="1"/>
          </p:cNvSpPr>
          <p:nvPr>
            <p:ph type="body" idx="1"/>
          </p:nvPr>
        </p:nvSpPr>
        <p:spPr>
          <a:xfrm>
            <a:off x="1206500" y="2512663"/>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La estructura </a:t>
            </a:r>
            <a:r>
              <a:rPr lang="es-MX" sz="5200" dirty="0" err="1">
                <a:solidFill>
                  <a:schemeClr val="bg1"/>
                </a:solidFill>
                <a:latin typeface="+mj-lt"/>
              </a:rPr>
              <a:t>if</a:t>
            </a:r>
            <a:r>
              <a:rPr lang="es-MX" sz="5200" dirty="0">
                <a:solidFill>
                  <a:schemeClr val="bg1"/>
                </a:solidFill>
                <a:latin typeface="+mj-lt"/>
              </a:rPr>
              <a:t>...</a:t>
            </a:r>
            <a:r>
              <a:rPr lang="es-MX" sz="5200" dirty="0" err="1">
                <a:solidFill>
                  <a:schemeClr val="bg1"/>
                </a:solidFill>
                <a:latin typeface="+mj-lt"/>
              </a:rPr>
              <a:t>else</a:t>
            </a:r>
            <a:r>
              <a:rPr lang="es-MX" sz="5200" dirty="0">
                <a:solidFill>
                  <a:schemeClr val="bg1"/>
                </a:solidFill>
                <a:latin typeface="+mj-lt"/>
              </a:rPr>
              <a:t> se </a:t>
            </a:r>
            <a:r>
              <a:rPr lang="es-MX" sz="5200" b="1" dirty="0">
                <a:solidFill>
                  <a:schemeClr val="bg1"/>
                </a:solidFill>
                <a:latin typeface="+mj-lt"/>
              </a:rPr>
              <a:t>puede encadenar </a:t>
            </a:r>
            <a:r>
              <a:rPr lang="es-MX" sz="5200" dirty="0">
                <a:solidFill>
                  <a:schemeClr val="bg1"/>
                </a:solidFill>
                <a:latin typeface="+mj-lt"/>
              </a:rPr>
              <a:t>para realizar </a:t>
            </a:r>
            <a:r>
              <a:rPr lang="es-MX" sz="5200" b="1" dirty="0">
                <a:solidFill>
                  <a:schemeClr val="bg1"/>
                </a:solidFill>
                <a:latin typeface="+mj-lt"/>
              </a:rPr>
              <a:t>varias</a:t>
            </a:r>
            <a:r>
              <a:rPr lang="es-MX" sz="5200" dirty="0">
                <a:solidFill>
                  <a:schemeClr val="bg1"/>
                </a:solidFill>
                <a:latin typeface="+mj-lt"/>
              </a:rPr>
              <a:t> comprobaciones seguidas:</a:t>
            </a:r>
            <a:endParaRPr sz="5200" b="1" dirty="0">
              <a:solidFill>
                <a:schemeClr val="bg1"/>
              </a:solidFill>
              <a:latin typeface="+mj-lt"/>
            </a:endParaRPr>
          </a:p>
        </p:txBody>
      </p:sp>
      <p:pic>
        <p:nvPicPr>
          <p:cNvPr id="2" name="Imagen 1"/>
          <p:cNvPicPr>
            <a:picLocks noChangeAspect="1"/>
          </p:cNvPicPr>
          <p:nvPr/>
        </p:nvPicPr>
        <p:blipFill>
          <a:blip r:embed="rId3"/>
          <a:stretch>
            <a:fillRect/>
          </a:stretch>
        </p:blipFill>
        <p:spPr>
          <a:xfrm>
            <a:off x="6389150" y="5255794"/>
            <a:ext cx="11605701" cy="6610349"/>
          </a:xfrm>
          <a:prstGeom prst="rect">
            <a:avLst/>
          </a:prstGeom>
          <a:ln>
            <a:solidFill>
              <a:schemeClr val="tx1">
                <a:lumMod val="50000"/>
                <a:lumOff val="50000"/>
              </a:schemeClr>
            </a:solidFill>
          </a:ln>
        </p:spPr>
      </p:pic>
    </p:spTree>
    <p:extLst>
      <p:ext uri="{BB962C8B-B14F-4D97-AF65-F5344CB8AC3E}">
        <p14:creationId xmlns:p14="http://schemas.microsoft.com/office/powerpoint/2010/main" val="104477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xfrm>
            <a:off x="1000022" y="3098130"/>
            <a:ext cx="21971000" cy="8256012"/>
          </a:xfrm>
          <a:prstGeom prst="rect">
            <a:avLst/>
          </a:prstGeom>
          <a:noFill/>
          <a:ln>
            <a:noFill/>
          </a:ln>
        </p:spPr>
        <p:txBody>
          <a:bodyPr spcFirstLastPara="1" vert="horz" wrap="square" lIns="182851" tIns="91400" rIns="182851" bIns="91400" rtlCol="0" anchor="t" anchorCtr="0">
            <a:normAutofit/>
          </a:bodyPr>
          <a:lstStyle/>
          <a:p>
            <a:pPr lvl="0" algn="just"/>
            <a:r>
              <a:rPr lang="es-MX" sz="5200" dirty="0">
                <a:solidFill>
                  <a:schemeClr val="bg1"/>
                </a:solidFill>
                <a:latin typeface="+mj-lt"/>
              </a:rPr>
              <a:t>JavaScript (abreviado comúnmente </a:t>
            </a:r>
            <a:r>
              <a:rPr lang="es-MX" sz="5200" b="1" dirty="0">
                <a:solidFill>
                  <a:schemeClr val="bg1"/>
                </a:solidFill>
                <a:latin typeface="+mj-lt"/>
              </a:rPr>
              <a:t>JS</a:t>
            </a:r>
            <a:r>
              <a:rPr lang="es-MX" sz="5200" dirty="0">
                <a:solidFill>
                  <a:schemeClr val="bg1"/>
                </a:solidFill>
                <a:latin typeface="+mj-lt"/>
              </a:rPr>
              <a:t>) es un lenguaje de programación interpretado, dialecto del estándar </a:t>
            </a:r>
            <a:r>
              <a:rPr lang="es-MX" sz="5200" b="1" dirty="0" err="1">
                <a:solidFill>
                  <a:schemeClr val="bg1"/>
                </a:solidFill>
                <a:latin typeface="+mj-lt"/>
              </a:rPr>
              <a:t>ECMAScript</a:t>
            </a:r>
            <a:r>
              <a:rPr lang="es-MX" sz="5200" b="1" dirty="0">
                <a:solidFill>
                  <a:schemeClr val="bg1"/>
                </a:solidFill>
                <a:latin typeface="+mj-lt"/>
              </a:rPr>
              <a:t>. </a:t>
            </a:r>
            <a:r>
              <a:rPr lang="es-MX" sz="5200" dirty="0">
                <a:solidFill>
                  <a:schemeClr val="bg1"/>
                </a:solidFill>
                <a:latin typeface="+mj-lt"/>
              </a:rPr>
              <a:t>Se define como orientado a objetos, basado en prototipos, imperativo, débilmente tipado y dinámico.</a:t>
            </a:r>
          </a:p>
          <a:p>
            <a:pPr lvl="0" algn="just"/>
            <a:r>
              <a:rPr lang="es-MX" sz="5200" dirty="0">
                <a:solidFill>
                  <a:schemeClr val="bg1"/>
                </a:solidFill>
                <a:latin typeface="+mj-lt"/>
              </a:rPr>
              <a:t>Se utiliza principalmente del </a:t>
            </a:r>
            <a:r>
              <a:rPr lang="es-MX" sz="5200" b="1" dirty="0">
                <a:solidFill>
                  <a:schemeClr val="bg1"/>
                </a:solidFill>
                <a:latin typeface="+mj-lt"/>
              </a:rPr>
              <a:t>lado del cliente</a:t>
            </a:r>
            <a:r>
              <a:rPr lang="es-MX" sz="5200" dirty="0">
                <a:solidFill>
                  <a:schemeClr val="bg1"/>
                </a:solidFill>
                <a:latin typeface="+mj-lt"/>
              </a:rPr>
              <a:t>, implementado como parte de un navegador web permitiendo mejoras en la interfaz de usuario y páginas web dinámicas y JavaScript del </a:t>
            </a:r>
            <a:r>
              <a:rPr lang="es-MX" sz="5200" b="1" dirty="0">
                <a:solidFill>
                  <a:schemeClr val="bg1"/>
                </a:solidFill>
                <a:latin typeface="+mj-lt"/>
              </a:rPr>
              <a:t>lado del servidor </a:t>
            </a:r>
            <a:r>
              <a:rPr lang="es-MX" sz="5200" dirty="0">
                <a:solidFill>
                  <a:schemeClr val="bg1"/>
                </a:solidFill>
                <a:latin typeface="+mj-lt"/>
              </a:rPr>
              <a:t>(Server-</a:t>
            </a:r>
            <a:r>
              <a:rPr lang="es-MX" sz="5200" dirty="0" err="1">
                <a:solidFill>
                  <a:schemeClr val="bg1"/>
                </a:solidFill>
                <a:latin typeface="+mj-lt"/>
              </a:rPr>
              <a:t>side</a:t>
            </a:r>
            <a:r>
              <a:rPr lang="es-MX" sz="5200" dirty="0">
                <a:solidFill>
                  <a:schemeClr val="bg1"/>
                </a:solidFill>
                <a:latin typeface="+mj-lt"/>
              </a:rPr>
              <a:t> JavaScript o SSJS).</a:t>
            </a:r>
            <a:endParaRPr sz="5200" dirty="0">
              <a:solidFill>
                <a:schemeClr val="bg1"/>
              </a:solidFill>
              <a:latin typeface="+mj-lt"/>
            </a:endParaRPr>
          </a:p>
        </p:txBody>
      </p:sp>
      <p:pic>
        <p:nvPicPr>
          <p:cNvPr id="2" name="Imagen 1"/>
          <p:cNvPicPr>
            <a:picLocks noChangeAspect="1"/>
          </p:cNvPicPr>
          <p:nvPr/>
        </p:nvPicPr>
        <p:blipFill>
          <a:blip r:embed="rId3"/>
          <a:stretch>
            <a:fillRect/>
          </a:stretch>
        </p:blipFill>
        <p:spPr>
          <a:xfrm>
            <a:off x="10345308" y="10272468"/>
            <a:ext cx="3693389" cy="2631725"/>
          </a:xfrm>
          <a:prstGeom prst="rect">
            <a:avLst/>
          </a:prstGeom>
        </p:spPr>
      </p:pic>
    </p:spTree>
    <p:extLst>
      <p:ext uri="{BB962C8B-B14F-4D97-AF65-F5344CB8AC3E}">
        <p14:creationId xmlns:p14="http://schemas.microsoft.com/office/powerpoint/2010/main" val="94129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Estructura de control </a:t>
            </a:r>
            <a:r>
              <a:rPr lang="es-PE" dirty="0" err="1" smtClean="0">
                <a:solidFill>
                  <a:schemeClr val="bg1"/>
                </a:solidFill>
              </a:rPr>
              <a:t>switch</a:t>
            </a:r>
            <a:r>
              <a:rPr lang="es-PE" dirty="0" smtClean="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1206500" y="2065743"/>
            <a:ext cx="21971000" cy="8256012"/>
          </a:xfrm>
          <a:prstGeom prst="rect">
            <a:avLst/>
          </a:prstGeom>
          <a:noFill/>
          <a:ln>
            <a:noFill/>
          </a:ln>
        </p:spPr>
        <p:txBody>
          <a:bodyPr spcFirstLastPara="1" vert="horz" wrap="square" lIns="182851" tIns="91400" rIns="182851" bIns="91400" rtlCol="0" anchor="t" anchorCtr="0">
            <a:noAutofit/>
          </a:bodyPr>
          <a:lstStyle/>
          <a:p>
            <a:pPr marL="0" indent="0" algn="just">
              <a:buNone/>
            </a:pPr>
            <a:r>
              <a:rPr lang="es-MX" sz="5200" dirty="0">
                <a:solidFill>
                  <a:schemeClr val="bg1"/>
                </a:solidFill>
                <a:latin typeface="+mj-lt"/>
              </a:rPr>
              <a:t>Una instrucción </a:t>
            </a:r>
            <a:r>
              <a:rPr lang="es-MX" sz="5200" b="1" dirty="0">
                <a:solidFill>
                  <a:schemeClr val="bg1"/>
                </a:solidFill>
                <a:latin typeface="+mj-lt"/>
              </a:rPr>
              <a:t>switch</a:t>
            </a:r>
            <a:r>
              <a:rPr lang="es-MX" sz="5200" dirty="0">
                <a:solidFill>
                  <a:schemeClr val="bg1"/>
                </a:solidFill>
                <a:latin typeface="+mj-lt"/>
              </a:rPr>
              <a:t> permite que un programa evalúe una </a:t>
            </a:r>
            <a:r>
              <a:rPr lang="es-MX" sz="5200" b="1" dirty="0">
                <a:solidFill>
                  <a:schemeClr val="bg1"/>
                </a:solidFill>
                <a:latin typeface="+mj-lt"/>
              </a:rPr>
              <a:t>expresión</a:t>
            </a:r>
            <a:r>
              <a:rPr lang="es-MX" sz="5200" dirty="0">
                <a:solidFill>
                  <a:schemeClr val="bg1"/>
                </a:solidFill>
                <a:latin typeface="+mj-lt"/>
              </a:rPr>
              <a:t> e intente hacer coincidir el valor de la expresión con una </a:t>
            </a:r>
            <a:r>
              <a:rPr lang="es-MX" sz="5200" b="1" dirty="0">
                <a:solidFill>
                  <a:schemeClr val="bg1"/>
                </a:solidFill>
                <a:latin typeface="+mj-lt"/>
              </a:rPr>
              <a:t>etiqueta case. </a:t>
            </a:r>
            <a:r>
              <a:rPr lang="es-MX" sz="5200" dirty="0">
                <a:solidFill>
                  <a:schemeClr val="bg1"/>
                </a:solidFill>
                <a:latin typeface="+mj-lt"/>
              </a:rPr>
              <a:t>Si la encuentra, el programa ejecuta la declaración asociada. La </a:t>
            </a:r>
            <a:r>
              <a:rPr lang="es-MX" sz="5200" b="1" dirty="0">
                <a:solidFill>
                  <a:schemeClr val="bg1"/>
                </a:solidFill>
                <a:latin typeface="+mj-lt"/>
              </a:rPr>
              <a:t>definición</a:t>
            </a:r>
            <a:r>
              <a:rPr lang="es-MX" sz="5200" dirty="0">
                <a:solidFill>
                  <a:schemeClr val="bg1"/>
                </a:solidFill>
                <a:latin typeface="+mj-lt"/>
              </a:rPr>
              <a:t> del switch se ve así:</a:t>
            </a:r>
            <a:endParaRPr sz="5200" dirty="0">
              <a:solidFill>
                <a:schemeClr val="bg1"/>
              </a:solidFill>
              <a:latin typeface="+mj-lt"/>
            </a:endParaRPr>
          </a:p>
        </p:txBody>
      </p:sp>
      <p:pic>
        <p:nvPicPr>
          <p:cNvPr id="3" name="Imagen 2"/>
          <p:cNvPicPr>
            <a:picLocks noChangeAspect="1"/>
          </p:cNvPicPr>
          <p:nvPr/>
        </p:nvPicPr>
        <p:blipFill>
          <a:blip r:embed="rId3"/>
          <a:stretch>
            <a:fillRect/>
          </a:stretch>
        </p:blipFill>
        <p:spPr>
          <a:xfrm>
            <a:off x="11831023" y="5557803"/>
            <a:ext cx="9601067" cy="7248603"/>
          </a:xfrm>
          <a:prstGeom prst="rect">
            <a:avLst/>
          </a:prstGeom>
          <a:ln>
            <a:solidFill>
              <a:schemeClr val="bg1">
                <a:lumMod val="50000"/>
              </a:schemeClr>
            </a:solidFill>
          </a:ln>
        </p:spPr>
      </p:pic>
    </p:spTree>
    <p:extLst>
      <p:ext uri="{BB962C8B-B14F-4D97-AF65-F5344CB8AC3E}">
        <p14:creationId xmlns:p14="http://schemas.microsoft.com/office/powerpoint/2010/main" val="88484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a:solidFill>
                  <a:schemeClr val="bg1"/>
                </a:solidFill>
              </a:rPr>
              <a:t>switch</a:t>
            </a:r>
            <a:r>
              <a:rPr lang="es-PE" dirty="0">
                <a:solidFill>
                  <a:schemeClr val="bg1"/>
                </a:solidFill>
              </a:rPr>
              <a:t> en JavaScript</a:t>
            </a:r>
            <a:endParaRPr dirty="0">
              <a:solidFill>
                <a:schemeClr val="bg1"/>
              </a:solidFill>
            </a:endParaRPr>
          </a:p>
        </p:txBody>
      </p:sp>
      <p:sp>
        <p:nvSpPr>
          <p:cNvPr id="90" name="Google Shape;90;p3"/>
          <p:cNvSpPr txBox="1">
            <a:spLocks noGrp="1"/>
          </p:cNvSpPr>
          <p:nvPr>
            <p:ph type="body" idx="1"/>
          </p:nvPr>
        </p:nvSpPr>
        <p:spPr>
          <a:xfrm>
            <a:off x="1178791" y="2183730"/>
            <a:ext cx="21971000" cy="8256012"/>
          </a:xfrm>
          <a:prstGeom prst="rect">
            <a:avLst/>
          </a:prstGeom>
          <a:noFill/>
          <a:ln>
            <a:noFill/>
          </a:ln>
        </p:spPr>
        <p:txBody>
          <a:bodyPr spcFirstLastPara="1" vert="horz" wrap="square" lIns="182851" tIns="91400" rIns="182851" bIns="91400" rtlCol="0" anchor="t" anchorCtr="0">
            <a:normAutofit/>
          </a:bodyPr>
          <a:lstStyle/>
          <a:p>
            <a:pPr marL="0" indent="0" algn="just">
              <a:buNone/>
            </a:pPr>
            <a:r>
              <a:rPr lang="es-MX" sz="5200" dirty="0">
                <a:solidFill>
                  <a:schemeClr val="bg1"/>
                </a:solidFill>
                <a:latin typeface="+mj-lt"/>
              </a:rPr>
              <a:t>Es el caso típico de los </a:t>
            </a:r>
            <a:r>
              <a:rPr lang="es-MX" sz="5200" b="1" dirty="0">
                <a:solidFill>
                  <a:schemeClr val="bg1"/>
                </a:solidFill>
                <a:latin typeface="+mj-lt"/>
              </a:rPr>
              <a:t>menús</a:t>
            </a:r>
            <a:r>
              <a:rPr lang="es-MX" sz="5200" dirty="0">
                <a:solidFill>
                  <a:schemeClr val="bg1"/>
                </a:solidFill>
                <a:latin typeface="+mj-lt"/>
              </a:rPr>
              <a:t> de elección de opciones. En función de la </a:t>
            </a:r>
            <a:r>
              <a:rPr lang="es-MX" sz="5200" b="1" dirty="0">
                <a:solidFill>
                  <a:schemeClr val="bg1"/>
                </a:solidFill>
                <a:latin typeface="+mj-lt"/>
              </a:rPr>
              <a:t>opción</a:t>
            </a:r>
            <a:r>
              <a:rPr lang="es-MX" sz="5200" dirty="0">
                <a:solidFill>
                  <a:schemeClr val="bg1"/>
                </a:solidFill>
                <a:latin typeface="+mj-lt"/>
              </a:rPr>
              <a:t> elegida por el usuario nosotros debemos hacer lo que nos pide</a:t>
            </a:r>
            <a:r>
              <a:rPr lang="es-MX" sz="5200" b="1" dirty="0">
                <a:solidFill>
                  <a:schemeClr val="bg1"/>
                </a:solidFill>
                <a:latin typeface="+mj-lt"/>
              </a:rPr>
              <a:t>, </a:t>
            </a:r>
            <a:r>
              <a:rPr lang="es-MX" sz="5200" dirty="0">
                <a:solidFill>
                  <a:schemeClr val="bg1"/>
                </a:solidFill>
                <a:latin typeface="+mj-lt"/>
              </a:rPr>
              <a:t>como se muestra en el siguiente </a:t>
            </a:r>
            <a:r>
              <a:rPr lang="es-MX" sz="5200" b="1" dirty="0">
                <a:solidFill>
                  <a:schemeClr val="bg1"/>
                </a:solidFill>
                <a:latin typeface="+mj-lt"/>
              </a:rPr>
              <a:t>ejemplo:</a:t>
            </a:r>
          </a:p>
        </p:txBody>
      </p:sp>
      <p:pic>
        <p:nvPicPr>
          <p:cNvPr id="3" name="Imagen 2"/>
          <p:cNvPicPr>
            <a:picLocks noChangeAspect="1"/>
          </p:cNvPicPr>
          <p:nvPr/>
        </p:nvPicPr>
        <p:blipFill>
          <a:blip r:embed="rId3"/>
          <a:stretch>
            <a:fillRect/>
          </a:stretch>
        </p:blipFill>
        <p:spPr>
          <a:xfrm>
            <a:off x="3132423" y="5177007"/>
            <a:ext cx="19403111" cy="7581900"/>
          </a:xfrm>
          <a:prstGeom prst="rect">
            <a:avLst/>
          </a:prstGeom>
          <a:ln>
            <a:solidFill>
              <a:schemeClr val="tx1">
                <a:lumMod val="50000"/>
                <a:lumOff val="50000"/>
              </a:schemeClr>
            </a:solidFill>
          </a:ln>
        </p:spPr>
      </p:pic>
    </p:spTree>
    <p:extLst>
      <p:ext uri="{BB962C8B-B14F-4D97-AF65-F5344CB8AC3E}">
        <p14:creationId xmlns:p14="http://schemas.microsoft.com/office/powerpoint/2010/main" val="139975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for</a:t>
            </a:r>
            <a:r>
              <a:rPr lang="es-PE" dirty="0" smtClean="0">
                <a:solidFill>
                  <a:schemeClr val="bg1"/>
                </a:solidFill>
              </a:rPr>
              <a:t>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a:xfrm>
            <a:off x="970526" y="2773666"/>
            <a:ext cx="21971000" cy="8256012"/>
          </a:xfrm>
        </p:spPr>
        <p:txBody>
          <a:bodyPr>
            <a:normAutofit/>
          </a:bodyPr>
          <a:lstStyle/>
          <a:p>
            <a:pPr marL="0" indent="0" algn="just">
              <a:buNone/>
            </a:pPr>
            <a:r>
              <a:rPr lang="es-MX" sz="5200" dirty="0">
                <a:solidFill>
                  <a:schemeClr val="bg1"/>
                </a:solidFill>
                <a:latin typeface="+mj-lt"/>
              </a:rPr>
              <a:t>El </a:t>
            </a:r>
            <a:r>
              <a:rPr lang="es-MX" sz="5200" b="1" dirty="0">
                <a:solidFill>
                  <a:schemeClr val="bg1"/>
                </a:solidFill>
                <a:latin typeface="+mj-lt"/>
              </a:rPr>
              <a:t>bucle FOR </a:t>
            </a:r>
            <a:r>
              <a:rPr lang="es-MX" sz="5200" dirty="0">
                <a:solidFill>
                  <a:schemeClr val="bg1"/>
                </a:solidFill>
                <a:latin typeface="+mj-lt"/>
              </a:rPr>
              <a:t>se utiliza para </a:t>
            </a:r>
            <a:r>
              <a:rPr lang="es-MX" sz="5200" b="1" dirty="0">
                <a:solidFill>
                  <a:schemeClr val="bg1"/>
                </a:solidFill>
                <a:latin typeface="+mj-lt"/>
              </a:rPr>
              <a:t>repetir</a:t>
            </a:r>
            <a:r>
              <a:rPr lang="es-MX" sz="5200" dirty="0">
                <a:solidFill>
                  <a:schemeClr val="bg1"/>
                </a:solidFill>
                <a:latin typeface="+mj-lt"/>
              </a:rPr>
              <a:t> una o más instrucciones un determinado número de veces. De entre todos los bucles, el FOR se suele utilizar cuando </a:t>
            </a:r>
            <a:r>
              <a:rPr lang="es-MX" sz="5200" b="1" dirty="0">
                <a:solidFill>
                  <a:schemeClr val="bg1"/>
                </a:solidFill>
                <a:latin typeface="+mj-lt"/>
              </a:rPr>
              <a:t>sabemos</a:t>
            </a:r>
            <a:r>
              <a:rPr lang="es-MX" sz="5200" dirty="0">
                <a:solidFill>
                  <a:schemeClr val="bg1"/>
                </a:solidFill>
                <a:latin typeface="+mj-lt"/>
              </a:rPr>
              <a:t> seguro el número de veces que queremos que se ejecute. La </a:t>
            </a:r>
            <a:r>
              <a:rPr lang="es-MX" sz="5200" b="1" dirty="0">
                <a:solidFill>
                  <a:schemeClr val="bg1"/>
                </a:solidFill>
                <a:latin typeface="+mj-lt"/>
              </a:rPr>
              <a:t>sintaxis</a:t>
            </a:r>
            <a:r>
              <a:rPr lang="es-MX" sz="5200" dirty="0">
                <a:solidFill>
                  <a:schemeClr val="bg1"/>
                </a:solidFill>
                <a:latin typeface="+mj-lt"/>
              </a:rPr>
              <a:t> del bucle </a:t>
            </a:r>
            <a:r>
              <a:rPr lang="es-MX" sz="5200" dirty="0" err="1">
                <a:solidFill>
                  <a:schemeClr val="bg1"/>
                </a:solidFill>
                <a:latin typeface="+mj-lt"/>
              </a:rPr>
              <a:t>for</a:t>
            </a:r>
            <a:r>
              <a:rPr lang="es-MX" sz="5200" dirty="0">
                <a:solidFill>
                  <a:schemeClr val="bg1"/>
                </a:solidFill>
                <a:latin typeface="+mj-lt"/>
              </a:rPr>
              <a:t> se muestra a continuación.</a:t>
            </a:r>
            <a:endParaRPr lang="es-PE" sz="5200" dirty="0">
              <a:solidFill>
                <a:schemeClr val="bg1"/>
              </a:solidFill>
              <a:latin typeface="+mj-lt"/>
            </a:endParaRPr>
          </a:p>
        </p:txBody>
      </p:sp>
      <p:pic>
        <p:nvPicPr>
          <p:cNvPr id="5" name="Imagen 4"/>
          <p:cNvPicPr>
            <a:picLocks noChangeAspect="1"/>
          </p:cNvPicPr>
          <p:nvPr/>
        </p:nvPicPr>
        <p:blipFill>
          <a:blip r:embed="rId3"/>
          <a:stretch>
            <a:fillRect/>
          </a:stretch>
        </p:blipFill>
        <p:spPr>
          <a:xfrm>
            <a:off x="3194953" y="6901672"/>
            <a:ext cx="18920020" cy="4128006"/>
          </a:xfrm>
          <a:prstGeom prst="rect">
            <a:avLst/>
          </a:prstGeom>
          <a:ln>
            <a:solidFill>
              <a:schemeClr val="tx1">
                <a:lumMod val="50000"/>
                <a:lumOff val="50000"/>
              </a:schemeClr>
            </a:solidFill>
          </a:ln>
        </p:spPr>
      </p:pic>
    </p:spTree>
    <p:extLst>
      <p:ext uri="{BB962C8B-B14F-4D97-AF65-F5344CB8AC3E}">
        <p14:creationId xmlns:p14="http://schemas.microsoft.com/office/powerpoint/2010/main" val="286839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410087" y="991010"/>
            <a:ext cx="21971000" cy="1433163"/>
          </a:xfrm>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for</a:t>
            </a:r>
            <a:r>
              <a:rPr lang="es-PE" dirty="0" smtClean="0">
                <a:solidFill>
                  <a:schemeClr val="bg1"/>
                </a:solidFill>
              </a:rPr>
              <a:t>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a:xfrm>
            <a:off x="410087" y="2424173"/>
            <a:ext cx="21971000" cy="8256012"/>
          </a:xfrm>
        </p:spPr>
        <p:txBody>
          <a:bodyPr>
            <a:noAutofit/>
          </a:bodyPr>
          <a:lstStyle/>
          <a:p>
            <a:pPr algn="just"/>
            <a:r>
              <a:rPr lang="es-MX" dirty="0">
                <a:solidFill>
                  <a:schemeClr val="bg1"/>
                </a:solidFill>
                <a:latin typeface="+mj-lt"/>
              </a:rPr>
              <a:t>La </a:t>
            </a:r>
            <a:r>
              <a:rPr lang="es-MX" b="1" dirty="0">
                <a:solidFill>
                  <a:schemeClr val="bg1"/>
                </a:solidFill>
                <a:latin typeface="+mj-lt"/>
              </a:rPr>
              <a:t>"inicialización" </a:t>
            </a:r>
            <a:r>
              <a:rPr lang="es-MX" dirty="0">
                <a:solidFill>
                  <a:schemeClr val="bg1"/>
                </a:solidFill>
                <a:latin typeface="+mj-lt"/>
              </a:rPr>
              <a:t>es la zona en la que se establece los valores iniciales de las variables que controlan la repetición.</a:t>
            </a:r>
          </a:p>
          <a:p>
            <a:pPr algn="just"/>
            <a:r>
              <a:rPr lang="es-MX" dirty="0">
                <a:solidFill>
                  <a:schemeClr val="bg1"/>
                </a:solidFill>
                <a:latin typeface="+mj-lt"/>
              </a:rPr>
              <a:t>La </a:t>
            </a:r>
            <a:r>
              <a:rPr lang="es-MX" b="1" dirty="0">
                <a:solidFill>
                  <a:schemeClr val="bg1"/>
                </a:solidFill>
                <a:latin typeface="+mj-lt"/>
              </a:rPr>
              <a:t>"condición" </a:t>
            </a:r>
            <a:r>
              <a:rPr lang="es-MX" dirty="0">
                <a:solidFill>
                  <a:schemeClr val="bg1"/>
                </a:solidFill>
                <a:latin typeface="+mj-lt"/>
              </a:rPr>
              <a:t>es el único elemento que decide si continua o se detiene la repetición.</a:t>
            </a:r>
          </a:p>
          <a:p>
            <a:pPr algn="just"/>
            <a:r>
              <a:rPr lang="es-MX" dirty="0">
                <a:solidFill>
                  <a:schemeClr val="bg1"/>
                </a:solidFill>
                <a:latin typeface="+mj-lt"/>
              </a:rPr>
              <a:t>La </a:t>
            </a:r>
            <a:r>
              <a:rPr lang="es-MX" b="1" dirty="0">
                <a:solidFill>
                  <a:schemeClr val="bg1"/>
                </a:solidFill>
                <a:latin typeface="+mj-lt"/>
              </a:rPr>
              <a:t>"actualización" </a:t>
            </a:r>
            <a:r>
              <a:rPr lang="es-MX" dirty="0">
                <a:solidFill>
                  <a:schemeClr val="bg1"/>
                </a:solidFill>
                <a:latin typeface="+mj-lt"/>
              </a:rPr>
              <a:t>es el nuevo valor que se asigna después de cada repetición a las variables que controlan la repetición.</a:t>
            </a:r>
          </a:p>
          <a:p>
            <a:pPr algn="just"/>
            <a:r>
              <a:rPr lang="es-MX" b="1" dirty="0">
                <a:solidFill>
                  <a:schemeClr val="bg1"/>
                </a:solidFill>
                <a:latin typeface="+mj-lt"/>
              </a:rPr>
              <a:t>Ejemplo:</a:t>
            </a:r>
            <a:endParaRPr lang="es-PE" b="1" dirty="0">
              <a:solidFill>
                <a:schemeClr val="bg1"/>
              </a:solidFill>
              <a:latin typeface="+mj-lt"/>
            </a:endParaRPr>
          </a:p>
          <a:p>
            <a:pPr marL="1143014" lvl="1" indent="0" algn="just">
              <a:buNone/>
            </a:pPr>
            <a:endParaRPr lang="es-PE" dirty="0">
              <a:solidFill>
                <a:schemeClr val="bg1"/>
              </a:solidFill>
              <a:latin typeface="+mj-lt"/>
            </a:endParaRPr>
          </a:p>
        </p:txBody>
      </p:sp>
      <p:pic>
        <p:nvPicPr>
          <p:cNvPr id="2" name="Imagen 1"/>
          <p:cNvPicPr>
            <a:picLocks noChangeAspect="1"/>
          </p:cNvPicPr>
          <p:nvPr/>
        </p:nvPicPr>
        <p:blipFill>
          <a:blip r:embed="rId3"/>
          <a:stretch>
            <a:fillRect/>
          </a:stretch>
        </p:blipFill>
        <p:spPr>
          <a:xfrm>
            <a:off x="6984284" y="8444902"/>
            <a:ext cx="13710894" cy="4209213"/>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933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for</a:t>
            </a:r>
            <a:r>
              <a:rPr lang="es-PE" dirty="0" smtClean="0">
                <a:solidFill>
                  <a:schemeClr val="bg1"/>
                </a:solidFill>
              </a:rPr>
              <a:t>…in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a:xfrm>
            <a:off x="911532" y="2891653"/>
            <a:ext cx="21971000" cy="8256012"/>
          </a:xfrm>
        </p:spPr>
        <p:txBody>
          <a:bodyPr>
            <a:noAutofit/>
          </a:bodyPr>
          <a:lstStyle/>
          <a:p>
            <a:pPr marL="0" indent="0" algn="just">
              <a:buNone/>
            </a:pPr>
            <a:r>
              <a:rPr lang="es-MX" sz="5200" dirty="0">
                <a:solidFill>
                  <a:schemeClr val="bg1"/>
                </a:solidFill>
                <a:latin typeface="+mj-lt"/>
              </a:rPr>
              <a:t>Una estructura de control derivada de </a:t>
            </a:r>
            <a:r>
              <a:rPr lang="es-MX" sz="5200" dirty="0" err="1">
                <a:solidFill>
                  <a:schemeClr val="bg1"/>
                </a:solidFill>
                <a:latin typeface="+mj-lt"/>
              </a:rPr>
              <a:t>for</a:t>
            </a:r>
            <a:r>
              <a:rPr lang="es-MX" sz="5200" dirty="0">
                <a:solidFill>
                  <a:schemeClr val="bg1"/>
                </a:solidFill>
                <a:latin typeface="+mj-lt"/>
              </a:rPr>
              <a:t> es la </a:t>
            </a:r>
            <a:r>
              <a:rPr lang="es-MX" sz="5200" b="1" dirty="0">
                <a:solidFill>
                  <a:schemeClr val="bg1"/>
                </a:solidFill>
                <a:latin typeface="+mj-lt"/>
              </a:rPr>
              <a:t>estructura </a:t>
            </a:r>
            <a:r>
              <a:rPr lang="es-MX" sz="5200" b="1" dirty="0" err="1">
                <a:solidFill>
                  <a:schemeClr val="bg1"/>
                </a:solidFill>
                <a:latin typeface="+mj-lt"/>
              </a:rPr>
              <a:t>for</a:t>
            </a:r>
            <a:r>
              <a:rPr lang="es-MX" sz="5200" b="1" dirty="0">
                <a:solidFill>
                  <a:schemeClr val="bg1"/>
                </a:solidFill>
                <a:latin typeface="+mj-lt"/>
              </a:rPr>
              <a:t>...in. </a:t>
            </a:r>
            <a:r>
              <a:rPr lang="es-MX" sz="5200" dirty="0">
                <a:solidFill>
                  <a:schemeClr val="bg1"/>
                </a:solidFill>
                <a:latin typeface="+mj-lt"/>
              </a:rPr>
              <a:t>Su definición exacta implica el </a:t>
            </a:r>
            <a:r>
              <a:rPr lang="es-MX" sz="5200" b="1" dirty="0">
                <a:solidFill>
                  <a:schemeClr val="bg1"/>
                </a:solidFill>
                <a:latin typeface="+mj-lt"/>
              </a:rPr>
              <a:t>uso de objetos</a:t>
            </a:r>
            <a:r>
              <a:rPr lang="es-MX" sz="5200" dirty="0">
                <a:solidFill>
                  <a:schemeClr val="bg1"/>
                </a:solidFill>
                <a:latin typeface="+mj-lt"/>
              </a:rPr>
              <a:t>, que es un elemento de programación avanzada que no se va a estudiar. Por tanto, solamente se va a presentar la estructura </a:t>
            </a:r>
            <a:r>
              <a:rPr lang="es-MX" sz="5200" dirty="0" err="1">
                <a:solidFill>
                  <a:schemeClr val="bg1"/>
                </a:solidFill>
                <a:latin typeface="+mj-lt"/>
              </a:rPr>
              <a:t>for</a:t>
            </a:r>
            <a:r>
              <a:rPr lang="es-MX" sz="5200" dirty="0">
                <a:solidFill>
                  <a:schemeClr val="bg1"/>
                </a:solidFill>
                <a:latin typeface="+mj-lt"/>
              </a:rPr>
              <a:t>...in adaptada a su uso en </a:t>
            </a:r>
            <a:r>
              <a:rPr lang="es-MX" sz="5200" b="1" dirty="0" err="1">
                <a:solidFill>
                  <a:schemeClr val="bg1"/>
                </a:solidFill>
                <a:latin typeface="+mj-lt"/>
              </a:rPr>
              <a:t>arrays</a:t>
            </a:r>
            <a:r>
              <a:rPr lang="es-MX" sz="5200" b="1" dirty="0">
                <a:solidFill>
                  <a:schemeClr val="bg1"/>
                </a:solidFill>
                <a:latin typeface="+mj-lt"/>
              </a:rPr>
              <a:t>. </a:t>
            </a:r>
            <a:r>
              <a:rPr lang="es-MX" sz="5200" dirty="0">
                <a:solidFill>
                  <a:schemeClr val="bg1"/>
                </a:solidFill>
                <a:latin typeface="+mj-lt"/>
              </a:rPr>
              <a:t>Su </a:t>
            </a:r>
            <a:r>
              <a:rPr lang="es-MX" sz="5200" b="1" dirty="0">
                <a:solidFill>
                  <a:schemeClr val="bg1"/>
                </a:solidFill>
                <a:latin typeface="+mj-lt"/>
              </a:rPr>
              <a:t>definición</a:t>
            </a:r>
            <a:r>
              <a:rPr lang="es-MX" sz="5200" dirty="0">
                <a:solidFill>
                  <a:schemeClr val="bg1"/>
                </a:solidFill>
                <a:latin typeface="+mj-lt"/>
              </a:rPr>
              <a:t> formal adaptada a los </a:t>
            </a:r>
            <a:r>
              <a:rPr lang="es-MX" sz="5200" dirty="0" err="1">
                <a:solidFill>
                  <a:schemeClr val="bg1"/>
                </a:solidFill>
                <a:latin typeface="+mj-lt"/>
              </a:rPr>
              <a:t>arrays</a:t>
            </a:r>
            <a:r>
              <a:rPr lang="es-MX" sz="5200" dirty="0">
                <a:solidFill>
                  <a:schemeClr val="bg1"/>
                </a:solidFill>
                <a:latin typeface="+mj-lt"/>
              </a:rPr>
              <a:t> es:</a:t>
            </a:r>
            <a:endParaRPr lang="es-PE" dirty="0">
              <a:solidFill>
                <a:schemeClr val="bg1"/>
              </a:solidFill>
              <a:latin typeface="+mj-lt"/>
            </a:endParaRPr>
          </a:p>
        </p:txBody>
      </p:sp>
      <p:pic>
        <p:nvPicPr>
          <p:cNvPr id="2" name="Imagen 1"/>
          <p:cNvPicPr>
            <a:picLocks noChangeAspect="1"/>
          </p:cNvPicPr>
          <p:nvPr/>
        </p:nvPicPr>
        <p:blipFill>
          <a:blip r:embed="rId3"/>
          <a:stretch>
            <a:fillRect/>
          </a:stretch>
        </p:blipFill>
        <p:spPr>
          <a:xfrm>
            <a:off x="4104582" y="7202533"/>
            <a:ext cx="15087123" cy="4802654"/>
          </a:xfrm>
          <a:prstGeom prst="rect">
            <a:avLst/>
          </a:prstGeom>
          <a:ln>
            <a:solidFill>
              <a:schemeClr val="tx1">
                <a:lumMod val="50000"/>
                <a:lumOff val="50000"/>
              </a:schemeClr>
            </a:solidFill>
          </a:ln>
        </p:spPr>
      </p:pic>
    </p:spTree>
    <p:extLst>
      <p:ext uri="{BB962C8B-B14F-4D97-AF65-F5344CB8AC3E}">
        <p14:creationId xmlns:p14="http://schemas.microsoft.com/office/powerpoint/2010/main" val="92506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for</a:t>
            </a:r>
            <a:r>
              <a:rPr lang="es-PE" dirty="0" smtClean="0">
                <a:solidFill>
                  <a:schemeClr val="bg1"/>
                </a:solidFill>
              </a:rPr>
              <a:t>…in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a:xfrm>
            <a:off x="823041" y="2827885"/>
            <a:ext cx="21971000" cy="8256012"/>
          </a:xfrm>
        </p:spPr>
        <p:txBody>
          <a:bodyPr>
            <a:noAutofit/>
          </a:bodyPr>
          <a:lstStyle/>
          <a:p>
            <a:pPr marL="0" indent="0" algn="just">
              <a:buNone/>
            </a:pPr>
            <a:r>
              <a:rPr lang="es-MX" sz="5200" dirty="0">
                <a:solidFill>
                  <a:schemeClr val="bg1"/>
                </a:solidFill>
                <a:latin typeface="+mj-lt"/>
              </a:rPr>
              <a:t>Si se quieren recorrer todos los elementos que forman un </a:t>
            </a:r>
            <a:r>
              <a:rPr lang="es-MX" sz="5200" dirty="0" err="1">
                <a:solidFill>
                  <a:schemeClr val="bg1"/>
                </a:solidFill>
                <a:latin typeface="+mj-lt"/>
              </a:rPr>
              <a:t>array</a:t>
            </a:r>
            <a:r>
              <a:rPr lang="es-MX" sz="5200" dirty="0">
                <a:solidFill>
                  <a:schemeClr val="bg1"/>
                </a:solidFill>
                <a:latin typeface="+mj-lt"/>
              </a:rPr>
              <a:t>, la estructura </a:t>
            </a:r>
            <a:r>
              <a:rPr lang="es-MX" sz="5200" dirty="0" err="1">
                <a:solidFill>
                  <a:schemeClr val="bg1"/>
                </a:solidFill>
                <a:latin typeface="+mj-lt"/>
              </a:rPr>
              <a:t>for</a:t>
            </a:r>
            <a:r>
              <a:rPr lang="es-MX" sz="5200" dirty="0">
                <a:solidFill>
                  <a:schemeClr val="bg1"/>
                </a:solidFill>
                <a:latin typeface="+mj-lt"/>
              </a:rPr>
              <a:t>...in es la forma más eficiente de hacerlo, como se muestra en el siguiente </a:t>
            </a:r>
            <a:r>
              <a:rPr lang="es-MX" sz="5200" b="1" dirty="0">
                <a:solidFill>
                  <a:schemeClr val="bg1"/>
                </a:solidFill>
                <a:latin typeface="+mj-lt"/>
              </a:rPr>
              <a:t>ejemplo:</a:t>
            </a:r>
            <a:endParaRPr lang="es-PE" b="1" dirty="0">
              <a:solidFill>
                <a:schemeClr val="bg1"/>
              </a:solidFill>
              <a:latin typeface="+mj-lt"/>
            </a:endParaRPr>
          </a:p>
        </p:txBody>
      </p:sp>
      <p:pic>
        <p:nvPicPr>
          <p:cNvPr id="4" name="Imagen 3"/>
          <p:cNvPicPr>
            <a:picLocks noChangeAspect="1"/>
          </p:cNvPicPr>
          <p:nvPr/>
        </p:nvPicPr>
        <p:blipFill>
          <a:blip r:embed="rId3"/>
          <a:stretch>
            <a:fillRect/>
          </a:stretch>
        </p:blipFill>
        <p:spPr>
          <a:xfrm>
            <a:off x="1206500" y="6270575"/>
            <a:ext cx="21752513" cy="4813322"/>
          </a:xfrm>
          <a:prstGeom prst="rect">
            <a:avLst/>
          </a:prstGeom>
          <a:ln>
            <a:solidFill>
              <a:schemeClr val="tx1">
                <a:lumMod val="50000"/>
                <a:lumOff val="50000"/>
              </a:schemeClr>
            </a:solidFill>
          </a:ln>
        </p:spPr>
      </p:pic>
    </p:spTree>
    <p:extLst>
      <p:ext uri="{BB962C8B-B14F-4D97-AF65-F5344CB8AC3E}">
        <p14:creationId xmlns:p14="http://schemas.microsoft.com/office/powerpoint/2010/main" val="161310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while</a:t>
            </a:r>
            <a:r>
              <a:rPr lang="es-PE" dirty="0" smtClean="0">
                <a:solidFill>
                  <a:schemeClr val="bg1"/>
                </a:solidFill>
              </a:rPr>
              <a:t>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p:txBody>
          <a:bodyPr>
            <a:noAutofit/>
          </a:bodyPr>
          <a:lstStyle/>
          <a:p>
            <a:pPr marL="0" indent="0" algn="just">
              <a:buNone/>
            </a:pPr>
            <a:r>
              <a:rPr lang="es-MX" sz="5200" dirty="0">
                <a:solidFill>
                  <a:schemeClr val="bg1"/>
                </a:solidFill>
                <a:latin typeface="+mj-lt"/>
              </a:rPr>
              <a:t>El ciclo while recorre un bloque de código </a:t>
            </a:r>
            <a:r>
              <a:rPr lang="es-MX" sz="5200" b="1" dirty="0">
                <a:solidFill>
                  <a:schemeClr val="bg1"/>
                </a:solidFill>
                <a:latin typeface="+mj-lt"/>
              </a:rPr>
              <a:t>mientras </a:t>
            </a:r>
            <a:r>
              <a:rPr lang="es-MX" sz="5200" dirty="0">
                <a:solidFill>
                  <a:schemeClr val="bg1"/>
                </a:solidFill>
                <a:latin typeface="+mj-lt"/>
              </a:rPr>
              <a:t>que una condición específica </a:t>
            </a:r>
            <a:r>
              <a:rPr lang="es-MX" sz="5200" b="1" dirty="0">
                <a:solidFill>
                  <a:schemeClr val="bg1"/>
                </a:solidFill>
                <a:latin typeface="+mj-lt"/>
              </a:rPr>
              <a:t>sea verdadera, </a:t>
            </a:r>
            <a:r>
              <a:rPr lang="es-MX" sz="5200" dirty="0">
                <a:solidFill>
                  <a:schemeClr val="bg1"/>
                </a:solidFill>
                <a:latin typeface="+mj-lt"/>
              </a:rPr>
              <a:t>su </a:t>
            </a:r>
            <a:r>
              <a:rPr lang="es-MX" sz="5200" b="1" dirty="0">
                <a:solidFill>
                  <a:schemeClr val="bg1"/>
                </a:solidFill>
                <a:latin typeface="+mj-lt"/>
              </a:rPr>
              <a:t>sintaxis</a:t>
            </a:r>
            <a:r>
              <a:rPr lang="es-MX" sz="5200" dirty="0">
                <a:solidFill>
                  <a:schemeClr val="bg1"/>
                </a:solidFill>
                <a:latin typeface="+mj-lt"/>
              </a:rPr>
              <a:t> es la siguiente:</a:t>
            </a:r>
            <a:endParaRPr lang="es-PE" b="1" dirty="0">
              <a:solidFill>
                <a:schemeClr val="bg1"/>
              </a:solidFill>
              <a:latin typeface="+mj-lt"/>
            </a:endParaRPr>
          </a:p>
        </p:txBody>
      </p:sp>
      <p:pic>
        <p:nvPicPr>
          <p:cNvPr id="5" name="Imagen 4"/>
          <p:cNvPicPr>
            <a:picLocks noChangeAspect="1"/>
          </p:cNvPicPr>
          <p:nvPr/>
        </p:nvPicPr>
        <p:blipFill>
          <a:blip r:embed="rId3"/>
          <a:stretch>
            <a:fillRect/>
          </a:stretch>
        </p:blipFill>
        <p:spPr>
          <a:xfrm>
            <a:off x="2423109" y="6959904"/>
            <a:ext cx="19209459" cy="3629438"/>
          </a:xfrm>
          <a:prstGeom prst="rect">
            <a:avLst/>
          </a:prstGeom>
          <a:ln>
            <a:solidFill>
              <a:schemeClr val="tx1">
                <a:lumMod val="50000"/>
                <a:lumOff val="50000"/>
              </a:schemeClr>
            </a:solidFill>
          </a:ln>
        </p:spPr>
      </p:pic>
    </p:spTree>
    <p:extLst>
      <p:ext uri="{BB962C8B-B14F-4D97-AF65-F5344CB8AC3E}">
        <p14:creationId xmlns:p14="http://schemas.microsoft.com/office/powerpoint/2010/main" val="90996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Estructura de control </a:t>
            </a:r>
            <a:r>
              <a:rPr lang="es-PE" dirty="0" err="1" smtClean="0">
                <a:solidFill>
                  <a:schemeClr val="bg1"/>
                </a:solidFill>
              </a:rPr>
              <a:t>while</a:t>
            </a:r>
            <a:r>
              <a:rPr lang="es-PE" dirty="0" smtClean="0">
                <a:solidFill>
                  <a:schemeClr val="bg1"/>
                </a:solidFill>
              </a:rPr>
              <a:t> </a:t>
            </a:r>
            <a:r>
              <a:rPr lang="es-PE" dirty="0">
                <a:solidFill>
                  <a:schemeClr val="bg1"/>
                </a:solidFill>
              </a:rPr>
              <a:t>en JavaScript</a:t>
            </a:r>
            <a:endParaRPr dirty="0">
              <a:solidFill>
                <a:schemeClr val="bg1"/>
              </a:solidFill>
            </a:endParaRPr>
          </a:p>
        </p:txBody>
      </p:sp>
      <p:sp>
        <p:nvSpPr>
          <p:cNvPr id="3" name="Marcador de texto 2"/>
          <p:cNvSpPr>
            <a:spLocks noGrp="1"/>
          </p:cNvSpPr>
          <p:nvPr>
            <p:ph type="body" idx="1"/>
          </p:nvPr>
        </p:nvSpPr>
        <p:spPr>
          <a:xfrm>
            <a:off x="1206500" y="2512663"/>
            <a:ext cx="21971000" cy="8256012"/>
          </a:xfrm>
        </p:spPr>
        <p:txBody>
          <a:bodyPr>
            <a:noAutofit/>
          </a:bodyPr>
          <a:lstStyle/>
          <a:p>
            <a:pPr marL="0" indent="0" algn="just">
              <a:buNone/>
            </a:pPr>
            <a:r>
              <a:rPr lang="es-MX" sz="5200" dirty="0">
                <a:solidFill>
                  <a:schemeClr val="bg1"/>
                </a:solidFill>
                <a:latin typeface="+mj-lt"/>
              </a:rPr>
              <a:t>En el siguiente </a:t>
            </a:r>
            <a:r>
              <a:rPr lang="es-MX" sz="5200" b="1" dirty="0">
                <a:solidFill>
                  <a:schemeClr val="bg1"/>
                </a:solidFill>
                <a:latin typeface="+mj-lt"/>
              </a:rPr>
              <a:t>ejemplo, </a:t>
            </a:r>
            <a:r>
              <a:rPr lang="es-MX" sz="5200" dirty="0">
                <a:solidFill>
                  <a:schemeClr val="bg1"/>
                </a:solidFill>
                <a:latin typeface="+mj-lt"/>
              </a:rPr>
              <a:t>el código del ciclo se ejecutará una y otra vez, mientras que la variable (i) sea menor que 10:</a:t>
            </a:r>
            <a:endParaRPr lang="es-PE" b="1" dirty="0">
              <a:solidFill>
                <a:schemeClr val="bg1"/>
              </a:solidFill>
              <a:latin typeface="+mj-lt"/>
            </a:endParaRPr>
          </a:p>
        </p:txBody>
      </p:sp>
      <p:pic>
        <p:nvPicPr>
          <p:cNvPr id="2" name="Imagen 1"/>
          <p:cNvPicPr>
            <a:picLocks noChangeAspect="1"/>
          </p:cNvPicPr>
          <p:nvPr/>
        </p:nvPicPr>
        <p:blipFill>
          <a:blip r:embed="rId3"/>
          <a:stretch>
            <a:fillRect/>
          </a:stretch>
        </p:blipFill>
        <p:spPr>
          <a:xfrm>
            <a:off x="1751625" y="5931621"/>
            <a:ext cx="20880749" cy="4837054"/>
          </a:xfrm>
          <a:prstGeom prst="rect">
            <a:avLst/>
          </a:prstGeom>
          <a:ln>
            <a:solidFill>
              <a:schemeClr val="tx1">
                <a:lumMod val="50000"/>
                <a:lumOff val="50000"/>
              </a:schemeClr>
            </a:solidFill>
          </a:ln>
        </p:spPr>
      </p:pic>
    </p:spTree>
    <p:extLst>
      <p:ext uri="{BB962C8B-B14F-4D97-AF65-F5344CB8AC3E}">
        <p14:creationId xmlns:p14="http://schemas.microsoft.com/office/powerpoint/2010/main" val="1726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lgn="l">
              <a:buSzPts val="3200"/>
            </a:pPr>
            <a:r>
              <a:rPr lang="es-PE" sz="7467" dirty="0">
                <a:solidFill>
                  <a:schemeClr val="bg1"/>
                </a:solidFill>
              </a:rPr>
              <a:t>Estructura</a:t>
            </a:r>
            <a:r>
              <a:rPr lang="es-PE" sz="8533" dirty="0">
                <a:solidFill>
                  <a:schemeClr val="bg1"/>
                </a:solidFill>
              </a:rPr>
              <a:t> de control do…</a:t>
            </a:r>
            <a:r>
              <a:rPr lang="es-PE" sz="8533" dirty="0" err="1">
                <a:solidFill>
                  <a:schemeClr val="bg1"/>
                </a:solidFill>
              </a:rPr>
              <a:t>while</a:t>
            </a:r>
            <a:r>
              <a:rPr lang="es-PE" sz="8533" dirty="0">
                <a:solidFill>
                  <a:schemeClr val="bg1"/>
                </a:solidFill>
              </a:rPr>
              <a:t> en JavaScript</a:t>
            </a:r>
            <a:endParaRPr sz="8533" dirty="0">
              <a:solidFill>
                <a:schemeClr val="bg1"/>
              </a:solidFill>
            </a:endParaRPr>
          </a:p>
        </p:txBody>
      </p:sp>
      <p:sp>
        <p:nvSpPr>
          <p:cNvPr id="3" name="Marcador de texto 2"/>
          <p:cNvSpPr>
            <a:spLocks noGrp="1"/>
          </p:cNvSpPr>
          <p:nvPr>
            <p:ph type="body" idx="1"/>
          </p:nvPr>
        </p:nvSpPr>
        <p:spPr>
          <a:xfrm>
            <a:off x="705055" y="3294069"/>
            <a:ext cx="21971000" cy="8256012"/>
          </a:xfrm>
        </p:spPr>
        <p:txBody>
          <a:bodyPr>
            <a:noAutofit/>
          </a:bodyPr>
          <a:lstStyle/>
          <a:p>
            <a:pPr marL="0" indent="0" algn="just">
              <a:buNone/>
            </a:pPr>
            <a:r>
              <a:rPr lang="es-MX" sz="5200" dirty="0">
                <a:solidFill>
                  <a:schemeClr val="bg1"/>
                </a:solidFill>
                <a:latin typeface="+mj-lt"/>
              </a:rPr>
              <a:t>El bucle </a:t>
            </a:r>
            <a:r>
              <a:rPr lang="es-MX" sz="5200" b="1" dirty="0">
                <a:solidFill>
                  <a:schemeClr val="bg1"/>
                </a:solidFill>
                <a:latin typeface="+mj-lt"/>
              </a:rPr>
              <a:t>do while </a:t>
            </a:r>
            <a:r>
              <a:rPr lang="es-MX" sz="5200" dirty="0">
                <a:solidFill>
                  <a:schemeClr val="bg1"/>
                </a:solidFill>
                <a:latin typeface="+mj-lt"/>
              </a:rPr>
              <a:t>es una variante del bucle while. Este ciclo ejecutará el bloque de código una vez, antes de verificar si la condición es verdadera, luego repetirá el ciclo </a:t>
            </a:r>
            <a:r>
              <a:rPr lang="es-MX" sz="5200" b="1" dirty="0">
                <a:solidFill>
                  <a:schemeClr val="bg1"/>
                </a:solidFill>
                <a:latin typeface="+mj-lt"/>
              </a:rPr>
              <a:t>mientras</a:t>
            </a:r>
            <a:r>
              <a:rPr lang="es-MX" sz="5200" dirty="0">
                <a:solidFill>
                  <a:schemeClr val="bg1"/>
                </a:solidFill>
                <a:latin typeface="+mj-lt"/>
              </a:rPr>
              <a:t> la condición sea verdadera, su </a:t>
            </a:r>
            <a:r>
              <a:rPr lang="es-MX" sz="5200" b="1" dirty="0">
                <a:solidFill>
                  <a:schemeClr val="bg1"/>
                </a:solidFill>
                <a:latin typeface="+mj-lt"/>
              </a:rPr>
              <a:t>sintaxis</a:t>
            </a:r>
            <a:r>
              <a:rPr lang="es-MX" sz="5200" dirty="0">
                <a:solidFill>
                  <a:schemeClr val="bg1"/>
                </a:solidFill>
                <a:latin typeface="+mj-lt"/>
              </a:rPr>
              <a:t> es la siguiente:</a:t>
            </a:r>
          </a:p>
        </p:txBody>
      </p:sp>
      <p:pic>
        <p:nvPicPr>
          <p:cNvPr id="5" name="Imagen 4"/>
          <p:cNvPicPr>
            <a:picLocks noChangeAspect="1"/>
          </p:cNvPicPr>
          <p:nvPr/>
        </p:nvPicPr>
        <p:blipFill>
          <a:blip r:embed="rId3"/>
          <a:stretch>
            <a:fillRect/>
          </a:stretch>
        </p:blipFill>
        <p:spPr>
          <a:xfrm>
            <a:off x="2952666" y="6996466"/>
            <a:ext cx="19029310" cy="4553615"/>
          </a:xfrm>
          <a:prstGeom prst="rect">
            <a:avLst/>
          </a:prstGeom>
          <a:ln>
            <a:solidFill>
              <a:schemeClr val="tx1">
                <a:lumMod val="50000"/>
                <a:lumOff val="50000"/>
              </a:schemeClr>
            </a:solidFill>
          </a:ln>
        </p:spPr>
      </p:pic>
    </p:spTree>
    <p:extLst>
      <p:ext uri="{BB962C8B-B14F-4D97-AF65-F5344CB8AC3E}">
        <p14:creationId xmlns:p14="http://schemas.microsoft.com/office/powerpoint/2010/main" val="2104578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sz="8533" dirty="0">
                <a:solidFill>
                  <a:schemeClr val="bg1"/>
                </a:solidFill>
              </a:rPr>
              <a:t>Estructura de control do…</a:t>
            </a:r>
            <a:r>
              <a:rPr lang="es-PE" sz="8533" dirty="0" err="1">
                <a:solidFill>
                  <a:schemeClr val="bg1"/>
                </a:solidFill>
              </a:rPr>
              <a:t>while</a:t>
            </a:r>
            <a:r>
              <a:rPr lang="es-PE" sz="8533" dirty="0">
                <a:solidFill>
                  <a:schemeClr val="bg1"/>
                </a:solidFill>
              </a:rPr>
              <a:t> en JavaScript</a:t>
            </a:r>
            <a:endParaRPr sz="8533" dirty="0">
              <a:solidFill>
                <a:schemeClr val="bg1"/>
              </a:solidFill>
            </a:endParaRPr>
          </a:p>
        </p:txBody>
      </p:sp>
      <p:sp>
        <p:nvSpPr>
          <p:cNvPr id="3" name="Marcador de texto 2"/>
          <p:cNvSpPr>
            <a:spLocks noGrp="1"/>
          </p:cNvSpPr>
          <p:nvPr>
            <p:ph type="body" idx="1"/>
          </p:nvPr>
        </p:nvSpPr>
        <p:spPr>
          <a:xfrm>
            <a:off x="1167625" y="3182409"/>
            <a:ext cx="21971000" cy="8256012"/>
          </a:xfrm>
        </p:spPr>
        <p:txBody>
          <a:bodyPr>
            <a:noAutofit/>
          </a:bodyPr>
          <a:lstStyle/>
          <a:p>
            <a:pPr marL="0" indent="0" algn="just">
              <a:buNone/>
            </a:pPr>
            <a:r>
              <a:rPr lang="es-MX" sz="5200" dirty="0">
                <a:solidFill>
                  <a:schemeClr val="bg1"/>
                </a:solidFill>
                <a:latin typeface="+mj-lt"/>
              </a:rPr>
              <a:t>El siguiente </a:t>
            </a:r>
            <a:r>
              <a:rPr lang="es-MX" sz="5200" b="1" dirty="0">
                <a:solidFill>
                  <a:schemeClr val="bg1"/>
                </a:solidFill>
                <a:latin typeface="+mj-lt"/>
              </a:rPr>
              <a:t>ejemplo</a:t>
            </a:r>
            <a:r>
              <a:rPr lang="es-MX" sz="5200" dirty="0">
                <a:solidFill>
                  <a:schemeClr val="bg1"/>
                </a:solidFill>
                <a:latin typeface="+mj-lt"/>
              </a:rPr>
              <a:t> utiliza un bucle do while. El bucle siempre se ejecutará al menos una vez, incluso si la condición es falsa, porque el bloque de código se ejecuta antes de que se pruebe la condición:</a:t>
            </a:r>
            <a:endParaRPr lang="es-PE" b="1" dirty="0">
              <a:solidFill>
                <a:schemeClr val="bg1"/>
              </a:solidFill>
              <a:latin typeface="+mj-lt"/>
            </a:endParaRPr>
          </a:p>
        </p:txBody>
      </p:sp>
      <p:pic>
        <p:nvPicPr>
          <p:cNvPr id="2" name="Imagen 1"/>
          <p:cNvPicPr>
            <a:picLocks noChangeAspect="1"/>
          </p:cNvPicPr>
          <p:nvPr/>
        </p:nvPicPr>
        <p:blipFill>
          <a:blip r:embed="rId3"/>
          <a:stretch>
            <a:fillRect/>
          </a:stretch>
        </p:blipFill>
        <p:spPr>
          <a:xfrm>
            <a:off x="4041059" y="6307524"/>
            <a:ext cx="15704270" cy="4543149"/>
          </a:xfrm>
          <a:prstGeom prst="rect">
            <a:avLst/>
          </a:prstGeom>
          <a:ln>
            <a:solidFill>
              <a:schemeClr val="tx1">
                <a:lumMod val="50000"/>
                <a:lumOff val="50000"/>
              </a:schemeClr>
            </a:solidFill>
          </a:ln>
        </p:spPr>
      </p:pic>
    </p:spTree>
    <p:extLst>
      <p:ext uri="{BB962C8B-B14F-4D97-AF65-F5344CB8AC3E}">
        <p14:creationId xmlns:p14="http://schemas.microsoft.com/office/powerpoint/2010/main" val="31396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JavaScript se diseñó con una sintaxis similar a </a:t>
            </a:r>
            <a:r>
              <a:rPr lang="es-MX" sz="5200" b="1" dirty="0">
                <a:solidFill>
                  <a:schemeClr val="bg1"/>
                </a:solidFill>
                <a:latin typeface="+mj-lt"/>
              </a:rPr>
              <a:t>C++ y Java</a:t>
            </a:r>
            <a:r>
              <a:rPr lang="es-MX" sz="5200" dirty="0">
                <a:solidFill>
                  <a:schemeClr val="bg1"/>
                </a:solidFill>
                <a:latin typeface="+mj-lt"/>
              </a:rPr>
              <a:t>,​ aunque adopta nombres y convenciones del lenguaje de programación Java. Sin embargo, Java y JavaScript tienen semánticas y propósitos diferentes.</a:t>
            </a:r>
          </a:p>
          <a:p>
            <a:pPr lvl="0" algn="just"/>
            <a:r>
              <a:rPr lang="es-MX" sz="5200" dirty="0">
                <a:solidFill>
                  <a:schemeClr val="bg1"/>
                </a:solidFill>
                <a:latin typeface="+mj-lt"/>
              </a:rPr>
              <a:t>Todos los </a:t>
            </a:r>
            <a:r>
              <a:rPr lang="es-MX" sz="5200" b="1" dirty="0">
                <a:solidFill>
                  <a:schemeClr val="bg1"/>
                </a:solidFill>
                <a:latin typeface="+mj-lt"/>
              </a:rPr>
              <a:t>navegadores modernos </a:t>
            </a:r>
            <a:r>
              <a:rPr lang="es-MX" sz="5200" dirty="0">
                <a:solidFill>
                  <a:schemeClr val="bg1"/>
                </a:solidFill>
                <a:latin typeface="+mj-lt"/>
              </a:rPr>
              <a:t>interpretan el código JavaScript integrado en las páginas web.</a:t>
            </a:r>
          </a:p>
          <a:p>
            <a:pPr lvl="0" algn="just"/>
            <a:r>
              <a:rPr lang="es-MX" sz="5200" b="1" dirty="0">
                <a:solidFill>
                  <a:schemeClr val="bg1"/>
                </a:solidFill>
                <a:latin typeface="+mj-lt"/>
              </a:rPr>
              <a:t>Tradicionalmente</a:t>
            </a:r>
            <a:r>
              <a:rPr lang="es-MX" sz="5200" dirty="0">
                <a:solidFill>
                  <a:schemeClr val="bg1"/>
                </a:solidFill>
                <a:latin typeface="+mj-lt"/>
              </a:rPr>
              <a:t> se venía utilizando en páginas web HTML para realizar operaciones y únicamente en el marco de la aplicación cliente, sin acceso a funciones del servidor. </a:t>
            </a:r>
            <a:endParaRPr sz="5200" dirty="0">
              <a:solidFill>
                <a:schemeClr val="bg1"/>
              </a:solidFill>
              <a:latin typeface="+mj-lt"/>
            </a:endParaRPr>
          </a:p>
        </p:txBody>
      </p:sp>
    </p:spTree>
    <p:extLst>
      <p:ext uri="{BB962C8B-B14F-4D97-AF65-F5344CB8AC3E}">
        <p14:creationId xmlns:p14="http://schemas.microsoft.com/office/powerpoint/2010/main" val="352292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5" name="Línea"/>
          <p:cNvSpPr/>
          <p:nvPr/>
        </p:nvSpPr>
        <p:spPr>
          <a:xfrm>
            <a:off x="16710657" y="13416670"/>
            <a:ext cx="510306" cy="1"/>
          </a:xfrm>
          <a:prstGeom prst="line">
            <a:avLst/>
          </a:prstGeom>
          <a:ln w="12700">
            <a:solidFill>
              <a:srgbClr val="000000"/>
            </a:solidFill>
            <a:miter lim="400000"/>
          </a:ln>
        </p:spPr>
        <p:txBody>
          <a:bodyPr lIns="71437" tIns="71437" rIns="71437" bIns="71437" anchor="ctr"/>
          <a:lstStyle/>
          <a:p>
            <a:pPr algn="ctr" defTabSz="821531">
              <a:lnSpc>
                <a:spcPct val="100000"/>
              </a:lnSpc>
              <a:spcBef>
                <a:spcPts val="0"/>
              </a:spcBef>
              <a:defRPr sz="3200">
                <a:latin typeface="Helvetica Light"/>
                <a:ea typeface="Helvetica Light"/>
                <a:cs typeface="Helvetica Light"/>
                <a:sym typeface="Helvetica Light"/>
              </a:defRPr>
            </a:pPr>
            <a:endParaRPr/>
          </a:p>
        </p:txBody>
      </p:sp>
      <p:sp>
        <p:nvSpPr>
          <p:cNvPr id="186" name="GRACIAS"/>
          <p:cNvSpPr txBox="1"/>
          <p:nvPr/>
        </p:nvSpPr>
        <p:spPr>
          <a:xfrm>
            <a:off x="864091" y="6935688"/>
            <a:ext cx="22655818" cy="11351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lgn="ctr" defTabSz="825500">
              <a:lnSpc>
                <a:spcPct val="80000"/>
              </a:lnSpc>
              <a:spcBef>
                <a:spcPts val="0"/>
              </a:spcBef>
              <a:defRPr sz="8000" b="1" spc="-400">
                <a:solidFill>
                  <a:srgbClr val="FFFFFF"/>
                </a:solidFill>
                <a:latin typeface="Arial"/>
                <a:ea typeface="Arial"/>
                <a:cs typeface="Arial"/>
                <a:sym typeface="Arial"/>
              </a:defRPr>
            </a:lvl1pPr>
          </a:lstStyle>
          <a:p>
            <a:r>
              <a:t>GRACIAS</a:t>
            </a:r>
          </a:p>
        </p:txBody>
      </p:sp>
      <p:pic>
        <p:nvPicPr>
          <p:cNvPr id="187" name="21112016 PLANTILLA PPT MARY-02-2.png" descr="21112016 PLANTILLA PPT MARY-02-2.png"/>
          <p:cNvPicPr>
            <a:picLocks noChangeAspect="1"/>
          </p:cNvPicPr>
          <p:nvPr/>
        </p:nvPicPr>
        <p:blipFill>
          <a:blip r:embed="rId2"/>
          <a:srcRect t="3517" r="77083" b="72785"/>
          <a:stretch>
            <a:fillRect/>
          </a:stretch>
        </p:blipFill>
        <p:spPr>
          <a:xfrm>
            <a:off x="11415315" y="5636639"/>
            <a:ext cx="1553446" cy="903549"/>
          </a:xfrm>
          <a:prstGeom prst="rect">
            <a:avLst/>
          </a:prstGeom>
          <a:ln w="12700">
            <a:miter lim="400000"/>
          </a:ln>
        </p:spPr>
      </p:pic>
      <p:sp>
        <p:nvSpPr>
          <p:cNvPr id="2" name="Marcador de número de diapositiva 1">
            <a:extLst>
              <a:ext uri="{FF2B5EF4-FFF2-40B4-BE49-F238E27FC236}">
                <a16:creationId xmlns:a16="http://schemas.microsoft.com/office/drawing/2014/main" id="{C14251A1-2BE1-4A68-934B-0A5DDF8FAC48}"/>
              </a:ext>
            </a:extLst>
          </p:cNvPr>
          <p:cNvSpPr>
            <a:spLocks noGrp="1"/>
          </p:cNvSpPr>
          <p:nvPr>
            <p:ph type="sldNum" sz="quarter" idx="2"/>
          </p:nvPr>
        </p:nvSpPr>
        <p:spPr/>
        <p:txBody>
          <a:bodyPr/>
          <a:lstStyle/>
          <a:p>
            <a:fld id="{86CB4B4D-7CA3-9044-876B-883B54F8677D}" type="slidenum">
              <a:rPr lang="es-PE" smtClean="0"/>
              <a:t>40</a:t>
            </a:fld>
            <a:endParaRPr lang="es-P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xfrm>
            <a:off x="1206500" y="2877940"/>
            <a:ext cx="21971000" cy="8256012"/>
          </a:xfrm>
          <a:prstGeom prst="rect">
            <a:avLst/>
          </a:prstGeom>
          <a:noFill/>
          <a:ln>
            <a:noFill/>
          </a:ln>
        </p:spPr>
        <p:txBody>
          <a:bodyPr spcFirstLastPara="1" vert="horz" wrap="square" lIns="182851" tIns="91400" rIns="182851" bIns="91400" rtlCol="0" anchor="t" anchorCtr="0">
            <a:noAutofit/>
          </a:bodyPr>
          <a:lstStyle/>
          <a:p>
            <a:pPr lvl="0" algn="just"/>
            <a:r>
              <a:rPr lang="es-MX" sz="5200" dirty="0">
                <a:solidFill>
                  <a:schemeClr val="bg1"/>
                </a:solidFill>
                <a:latin typeface="+mj-lt"/>
              </a:rPr>
              <a:t>Actualmente es ampliamente utilizado para enviar y recibir información del servidor junto con ayuda de otras tecnologías como </a:t>
            </a:r>
            <a:r>
              <a:rPr lang="es-MX" sz="5200" b="1" dirty="0">
                <a:solidFill>
                  <a:schemeClr val="bg1"/>
                </a:solidFill>
                <a:latin typeface="+mj-lt"/>
              </a:rPr>
              <a:t>AJAX.</a:t>
            </a:r>
          </a:p>
          <a:p>
            <a:pPr lvl="0" algn="just"/>
            <a:r>
              <a:rPr lang="es-MX" sz="5200" dirty="0">
                <a:solidFill>
                  <a:schemeClr val="bg1"/>
                </a:solidFill>
                <a:latin typeface="+mj-lt"/>
              </a:rPr>
              <a:t>A partir de mediados de la década de los 2000, ha habido una proliferación de implementaciones de JavaScript para el lado servidor </a:t>
            </a:r>
            <a:r>
              <a:rPr lang="es-MX" sz="5200" b="1" dirty="0">
                <a:solidFill>
                  <a:schemeClr val="bg1"/>
                </a:solidFill>
                <a:latin typeface="+mj-lt"/>
              </a:rPr>
              <a:t>Node.js</a:t>
            </a:r>
            <a:r>
              <a:rPr lang="es-MX" sz="5200" dirty="0">
                <a:solidFill>
                  <a:schemeClr val="bg1"/>
                </a:solidFill>
                <a:latin typeface="+mj-lt"/>
              </a:rPr>
              <a:t> es uno de los notables ejemplos de JavaScript en el lado del servidor, siendo usado en proyectos importantes.</a:t>
            </a:r>
            <a:endParaRPr sz="5200" dirty="0">
              <a:solidFill>
                <a:schemeClr val="bg1"/>
              </a:solidFill>
              <a:latin typeface="+mj-lt"/>
            </a:endParaRPr>
          </a:p>
        </p:txBody>
      </p:sp>
      <p:pic>
        <p:nvPicPr>
          <p:cNvPr id="9" name="Imagen 8"/>
          <p:cNvPicPr>
            <a:picLocks noChangeAspect="1"/>
          </p:cNvPicPr>
          <p:nvPr/>
        </p:nvPicPr>
        <p:blipFill>
          <a:blip r:embed="rId3"/>
          <a:stretch>
            <a:fillRect/>
          </a:stretch>
        </p:blipFill>
        <p:spPr>
          <a:xfrm>
            <a:off x="10345308" y="9818090"/>
            <a:ext cx="3693389" cy="2631725"/>
          </a:xfrm>
          <a:prstGeom prst="rect">
            <a:avLst/>
          </a:prstGeom>
        </p:spPr>
      </p:pic>
    </p:spTree>
    <p:extLst>
      <p:ext uri="{BB962C8B-B14F-4D97-AF65-F5344CB8AC3E}">
        <p14:creationId xmlns:p14="http://schemas.microsoft.com/office/powerpoint/2010/main" val="209193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xfrm>
            <a:off x="1206499" y="1014930"/>
            <a:ext cx="22914911" cy="149773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xfrm>
            <a:off x="1206499" y="3876535"/>
            <a:ext cx="22914911" cy="8627981"/>
          </a:xfrm>
          <a:prstGeom prst="rect">
            <a:avLst/>
          </a:prstGeom>
          <a:noFill/>
          <a:ln>
            <a:noFill/>
          </a:ln>
        </p:spPr>
        <p:txBody>
          <a:bodyPr spcFirstLastPara="1" vert="horz" wrap="square" lIns="182851" tIns="91400" rIns="182851" bIns="91400" rtlCol="0" anchor="t" anchorCtr="0">
            <a:normAutofit/>
          </a:bodyPr>
          <a:lstStyle/>
          <a:p>
            <a:pPr marL="0" indent="0" algn="just">
              <a:buNone/>
            </a:pPr>
            <a:r>
              <a:rPr lang="es-MX" sz="5200" dirty="0">
                <a:solidFill>
                  <a:schemeClr val="bg1"/>
                </a:solidFill>
                <a:latin typeface="+mj-lt"/>
              </a:rPr>
              <a:t>Es la tercera capa del pastel de las tecnologías web estándar, dos de las cuales </a:t>
            </a:r>
            <a:r>
              <a:rPr lang="es-MX" sz="5200" b="1" dirty="0">
                <a:solidFill>
                  <a:schemeClr val="bg1"/>
                </a:solidFill>
                <a:latin typeface="+mj-lt"/>
              </a:rPr>
              <a:t>(HTML y CSS) </a:t>
            </a:r>
            <a:r>
              <a:rPr lang="es-MX" sz="5200" dirty="0">
                <a:solidFill>
                  <a:schemeClr val="bg1"/>
                </a:solidFill>
                <a:latin typeface="+mj-lt"/>
              </a:rPr>
              <a:t>hemos cubierto con mucho más detalle en otras partes del Área de aprendizaje.</a:t>
            </a:r>
          </a:p>
        </p:txBody>
      </p:sp>
      <p:pic>
        <p:nvPicPr>
          <p:cNvPr id="2" name="Imagen 1"/>
          <p:cNvPicPr>
            <a:picLocks noChangeAspect="1"/>
          </p:cNvPicPr>
          <p:nvPr/>
        </p:nvPicPr>
        <p:blipFill>
          <a:blip r:embed="rId3"/>
          <a:stretch>
            <a:fillRect/>
          </a:stretch>
        </p:blipFill>
        <p:spPr>
          <a:xfrm>
            <a:off x="14218509" y="7477810"/>
            <a:ext cx="9172434" cy="4777311"/>
          </a:xfrm>
          <a:prstGeom prst="rect">
            <a:avLst/>
          </a:prstGeom>
        </p:spPr>
      </p:pic>
    </p:spTree>
    <p:extLst>
      <p:ext uri="{BB962C8B-B14F-4D97-AF65-F5344CB8AC3E}">
        <p14:creationId xmlns:p14="http://schemas.microsoft.com/office/powerpoint/2010/main" val="44580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xfrm>
            <a:off x="1206500" y="2744169"/>
            <a:ext cx="12480003" cy="8256012"/>
          </a:xfrm>
          <a:prstGeom prst="rect">
            <a:avLst/>
          </a:prstGeom>
          <a:noFill/>
          <a:ln>
            <a:noFill/>
          </a:ln>
        </p:spPr>
        <p:txBody>
          <a:bodyPr spcFirstLastPara="1" vert="horz" wrap="square" lIns="182851" tIns="91400" rIns="182851" bIns="91400" rtlCol="0" anchor="t" anchorCtr="0">
            <a:noAutofit/>
          </a:bodyPr>
          <a:lstStyle/>
          <a:p>
            <a:pPr lvl="0"/>
            <a:r>
              <a:rPr lang="es-MX" sz="4000" b="1" dirty="0">
                <a:solidFill>
                  <a:schemeClr val="bg1"/>
                </a:solidFill>
                <a:latin typeface="+mj-lt"/>
              </a:rPr>
              <a:t>HTML</a:t>
            </a:r>
            <a:r>
              <a:rPr lang="es-MX" sz="4000" dirty="0">
                <a:solidFill>
                  <a:schemeClr val="bg1"/>
                </a:solidFill>
                <a:latin typeface="+mj-lt"/>
              </a:rPr>
              <a:t> es el lenguaje de marcado que usamos para estructurar y dar significado a nuestro contenido web, por ejemplo, definiendo párrafos, encabezados y tablas de datos, o insertando imágenes y videos en la página.</a:t>
            </a:r>
          </a:p>
          <a:p>
            <a:pPr lvl="0"/>
            <a:r>
              <a:rPr lang="es-MX" sz="4000" b="1" dirty="0">
                <a:solidFill>
                  <a:schemeClr val="bg1"/>
                </a:solidFill>
                <a:latin typeface="+mj-lt"/>
              </a:rPr>
              <a:t>CSS </a:t>
            </a:r>
            <a:r>
              <a:rPr lang="es-MX" sz="4000" dirty="0">
                <a:solidFill>
                  <a:schemeClr val="bg1"/>
                </a:solidFill>
                <a:latin typeface="+mj-lt"/>
              </a:rPr>
              <a:t>es un lenguaje de reglas de estilo que usamos para aplicar estilo a nuestro contenido HTML, por ejemplo, establecer colores de fondo y tipos de letra, y distribuir nuestro contenido en múltiples columnas.</a:t>
            </a:r>
          </a:p>
          <a:p>
            <a:pPr lvl="0"/>
            <a:r>
              <a:rPr lang="es-MX" sz="4000" b="1" dirty="0">
                <a:solidFill>
                  <a:schemeClr val="bg1"/>
                </a:solidFill>
                <a:latin typeface="+mj-lt"/>
              </a:rPr>
              <a:t>JavaScript </a:t>
            </a:r>
            <a:r>
              <a:rPr lang="es-MX" sz="4000" dirty="0">
                <a:solidFill>
                  <a:schemeClr val="bg1"/>
                </a:solidFill>
                <a:latin typeface="+mj-lt"/>
              </a:rPr>
              <a:t>es un lenguaje de secuencias de comandos que te permite crear contenido de actualización dinámica, controlar multimedia, animar imágenes y prácticamente todo lo demás.</a:t>
            </a:r>
            <a:endParaRPr sz="4000" dirty="0">
              <a:solidFill>
                <a:schemeClr val="bg1"/>
              </a:solidFill>
              <a:latin typeface="+mj-lt"/>
            </a:endParaRPr>
          </a:p>
        </p:txBody>
      </p:sp>
      <p:pic>
        <p:nvPicPr>
          <p:cNvPr id="2" name="Imagen 1"/>
          <p:cNvPicPr>
            <a:picLocks noChangeAspect="1"/>
          </p:cNvPicPr>
          <p:nvPr/>
        </p:nvPicPr>
        <p:blipFill>
          <a:blip r:embed="rId3"/>
          <a:stretch>
            <a:fillRect/>
          </a:stretch>
        </p:blipFill>
        <p:spPr>
          <a:xfrm>
            <a:off x="14688276" y="3084284"/>
            <a:ext cx="8958291" cy="8958291"/>
          </a:xfrm>
          <a:prstGeom prst="rect">
            <a:avLst/>
          </a:prstGeom>
        </p:spPr>
      </p:pic>
    </p:spTree>
    <p:extLst>
      <p:ext uri="{BB962C8B-B14F-4D97-AF65-F5344CB8AC3E}">
        <p14:creationId xmlns:p14="http://schemas.microsoft.com/office/powerpoint/2010/main" val="233896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smtClean="0">
                <a:solidFill>
                  <a:schemeClr val="bg1"/>
                </a:solidFill>
              </a:rPr>
              <a:t>Introducción a JavaScript</a:t>
            </a:r>
            <a:endParaRPr dirty="0">
              <a:solidFill>
                <a:schemeClr val="bg1"/>
              </a:solidFill>
            </a:endParaRPr>
          </a:p>
        </p:txBody>
      </p:sp>
      <p:sp>
        <p:nvSpPr>
          <p:cNvPr id="90" name="Google Shape;90;p3"/>
          <p:cNvSpPr txBox="1">
            <a:spLocks noGrp="1"/>
          </p:cNvSpPr>
          <p:nvPr>
            <p:ph type="body" idx="1"/>
          </p:nvPr>
        </p:nvSpPr>
        <p:spPr>
          <a:prstGeom prst="rect">
            <a:avLst/>
          </a:prstGeom>
          <a:noFill/>
          <a:ln>
            <a:noFill/>
          </a:ln>
        </p:spPr>
        <p:txBody>
          <a:bodyPr spcFirstLastPara="1" vert="horz" wrap="square" lIns="182851" tIns="91400" rIns="182851" bIns="91400" rtlCol="0" anchor="t" anchorCtr="0">
            <a:noAutofit/>
          </a:bodyPr>
          <a:lstStyle/>
          <a:p>
            <a:pPr marL="0" indent="0" algn="just">
              <a:buNone/>
            </a:pPr>
            <a:r>
              <a:rPr lang="es-MX" sz="5200" b="1" dirty="0">
                <a:solidFill>
                  <a:schemeClr val="bg1"/>
                </a:solidFill>
                <a:latin typeface="+mj-lt"/>
              </a:rPr>
              <a:t>¿Para qué se utiliza JavaScript?</a:t>
            </a:r>
          </a:p>
          <a:p>
            <a:pPr marL="1219215" lvl="1" indent="0" algn="just">
              <a:buNone/>
            </a:pPr>
            <a:r>
              <a:rPr lang="es-PE" dirty="0">
                <a:solidFill>
                  <a:schemeClr val="bg1"/>
                </a:solidFill>
                <a:latin typeface="+mj-lt"/>
              </a:rPr>
              <a:t>Actualización dinámica de </a:t>
            </a:r>
            <a:r>
              <a:rPr lang="es-PE" dirty="0" smtClean="0">
                <a:solidFill>
                  <a:schemeClr val="bg1"/>
                </a:solidFill>
                <a:latin typeface="+mj-lt"/>
              </a:rPr>
              <a:t>contenidos.</a:t>
            </a:r>
          </a:p>
          <a:p>
            <a:pPr marL="1219215" lvl="1" indent="0" algn="just">
              <a:buNone/>
            </a:pPr>
            <a:r>
              <a:rPr lang="es-MX" dirty="0">
                <a:solidFill>
                  <a:schemeClr val="bg1"/>
                </a:solidFill>
                <a:latin typeface="+mj-lt"/>
              </a:rPr>
              <a:t>Desarrollo de aplicaciones web y </a:t>
            </a:r>
            <a:r>
              <a:rPr lang="es-MX" dirty="0" smtClean="0">
                <a:solidFill>
                  <a:schemeClr val="bg1"/>
                </a:solidFill>
                <a:latin typeface="+mj-lt"/>
              </a:rPr>
              <a:t>móviles.</a:t>
            </a:r>
          </a:p>
          <a:p>
            <a:pPr marL="1219215" lvl="1" indent="0" algn="just">
              <a:buNone/>
            </a:pPr>
            <a:r>
              <a:rPr lang="es-MX" dirty="0" smtClean="0">
                <a:solidFill>
                  <a:schemeClr val="bg1"/>
                </a:solidFill>
                <a:latin typeface="+mj-lt"/>
              </a:rPr>
              <a:t>Desarrollo </a:t>
            </a:r>
            <a:r>
              <a:rPr lang="es-MX" dirty="0">
                <a:solidFill>
                  <a:schemeClr val="bg1"/>
                </a:solidFill>
                <a:latin typeface="+mj-lt"/>
              </a:rPr>
              <a:t>de aplicaciones del lado del </a:t>
            </a:r>
            <a:r>
              <a:rPr lang="es-MX" dirty="0" smtClean="0">
                <a:solidFill>
                  <a:schemeClr val="bg1"/>
                </a:solidFill>
                <a:latin typeface="+mj-lt"/>
              </a:rPr>
              <a:t>servidor.</a:t>
            </a:r>
          </a:p>
          <a:p>
            <a:pPr marL="1219215" lvl="1" indent="0" algn="just">
              <a:buNone/>
            </a:pPr>
            <a:r>
              <a:rPr lang="es-PE" dirty="0">
                <a:solidFill>
                  <a:schemeClr val="bg1"/>
                </a:solidFill>
                <a:latin typeface="+mj-lt"/>
              </a:rPr>
              <a:t>Desarrollo de videojuegos</a:t>
            </a:r>
            <a:endParaRPr dirty="0">
              <a:solidFill>
                <a:schemeClr val="bg1"/>
              </a:solidFill>
              <a:latin typeface="+mj-lt"/>
            </a:endParaRPr>
          </a:p>
        </p:txBody>
      </p:sp>
      <p:pic>
        <p:nvPicPr>
          <p:cNvPr id="3" name="Imagen 2"/>
          <p:cNvPicPr>
            <a:picLocks noChangeAspect="1"/>
          </p:cNvPicPr>
          <p:nvPr/>
        </p:nvPicPr>
        <p:blipFill>
          <a:blip r:embed="rId3"/>
          <a:stretch>
            <a:fillRect/>
          </a:stretch>
        </p:blipFill>
        <p:spPr>
          <a:xfrm>
            <a:off x="16416471" y="8586193"/>
            <a:ext cx="7940141" cy="4510995"/>
          </a:xfrm>
          <a:prstGeom prst="rect">
            <a:avLst/>
          </a:prstGeom>
        </p:spPr>
      </p:pic>
    </p:spTree>
    <p:extLst>
      <p:ext uri="{BB962C8B-B14F-4D97-AF65-F5344CB8AC3E}">
        <p14:creationId xmlns:p14="http://schemas.microsoft.com/office/powerpoint/2010/main" val="18736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372d453eb4_1_27"/>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lvl="0">
              <a:buSzPts val="3200"/>
            </a:pPr>
            <a:r>
              <a:rPr lang="es-PE" dirty="0">
                <a:solidFill>
                  <a:schemeClr val="bg1"/>
                </a:solidFill>
              </a:rPr>
              <a:t>Tipos de datos y </a:t>
            </a:r>
            <a:r>
              <a:rPr lang="es-PE" dirty="0" smtClean="0">
                <a:solidFill>
                  <a:schemeClr val="bg1"/>
                </a:solidFill>
              </a:rPr>
              <a:t>estructuras </a:t>
            </a:r>
            <a:r>
              <a:rPr lang="es-PE" dirty="0">
                <a:solidFill>
                  <a:schemeClr val="bg1"/>
                </a:solidFill>
              </a:rPr>
              <a:t>en JavaScript</a:t>
            </a:r>
            <a:endParaRPr dirty="0">
              <a:solidFill>
                <a:schemeClr val="bg1"/>
              </a:solidFill>
            </a:endParaRPr>
          </a:p>
        </p:txBody>
      </p:sp>
      <p:sp>
        <p:nvSpPr>
          <p:cNvPr id="100" name="Google Shape;100;g1372d453eb4_1_27"/>
          <p:cNvSpPr txBox="1">
            <a:spLocks noGrp="1"/>
          </p:cNvSpPr>
          <p:nvPr>
            <p:ph type="body" idx="1"/>
          </p:nvPr>
        </p:nvSpPr>
        <p:spPr>
          <a:xfrm>
            <a:off x="557571" y="2942925"/>
            <a:ext cx="21971000" cy="8256012"/>
          </a:xfrm>
          <a:prstGeom prst="rect">
            <a:avLst/>
          </a:prstGeom>
          <a:noFill/>
          <a:ln>
            <a:noFill/>
          </a:ln>
        </p:spPr>
        <p:txBody>
          <a:bodyPr spcFirstLastPara="1" vert="horz" wrap="square" lIns="182851" tIns="91400" rIns="182851" bIns="91400" rtlCol="0" anchor="t" anchorCtr="0">
            <a:normAutofit/>
          </a:bodyPr>
          <a:lstStyle/>
          <a:p>
            <a:pPr lvl="0"/>
            <a:r>
              <a:rPr lang="es-MX" sz="5200" dirty="0">
                <a:solidFill>
                  <a:schemeClr val="bg1"/>
                </a:solidFill>
                <a:latin typeface="Arial"/>
                <a:ea typeface="Arial"/>
                <a:cs typeface="Arial"/>
                <a:sym typeface="Arial"/>
              </a:rPr>
              <a:t>Todos los lenguajes de programación tienen estructuras de datos integradas, pero estas a menudo difieren de un lenguaje a otro.</a:t>
            </a:r>
          </a:p>
          <a:p>
            <a:pPr lvl="0"/>
            <a:r>
              <a:rPr lang="es-MX" sz="5200" dirty="0">
                <a:solidFill>
                  <a:schemeClr val="bg1"/>
                </a:solidFill>
                <a:latin typeface="Arial"/>
                <a:ea typeface="Arial"/>
                <a:cs typeface="Arial"/>
                <a:sym typeface="Arial"/>
              </a:rPr>
              <a:t>Las variables en JavaScript no están asociadas directamente con ningún tipo de valor en particular, y a cualquier variable se le puede asignar (y reasignar) valores de todos los tipos:</a:t>
            </a:r>
            <a:endParaRPr sz="5200" dirty="0">
              <a:solidFill>
                <a:schemeClr val="bg1"/>
              </a:solidFill>
            </a:endParaRPr>
          </a:p>
        </p:txBody>
      </p:sp>
      <p:pic>
        <p:nvPicPr>
          <p:cNvPr id="2" name="Imagen 1"/>
          <p:cNvPicPr>
            <a:picLocks noChangeAspect="1"/>
          </p:cNvPicPr>
          <p:nvPr/>
        </p:nvPicPr>
        <p:blipFill>
          <a:blip r:embed="rId3"/>
          <a:stretch>
            <a:fillRect/>
          </a:stretch>
        </p:blipFill>
        <p:spPr>
          <a:xfrm>
            <a:off x="5375995" y="8428796"/>
            <a:ext cx="13632005" cy="2770141"/>
          </a:xfrm>
          <a:prstGeom prst="rect">
            <a:avLst/>
          </a:prstGeom>
          <a:ln>
            <a:solidFill>
              <a:schemeClr val="bg1">
                <a:lumMod val="50000"/>
              </a:schemeClr>
            </a:solidFill>
          </a:ln>
        </p:spPr>
      </p:pic>
    </p:spTree>
    <p:extLst>
      <p:ext uri="{BB962C8B-B14F-4D97-AF65-F5344CB8AC3E}">
        <p14:creationId xmlns:p14="http://schemas.microsoft.com/office/powerpoint/2010/main" val="118409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7030</TotalTime>
  <Words>2119</Words>
  <Application>Microsoft Office PowerPoint</Application>
  <PresentationFormat>Personalizado</PresentationFormat>
  <Paragraphs>128</Paragraphs>
  <Slides>40</Slides>
  <Notes>37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Calibri</vt:lpstr>
      <vt:lpstr>Helvetica</vt:lpstr>
      <vt:lpstr>Helvetica Light</vt:lpstr>
      <vt:lpstr>Helvetica Neue</vt:lpstr>
      <vt:lpstr>Helvetica Neue Medium</vt:lpstr>
      <vt:lpstr>21_BasicWhite</vt:lpstr>
      <vt:lpstr>DESARROLLO DE ENTORNOS WEB</vt:lpstr>
      <vt:lpstr>Contenidos o temas</vt:lpstr>
      <vt:lpstr>Introducción a JavaScript</vt:lpstr>
      <vt:lpstr>Introducción a JavaScript</vt:lpstr>
      <vt:lpstr>Introducción a JavaScript</vt:lpstr>
      <vt:lpstr>Introducción a JavaScript</vt:lpstr>
      <vt:lpstr>Introducción a JavaScript</vt:lpstr>
      <vt:lpstr>Introducción a JavaScript</vt:lpstr>
      <vt:lpstr>Tipos de datos y estructuras en JavaScript</vt:lpstr>
      <vt:lpstr>Tipos de datos y estructuras en JavaScript</vt:lpstr>
      <vt:lpstr>Tipos de datos y estructuras en JavaScript</vt:lpstr>
      <vt:lpstr>Declaración de variables en JavaScript</vt:lpstr>
      <vt:lpstr>Declaración de variables en JavaScript</vt:lpstr>
      <vt:lpstr>Declaración de variables en JavaScript</vt:lpstr>
      <vt:lpstr>Operadores en JavaScript</vt:lpstr>
      <vt:lpstr>Operadores en JavaScript</vt:lpstr>
      <vt:lpstr>Operadores en JavaScript</vt:lpstr>
      <vt:lpstr>Operadores en JavaScript</vt:lpstr>
      <vt:lpstr>Operadores en JavaScript</vt:lpstr>
      <vt:lpstr>Funciones predefinidas en JavaScript</vt:lpstr>
      <vt:lpstr>DESARROLLO DE ENTORNOS WEB</vt:lpstr>
      <vt:lpstr>Contenidos o temas</vt:lpstr>
      <vt:lpstr>Estructuras de control con JavaScript</vt:lpstr>
      <vt:lpstr>Estructuras de control con JavaScript</vt:lpstr>
      <vt:lpstr>Estructura de control if en JavaScript</vt:lpstr>
      <vt:lpstr>Estructura de control if en JavaScript</vt:lpstr>
      <vt:lpstr>Estructura de control if..else en JavaScript</vt:lpstr>
      <vt:lpstr>Estructura de control if..else en JavaScript</vt:lpstr>
      <vt:lpstr>Estructura de control if (Anidamiento)</vt:lpstr>
      <vt:lpstr>Estructura de control switch en JavaScript</vt:lpstr>
      <vt:lpstr>Estructura de control switch en JavaScript</vt:lpstr>
      <vt:lpstr>Estructura de control for en JavaScript</vt:lpstr>
      <vt:lpstr>Estructura de control for en JavaScript</vt:lpstr>
      <vt:lpstr>Estructura de control for…in en JavaScript</vt:lpstr>
      <vt:lpstr>Estructura de control for…in en JavaScript</vt:lpstr>
      <vt:lpstr>Estructura de control while en JavaScript</vt:lpstr>
      <vt:lpstr>Estructura de control while en JavaScript</vt:lpstr>
      <vt:lpstr>Estructura de control do…while en JavaScript</vt:lpstr>
      <vt:lpstr>Estructura de control do…while en JavaScript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JOSE HUANGAL CASTILLO</dc:creator>
  <cp:keywords>JHC</cp:keywords>
  <cp:lastModifiedBy>user</cp:lastModifiedBy>
  <cp:revision>90</cp:revision>
  <dcterms:created xsi:type="dcterms:W3CDTF">2020-08-10T20:16:20Z</dcterms:created>
  <dcterms:modified xsi:type="dcterms:W3CDTF">2025-04-21T14:39:47Z</dcterms:modified>
</cp:coreProperties>
</file>