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46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4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259" r:id="rId4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36192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2106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15844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6008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1478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6887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372d453eb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g1372d453eb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6437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3408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1726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99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858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8051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7479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70699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6220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146834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7377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8471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0255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9481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8372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5437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06100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62375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3829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661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4118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293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38385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5372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0208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76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6517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3711576" y="171455"/>
            <a:ext cx="19529424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6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3233401" y="1778004"/>
            <a:ext cx="11150600" cy="11937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863611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3200"/>
              <a:buChar char="•"/>
              <a:defRPr sz="6400"/>
            </a:lvl1pPr>
            <a:lvl2pPr marL="1828823" lvl="1" indent="-8128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sz="5600"/>
            </a:lvl2pPr>
            <a:lvl3pPr marL="2743234" lvl="2" indent="-76201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  <a:defRPr sz="4800"/>
            </a:lvl3pPr>
            <a:lvl4pPr marL="3657646" lvl="3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4pPr>
            <a:lvl5pPr marL="4572057" lvl="4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  <a:defRPr sz="4000"/>
            </a:lvl5pPr>
            <a:lvl6pPr marL="5486469" lvl="5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6pPr>
            <a:lvl7pPr marL="6400880" lvl="6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7pPr>
            <a:lvl8pPr marL="7315291" lvl="7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8pPr>
            <a:lvl9pPr marL="8229703" lvl="8" indent="-71120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4000"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1679579" y="104140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3"/>
          </p:nvPr>
        </p:nvSpPr>
        <p:spPr>
          <a:xfrm>
            <a:off x="1679579" y="8204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4"/>
          </p:nvPr>
        </p:nvSpPr>
        <p:spPr>
          <a:xfrm>
            <a:off x="1679579" y="6426200"/>
            <a:ext cx="5203824" cy="89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914411" lvl="0" indent="-457206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1pPr>
            <a:lvl2pPr marL="1828823" lvl="1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400"/>
              <a:buNone/>
              <a:defRPr sz="2800"/>
            </a:lvl2pPr>
            <a:lvl3pPr marL="2743234" lvl="2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200"/>
              <a:buNone/>
              <a:defRPr sz="2400"/>
            </a:lvl3pPr>
            <a:lvl4pPr marL="3657646" lvl="3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4pPr>
            <a:lvl5pPr marL="4572057" lvl="4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000"/>
              <a:buNone/>
              <a:defRPr sz="2000"/>
            </a:lvl5pPr>
            <a:lvl6pPr marL="5486469" lvl="5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6pPr>
            <a:lvl7pPr marL="6400880" lvl="6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7pPr>
            <a:lvl8pPr marL="7315291" lvl="7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8pPr>
            <a:lvl9pPr marL="8229703" lvl="8" indent="-457206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5618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0"/>
            <a:ext cx="2782955" cy="2633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2800">
              <a:solidFill>
                <a:schemeClr val="bg1"/>
              </a:solidFill>
            </a:endParaRPr>
          </a:p>
        </p:txBody>
      </p:sp>
      <p:pic>
        <p:nvPicPr>
          <p:cNvPr id="11" name="Picture 2" descr="C:\Users\Kazumi-Emi\Desktop\Documents\CJava\identidad\bocetos piezas graficas academico - empresarial\RENDERS\opc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52" t="398" r="17033" b="-398"/>
          <a:stretch/>
        </p:blipFill>
        <p:spPr bwMode="auto">
          <a:xfrm>
            <a:off x="-289386" y="-2117"/>
            <a:ext cx="9108899" cy="131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503702" y="2825553"/>
            <a:ext cx="14017557" cy="2940051"/>
          </a:xfrm>
        </p:spPr>
        <p:txBody>
          <a:bodyPr/>
          <a:lstStyle/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9503701" y="5765603"/>
            <a:ext cx="14103019" cy="3505200"/>
          </a:xfrm>
        </p:spPr>
        <p:txBody>
          <a:bodyPr>
            <a:normAutofit/>
          </a:bodyPr>
          <a:lstStyle>
            <a:lvl1pPr marL="0" indent="0" algn="ctr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38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57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76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096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15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34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5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83984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/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		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631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7" r:id="rId16"/>
    <p:sldLayoutId id="2147483668" r:id="rId17"/>
    <p:sldLayoutId id="2147483669" r:id="rId18"/>
    <p:sldLayoutId id="2147483670" r:id="rId19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 A JAVASCRIPT – </a:t>
            </a:r>
            <a:r>
              <a:rPr lang="es-PE" sz="6000" dirty="0" smtClean="0">
                <a:solidFill>
                  <a:schemeClr val="bg1"/>
                </a:solidFill>
              </a:rPr>
              <a:t>Funciones 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devolviendo un valor (Retorno)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528074" y="3186621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Una función puede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devolver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un valor al código de llamada como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resultado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ejemplo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más simple sería una función que suma dos valores: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97" y="7124036"/>
            <a:ext cx="16605669" cy="49925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652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devolviendo un valor (Retorno)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0" y="2922016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 directiva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return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puede estar en cualquier lugar de la función. Cuando la ejecución lo alcanza, la función se detiene y el valor se devuelve al código de llamada (asignado al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result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anterior).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Puede haber muchos casos de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return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en una sola función. Por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ejemplo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: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520" y="7374487"/>
            <a:ext cx="10255627" cy="54559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621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12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 A JAVASCRIPT – </a:t>
            </a:r>
            <a:r>
              <a:rPr lang="es-PE" sz="6000" dirty="0" smtClean="0">
                <a:solidFill>
                  <a:schemeClr val="bg1"/>
                </a:solidFill>
              </a:rPr>
              <a:t>Objetos de 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59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Objeto String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Objeto Date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 smtClean="0">
                <a:solidFill>
                  <a:schemeClr val="bg1"/>
                </a:solidFill>
                <a:latin typeface="+mj-lt"/>
              </a:rPr>
              <a:t>Objeto </a:t>
            </a:r>
            <a:r>
              <a:rPr lang="es-ES" dirty="0" err="1" smtClean="0">
                <a:solidFill>
                  <a:schemeClr val="bg1"/>
                </a:solidFill>
                <a:latin typeface="+mj-lt"/>
              </a:rPr>
              <a:t>Math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108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Objeto String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000023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El objeto String se utiliza para representar y manipular una secuencia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caracteres.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cadenas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son útiles para almacenar datos que se pueden representar en forma de texto. Algunas de las operaciones más utilizadas en cadenas son verificar su </a:t>
            </a:r>
            <a:r>
              <a:rPr lang="es-MX" sz="5200" i="1" dirty="0" err="1">
                <a:solidFill>
                  <a:schemeClr val="bg1"/>
                </a:solidFill>
                <a:latin typeface="+mj-lt"/>
              </a:rPr>
              <a:t>length</a:t>
            </a:r>
            <a:r>
              <a:rPr lang="es-MX" sz="5200" i="1" dirty="0">
                <a:solidFill>
                  <a:schemeClr val="bg1"/>
                </a:solidFill>
                <a:latin typeface="+mj-lt"/>
              </a:rPr>
              <a:t>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para construirlas y concatenarlas usando operadores de cadena + y +=, verificando la existencia o ubicación de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subcadenas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con </a:t>
            </a:r>
            <a:r>
              <a:rPr lang="es-MX" sz="5200" i="1" dirty="0" err="1">
                <a:solidFill>
                  <a:schemeClr val="bg1"/>
                </a:solidFill>
                <a:latin typeface="+mj-lt"/>
              </a:rPr>
              <a:t>indexOf</a:t>
            </a:r>
            <a:r>
              <a:rPr lang="es-MX" sz="5200" i="1" dirty="0">
                <a:solidFill>
                  <a:schemeClr val="bg1"/>
                </a:solidFill>
                <a:latin typeface="+mj-lt"/>
              </a:rPr>
              <a:t>()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o extraer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subcadenas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con el método </a:t>
            </a:r>
            <a:r>
              <a:rPr lang="es-MX" sz="5200" i="1" dirty="0" err="1">
                <a:solidFill>
                  <a:schemeClr val="bg1"/>
                </a:solidFill>
                <a:latin typeface="+mj-lt"/>
              </a:rPr>
              <a:t>substring</a:t>
            </a:r>
            <a:r>
              <a:rPr lang="es-MX" sz="5200" i="1" dirty="0">
                <a:solidFill>
                  <a:schemeClr val="bg1"/>
                </a:solidFill>
                <a:latin typeface="+mj-lt"/>
              </a:rPr>
              <a:t>().</a:t>
            </a:r>
            <a:endParaRPr sz="5200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6242" r="24788"/>
          <a:stretch/>
        </p:blipFill>
        <p:spPr>
          <a:xfrm>
            <a:off x="10932478" y="10260532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Objeto String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461258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Las cadenas se pueden crear como primitivas, a partir de cadena literales o como objetos, usando el constructor String():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857" y="5133202"/>
            <a:ext cx="13750291" cy="29121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6854" y="8568126"/>
            <a:ext cx="13750293" cy="17324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5"/>
          <a:srcRect l="26242" r="24788"/>
          <a:stretch/>
        </p:blipFill>
        <p:spPr>
          <a:xfrm>
            <a:off x="19842296" y="7497132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26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Propiedades del Objeto String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2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 clase String sólo tiene una propiedad: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length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que guarda el número de caracteres del String.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82" y="6122144"/>
            <a:ext cx="13230837" cy="218398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6242" r="24788"/>
          <a:stretch/>
        </p:blipFill>
        <p:spPr>
          <a:xfrm>
            <a:off x="10841414" y="8979911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3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String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1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75394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Los objetos de la clase String tienen una buena cantidad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métodos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para realizar lo siguiente: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850" y="4139620"/>
            <a:ext cx="11830917" cy="892566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8301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Métodos del Objeto String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11846"/>
          <a:stretch/>
        </p:blipFill>
        <p:spPr>
          <a:xfrm>
            <a:off x="4928332" y="2787262"/>
            <a:ext cx="13212184" cy="95289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38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Métodos del Objeto String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97" y="2512663"/>
            <a:ext cx="13426426" cy="98111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23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indent="-685809">
              <a:lnSpc>
                <a:spcPct val="115000"/>
              </a:lnSpc>
              <a:spcBef>
                <a:spcPts val="2000"/>
              </a:spcBef>
              <a:buSzPts val="1800"/>
              <a:buFont typeface="Arial"/>
              <a:buChar char="•"/>
            </a:pPr>
            <a:r>
              <a:rPr lang="es-PE" dirty="0" smtClean="0">
                <a:solidFill>
                  <a:schemeClr val="bg1"/>
                </a:solidFill>
                <a:latin typeface="+mj-lt"/>
                <a:ea typeface="Arial"/>
                <a:cs typeface="Arial"/>
                <a:sym typeface="Arial"/>
              </a:rPr>
              <a:t>Creación de funciones de usuario</a:t>
            </a:r>
          </a:p>
          <a:p>
            <a:pPr>
              <a:lnSpc>
                <a:spcPct val="115000"/>
              </a:lnSpc>
            </a:pPr>
            <a:r>
              <a:rPr lang="es-ES" dirty="0">
                <a:solidFill>
                  <a:schemeClr val="bg1"/>
                </a:solidFill>
                <a:latin typeface="+mj-lt"/>
              </a:rPr>
              <a:t>Funciones con y sin parámetros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>
                <a:solidFill>
                  <a:schemeClr val="bg1"/>
                </a:solidFill>
                <a:latin typeface="+mj-lt"/>
              </a:rPr>
              <a:t>Llamada de funciones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ES" dirty="0">
                <a:solidFill>
                  <a:schemeClr val="bg1"/>
                </a:solidFill>
                <a:latin typeface="+mj-lt"/>
              </a:rPr>
              <a:t>Valor de retorno de una </a:t>
            </a:r>
            <a:r>
              <a:rPr lang="es-ES" dirty="0" smtClean="0">
                <a:solidFill>
                  <a:schemeClr val="bg1"/>
                </a:solidFill>
                <a:latin typeface="+mj-lt"/>
              </a:rPr>
              <a:t>función</a:t>
            </a:r>
            <a:endParaRPr lang="es-PE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742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Objeto Date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dirty="0">
                <a:solidFill>
                  <a:schemeClr val="bg1"/>
                </a:solidFill>
              </a:rPr>
              <a:t>Los </a:t>
            </a:r>
            <a:r>
              <a:rPr lang="es-MX" b="1" dirty="0">
                <a:solidFill>
                  <a:schemeClr val="bg1"/>
                </a:solidFill>
              </a:rPr>
              <a:t>objetos Date </a:t>
            </a:r>
            <a:r>
              <a:rPr lang="es-MX" dirty="0">
                <a:solidFill>
                  <a:schemeClr val="bg1"/>
                </a:solidFill>
              </a:rPr>
              <a:t>representan en JavaScript un momento fijo en el </a:t>
            </a:r>
            <a:r>
              <a:rPr lang="es-MX" b="1" dirty="0">
                <a:solidFill>
                  <a:schemeClr val="bg1"/>
                </a:solidFill>
              </a:rPr>
              <a:t>tiempo </a:t>
            </a:r>
            <a:r>
              <a:rPr lang="es-MX" dirty="0">
                <a:solidFill>
                  <a:schemeClr val="bg1"/>
                </a:solidFill>
              </a:rPr>
              <a:t>en un formato independiente. El objeto Date contiene un Number que representa los milisegundos transcurridos desde el 1 de Enero de 1970 UTC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Para crear un nuevo objeto Date se lo </a:t>
            </a:r>
            <a:r>
              <a:rPr lang="es-MX" b="1" dirty="0">
                <a:solidFill>
                  <a:schemeClr val="bg1"/>
                </a:solidFill>
              </a:rPr>
              <a:t>instancia</a:t>
            </a:r>
            <a:r>
              <a:rPr lang="es-MX" dirty="0">
                <a:solidFill>
                  <a:schemeClr val="bg1"/>
                </a:solidFill>
              </a:rPr>
              <a:t> con </a:t>
            </a:r>
            <a:r>
              <a:rPr lang="es-MX" b="1" dirty="0">
                <a:solidFill>
                  <a:schemeClr val="bg1"/>
                </a:solidFill>
              </a:rPr>
              <a:t>new Date</a:t>
            </a:r>
            <a:r>
              <a:rPr lang="es-MX" b="1" dirty="0" smtClean="0">
                <a:solidFill>
                  <a:schemeClr val="bg1"/>
                </a:solidFill>
              </a:rPr>
              <a:t>()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/>
          <a:srcRect l="26242" r="24788"/>
          <a:stretch/>
        </p:blipFill>
        <p:spPr>
          <a:xfrm>
            <a:off x="10839219" y="8886175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Objeto Date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414121"/>
            <a:ext cx="21971000" cy="8256012"/>
          </a:xfrm>
        </p:spPr>
        <p:txBody>
          <a:bodyPr>
            <a:normAutofit/>
          </a:bodyPr>
          <a:lstStyle/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Sin argumentos, crea un objeto Date para la fecha y la hora actuales:</a:t>
            </a:r>
          </a:p>
          <a:p>
            <a:pPr algn="just"/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algn="just"/>
            <a:endParaRPr lang="es-MX" sz="5200" dirty="0">
              <a:solidFill>
                <a:schemeClr val="bg1"/>
              </a:solidFill>
              <a:latin typeface="+mj-lt"/>
            </a:endParaRPr>
          </a:p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Si se pasa un único argumento, y es de tipo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string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entonces es analizado y convertido a fecha automáticamente.</a:t>
            </a:r>
            <a:endParaRPr lang="es-PE"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377" y="4090000"/>
            <a:ext cx="16292083" cy="172346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94" y="8143179"/>
            <a:ext cx="12840629" cy="16016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26242" r="24788"/>
          <a:stretch/>
        </p:blipFill>
        <p:spPr>
          <a:xfrm>
            <a:off x="18693939" y="8197041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0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Date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6400" dirty="0">
                <a:solidFill>
                  <a:schemeClr val="bg1"/>
                </a:solidFill>
              </a:rPr>
              <a:t>Los objetos de la clase Date no tienen propiedades pero si </a:t>
            </a:r>
            <a:r>
              <a:rPr lang="es-MX" sz="6400" b="1" dirty="0">
                <a:solidFill>
                  <a:schemeClr val="bg1"/>
                </a:solidFill>
              </a:rPr>
              <a:t>métodos</a:t>
            </a:r>
            <a:r>
              <a:rPr lang="es-MX" sz="6400" dirty="0">
                <a:solidFill>
                  <a:schemeClr val="bg1"/>
                </a:solidFill>
              </a:rPr>
              <a:t>:</a:t>
            </a:r>
            <a:endParaRPr lang="es-PE" sz="64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938189"/>
              </p:ext>
            </p:extLst>
          </p:nvPr>
        </p:nvGraphicFramePr>
        <p:xfrm>
          <a:off x="4064000" y="5027831"/>
          <a:ext cx="16256000" cy="774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MÉTODOS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QUÉ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getDate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el día del mes.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getDay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el día de la semana.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getHours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Retorna la hora.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getMinutes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los minutos.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getMonth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el mes (atención al mes que empieza por 0).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getSeconds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los segundos.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getTime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Devuelve los milisegundos transcurridos entre el día 1 de enero de 1970 y la fecha correspondiente al objeto al que se le pasa el mensaje.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2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chemeClr val="bg1"/>
                </a:solidFill>
              </a:rPr>
              <a:t>Métodos del Objeto Date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06500" y="2744169"/>
            <a:ext cx="21971000" cy="8256012"/>
          </a:xfrm>
        </p:spPr>
        <p:txBody>
          <a:bodyPr/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Los objetos de la clase Date no tienen propiedades pero si </a:t>
            </a:r>
            <a:r>
              <a:rPr lang="es-MX" dirty="0" smtClean="0">
                <a:solidFill>
                  <a:schemeClr val="bg1"/>
                </a:solidFill>
              </a:rPr>
              <a:t>métodos: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289281"/>
              </p:ext>
            </p:extLst>
          </p:nvPr>
        </p:nvGraphicFramePr>
        <p:xfrm>
          <a:off x="2559664" y="3621071"/>
          <a:ext cx="19769394" cy="864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67794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128016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MÉTODOS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2133600">
                <a:tc>
                  <a:txBody>
                    <a:bodyPr/>
                    <a:lstStyle/>
                    <a:p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getFullYear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Retorna el año con todos los dígitos. Usar este método para estar seguros de que funcionará todo bien en fechas posteriores al año 2000. 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setDate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Actualiza el día del mes.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setHours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Actualiza la hora.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setMinutes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Cambia los minutos.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11582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setMonth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Cambia el mes (atención al mes que empieza por 0).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setSeconds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Cambia los segundos.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u="none" strike="noStrike" cap="none" dirty="0" err="1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setTime</a:t>
                      </a:r>
                      <a:r>
                        <a:rPr lang="es-PE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()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3200" u="none" strike="noStrike" cap="none" dirty="0" smtClean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Actualiza la fecha completa. Recibe un número de milisegundos desde el 1 de enero de 1970.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24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r>
              <a:rPr lang="es-PE" dirty="0" smtClean="0">
                <a:solidFill>
                  <a:schemeClr val="bg1"/>
                </a:solidFill>
              </a:rPr>
              <a:t> 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b="1" dirty="0">
                <a:solidFill>
                  <a:schemeClr val="bg1"/>
                </a:solidFill>
              </a:rPr>
              <a:t>Math</a:t>
            </a:r>
            <a:r>
              <a:rPr lang="es-MX" dirty="0">
                <a:solidFill>
                  <a:schemeClr val="bg1"/>
                </a:solidFill>
              </a:rPr>
              <a:t> es un objeto incorporado que tiene </a:t>
            </a:r>
            <a:r>
              <a:rPr lang="es-MX" b="1" dirty="0">
                <a:solidFill>
                  <a:schemeClr val="bg1"/>
                </a:solidFill>
              </a:rPr>
              <a:t>propiedades y métodos </a:t>
            </a:r>
            <a:r>
              <a:rPr lang="es-MX" dirty="0">
                <a:solidFill>
                  <a:schemeClr val="bg1"/>
                </a:solidFill>
              </a:rPr>
              <a:t>para constantes y funciones</a:t>
            </a:r>
            <a:r>
              <a:rPr lang="es-MX" b="1" dirty="0">
                <a:solidFill>
                  <a:schemeClr val="bg1"/>
                </a:solidFill>
              </a:rPr>
              <a:t> matemáticas</a:t>
            </a:r>
            <a:r>
              <a:rPr lang="es-MX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Math funciona con el tipo </a:t>
            </a:r>
            <a:r>
              <a:rPr lang="es-MX" b="1" dirty="0">
                <a:solidFill>
                  <a:schemeClr val="bg1"/>
                </a:solidFill>
              </a:rPr>
              <a:t>Number. </a:t>
            </a:r>
            <a:r>
              <a:rPr lang="es-MX" dirty="0">
                <a:solidFill>
                  <a:schemeClr val="bg1"/>
                </a:solidFill>
              </a:rPr>
              <a:t>No funciona con </a:t>
            </a:r>
            <a:r>
              <a:rPr lang="es-MX" dirty="0" err="1">
                <a:solidFill>
                  <a:schemeClr val="bg1"/>
                </a:solidFill>
              </a:rPr>
              <a:t>BigInt</a:t>
            </a:r>
            <a:r>
              <a:rPr lang="es-MX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MX" dirty="0">
                <a:solidFill>
                  <a:schemeClr val="bg1"/>
                </a:solidFill>
              </a:rPr>
              <a:t>A diferencia de los demás objetos globales, el objeto Math no se puede editar. Todas las propiedades y métodos de Math son </a:t>
            </a:r>
            <a:r>
              <a:rPr lang="es-MX" b="1" dirty="0">
                <a:solidFill>
                  <a:schemeClr val="bg1"/>
                </a:solidFill>
              </a:rPr>
              <a:t>estáticos.</a:t>
            </a:r>
            <a:endParaRPr lang="es-PE" b="1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26242" r="24788"/>
          <a:stretch/>
        </p:blipFill>
        <p:spPr>
          <a:xfrm>
            <a:off x="10932478" y="9279295"/>
            <a:ext cx="2519045" cy="28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7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Propiedades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204298"/>
              </p:ext>
            </p:extLst>
          </p:nvPr>
        </p:nvGraphicFramePr>
        <p:xfrm>
          <a:off x="4009944" y="2628709"/>
          <a:ext cx="16256000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PROPIEDADES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endParaRPr lang="es-PE" sz="3200" b="0" i="0" u="none" strike="noStrike" cap="none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Número de Euler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Math.LN2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Math.log(2)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Math.LN10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Math.log(10)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Math.LOG2E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Math.log2(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Math.LOG10E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Math.log10(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Math.E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Math.PI</a:t>
                      </a:r>
                      <a:r>
                        <a:rPr lang="pt-BR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	</a:t>
                      </a:r>
                      <a:endParaRPr lang="es-PE" sz="3200" b="0" i="0" u="none" strike="noStrike" cap="none" dirty="0" smtClean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Número PI o</a:t>
                      </a:r>
                      <a:r>
                        <a:rPr lang="pt-BR" sz="3200" b="0" i="0" u="none" strike="noStrike" cap="none" baseline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l-GR" sz="3200" dirty="0" smtClean="0">
                          <a:solidFill>
                            <a:schemeClr val="bg1"/>
                          </a:solidFill>
                          <a:latin typeface="+mj-lt"/>
                        </a:rPr>
                        <a:t>π</a:t>
                      </a:r>
                      <a:endParaRPr lang="es-PE" sz="3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Math.SQRT1_2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Math.sqrt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(1/2).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Math.SQRT2	</a:t>
                      </a:r>
                    </a:p>
                  </a:txBody>
                  <a:tcPr marL="182880" marR="182880" marT="91440" marB="9144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Equivalente a </a:t>
                      </a:r>
                      <a:r>
                        <a:rPr lang="es-PE" sz="3200" b="0" i="0" u="none" strike="noStrike" cap="none" dirty="0" err="1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Math.sqrt</a:t>
                      </a:r>
                      <a:r>
                        <a:rPr lang="es-PE" sz="3200" b="0" i="0" u="none" strike="noStrike" cap="none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(2).</a:t>
                      </a:r>
                    </a:p>
                  </a:txBody>
                  <a:tcPr marL="182880" marR="182880" marT="91440" marB="91440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0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85011"/>
              </p:ext>
            </p:extLst>
          </p:nvPr>
        </p:nvGraphicFramePr>
        <p:xfrm>
          <a:off x="4148491" y="2382131"/>
          <a:ext cx="16256000" cy="951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MÉTODOS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Math.abs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valor absoluto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Math.sign(x)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signo del número: 1 positivo, -1 negativo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Math.exp(x)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Exponenciación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Devuelve el número e elevado a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Math.expm1(x)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Equivalente a </a:t>
                      </a:r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Math.exp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 - 1.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Math.max(a, b, c...)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número más grande de los indicados por parámetro.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Math.min(a, b, c...)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número más pequeño de los indicados por parámetro.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r>
                        <a:rPr lang="es-PE" sz="32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Math.pow(base, exp)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Potenciación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Devuelve el número base elevado a </a:t>
                      </a:r>
                      <a:r>
                        <a:rPr lang="es-MX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exp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Math.sqrt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la </a:t>
                      </a:r>
                      <a:r>
                        <a:rPr lang="es-MX" sz="32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raíz cuadrada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81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316821"/>
              </p:ext>
            </p:extLst>
          </p:nvPr>
        </p:nvGraphicFramePr>
        <p:xfrm>
          <a:off x="4176197" y="2153920"/>
          <a:ext cx="16256000" cy="1094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MÉTODOS</a:t>
                      </a:r>
                      <a:endParaRPr lang="es-PE" sz="3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Math.cbrt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la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raíz cúbica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Math.random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un número al azar entre 0 y 1 con 16 decimales.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logaritmo natural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en base e 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Math.log10(x)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logaritmo decimal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(en base 10) 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Math.log2(x)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 </a:t>
                      </a:r>
                      <a:r>
                        <a:rPr lang="es-MX" sz="29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logaritmo binario</a:t>
                      </a:r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(en base 2) de x.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Math.log1p(x)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el logaritmo natural de (1+x).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Math.round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2900" b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redondeo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entero más cercano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Math.ceil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2900" b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redondeo superior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entero más alto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Math.floor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 x con </a:t>
                      </a:r>
                      <a:r>
                        <a:rPr lang="es-MX" sz="2900" b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redondeo inferior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el entero más bajo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815142211"/>
                  </a:ext>
                </a:extLst>
              </a:tr>
              <a:tr h="1198880">
                <a:tc>
                  <a:txBody>
                    <a:bodyPr/>
                    <a:lstStyle/>
                    <a:p>
                      <a:r>
                        <a:rPr lang="es-PE" sz="290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Math.trunc</a:t>
                      </a:r>
                      <a:r>
                        <a:rPr lang="es-PE" sz="29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Trunca el número x (</a:t>
                      </a:r>
                      <a:r>
                        <a:rPr lang="es-MX" sz="2900" i="1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devuelve sólo la parte entera</a:t>
                      </a:r>
                      <a:r>
                        <a:rPr lang="es-MX" sz="2900" u="non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861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2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Métodos del Objeto </a:t>
            </a:r>
            <a:r>
              <a:rPr lang="es-PE" dirty="0" err="1" smtClean="0">
                <a:solidFill>
                  <a:schemeClr val="bg1"/>
                </a:solidFill>
              </a:rPr>
              <a:t>Math</a:t>
            </a:r>
            <a:endParaRPr lang="es-PE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04151"/>
              </p:ext>
            </p:extLst>
          </p:nvPr>
        </p:nvGraphicFramePr>
        <p:xfrm>
          <a:off x="4093069" y="2874357"/>
          <a:ext cx="16256000" cy="866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551481753"/>
                    </a:ext>
                  </a:extLst>
                </a:gridCol>
                <a:gridCol w="8128000">
                  <a:extLst>
                    <a:ext uri="{9D8B030D-6E8A-4147-A177-3AD203B41FA5}">
                      <a16:colId xmlns:a16="http://schemas.microsoft.com/office/drawing/2014/main" val="4210528395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s-PE" sz="3200" b="1" i="0" u="none" strike="noStrike" cap="none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MÉTODOS</a:t>
                      </a:r>
                      <a:endParaRPr lang="es-PE" sz="3200" b="1" i="0" u="none" strike="noStrike" cap="none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3200" b="1" dirty="0" smtClean="0">
                          <a:solidFill>
                            <a:schemeClr val="bg1"/>
                          </a:solidFill>
                          <a:latin typeface="+mn-lt"/>
                        </a:rPr>
                        <a:t>QUE HACE</a:t>
                      </a:r>
                      <a:endParaRPr lang="es-PE" sz="32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182880" marR="182880" marT="91440" marB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3682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</a:t>
                      </a:r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Math.sin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360543423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Math.asin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Arcoseno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399957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Math.sinh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Seno hiperbólico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16078497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Math.cos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8923686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Math.acos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Arcocoseno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515326334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Math.cosh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Coseno hiperbólico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956924687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Math.tan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Tangente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45580295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Math.atan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Arcotangente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3278519875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Math.tanh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(x)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PE" sz="320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Tangente hiperbólica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de x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815142211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r>
                        <a:rPr lang="es-PE" sz="3200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Math.hypot</a:t>
                      </a:r>
                      <a:r>
                        <a:rPr lang="es-PE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(a, b..) </a:t>
                      </a: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Devuelve la raíz cuadrada de a</a:t>
                      </a:r>
                      <a:r>
                        <a:rPr lang="es-MX" sz="3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+ b</a:t>
                      </a:r>
                      <a:r>
                        <a:rPr lang="es-MX" sz="3200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s-MX" sz="320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 + ...</a:t>
                      </a: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86126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1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DESARROLLO DE ENTORNOS WEB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29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49" y="11155973"/>
            <a:ext cx="21305789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 A JAVASCRIPT – </a:t>
            </a:r>
            <a:r>
              <a:rPr lang="es-PE" sz="6000" dirty="0" smtClean="0">
                <a:solidFill>
                  <a:schemeClr val="bg1"/>
                </a:solidFill>
              </a:rPr>
              <a:t>Formularios JS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0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Funciones de usuario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918467" y="2512663"/>
            <a:ext cx="22590461" cy="65428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Cuando se desarrolla una aplicación compleja, es muy habitual utilizar una y otra vez 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mismas instrucciones. 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Las funciones son 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solución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 todos estos problemas, tanto en JavaScript como en el resto de lenguajes de programación. Una función es un conjunto de instrucciones que se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agrupan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para realizar una tarea concreta y que se pueden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reutilizar fácilmente.</a:t>
            </a:r>
            <a:endParaRPr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480" y="8121802"/>
            <a:ext cx="4032448" cy="47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372d453eb4_1_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>
                <a:solidFill>
                  <a:schemeClr val="bg1"/>
                </a:solidFill>
              </a:rPr>
              <a:t>Contenidos o temas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80" name="Google Shape;80;g1372d453eb4_1_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Formulario web</a:t>
            </a: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Controles básicos</a:t>
            </a:r>
            <a:endParaRPr lang="es-PE" dirty="0">
              <a:solidFill>
                <a:schemeClr val="bg1"/>
              </a:solidFill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Controles de selección</a:t>
            </a:r>
          </a:p>
          <a:p>
            <a:pPr>
              <a:lnSpc>
                <a:spcPct val="115000"/>
              </a:lnSpc>
            </a:pPr>
            <a:r>
              <a:rPr lang="es-PE" dirty="0" smtClean="0">
                <a:solidFill>
                  <a:schemeClr val="bg1"/>
                </a:solidFill>
                <a:latin typeface="+mj-lt"/>
              </a:rPr>
              <a:t>Eventos de controles y formularios</a:t>
            </a:r>
            <a:endParaRPr lang="es-ES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1457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Formulario web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86621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Un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formulario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es un conjunto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controles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(botones, cajas de texto, casillas de verificación, botones radio, etc.) que permiten al usuario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introducir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datos y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enviarlos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al servidor web para su procesamiento.</a:t>
            </a:r>
            <a:endParaRPr sz="5200"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90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Formulario web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82036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La etiqueta que delimita un formulario es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...&lt;/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Los atributos más importantes de la etiqueta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form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 son:</a:t>
            </a:r>
          </a:p>
          <a:p>
            <a:pPr lvl="1" algn="just"/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action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contiene el nombre del agente que procesará los datos remitidos al servidor (por ejemplo, un script de PHP).</a:t>
            </a:r>
          </a:p>
          <a:p>
            <a:pPr lvl="1" algn="just"/>
            <a:r>
              <a:rPr lang="es-MX" sz="5333" b="1" dirty="0" err="1">
                <a:solidFill>
                  <a:schemeClr val="bg1"/>
                </a:solidFill>
                <a:latin typeface="+mj-lt"/>
              </a:rPr>
              <a:t>method</a:t>
            </a:r>
            <a:r>
              <a:rPr lang="es-MX" sz="5333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sz="5333" dirty="0">
                <a:solidFill>
                  <a:schemeClr val="bg1"/>
                </a:solidFill>
                <a:latin typeface="+mj-lt"/>
              </a:rPr>
              <a:t>define la manera de enviar los datos al servidor. Los valores posibles son:</a:t>
            </a:r>
          </a:p>
          <a:p>
            <a:pPr lvl="2" algn="just"/>
            <a:r>
              <a:rPr lang="es-MX" b="1" dirty="0" err="1">
                <a:solidFill>
                  <a:schemeClr val="bg1"/>
                </a:solidFill>
                <a:latin typeface="+mj-lt"/>
              </a:rPr>
              <a:t>get</a:t>
            </a:r>
            <a:r>
              <a:rPr lang="es-MX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los valores enviados se añaden a la dirección indicada en el atributo </a:t>
            </a:r>
            <a:r>
              <a:rPr lang="es-MX" dirty="0" err="1">
                <a:solidFill>
                  <a:schemeClr val="bg1"/>
                </a:solidFill>
                <a:latin typeface="+mj-lt"/>
              </a:rPr>
              <a:t>action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.</a:t>
            </a:r>
          </a:p>
          <a:p>
            <a:pPr lvl="2" algn="just"/>
            <a:r>
              <a:rPr lang="es-MX" b="1" dirty="0">
                <a:solidFill>
                  <a:schemeClr val="bg1"/>
                </a:solidFill>
                <a:latin typeface="+mj-lt"/>
              </a:rPr>
              <a:t>post: </a:t>
            </a:r>
            <a:r>
              <a:rPr lang="es-MX" dirty="0">
                <a:solidFill>
                  <a:schemeClr val="bg1"/>
                </a:solidFill>
                <a:latin typeface="+mj-lt"/>
              </a:rPr>
              <a:t>los valores se envían de forma separada.</a:t>
            </a:r>
            <a:endParaRPr i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895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Formulario web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Ejemplo de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formulario HTML:</a:t>
            </a:r>
            <a:endParaRPr sz="5200"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848" y="4957558"/>
            <a:ext cx="10096501" cy="6438901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6465" y="5043283"/>
            <a:ext cx="10153651" cy="626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4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</a:t>
            </a:r>
            <a:r>
              <a:rPr lang="es-PE" b="1" dirty="0">
                <a:solidFill>
                  <a:schemeClr val="bg1"/>
                </a:solidFill>
              </a:rPr>
              <a:t>&lt;input </a:t>
            </a:r>
            <a:r>
              <a:rPr lang="es-PE" b="1" dirty="0" err="1">
                <a:solidFill>
                  <a:schemeClr val="bg1"/>
                </a:solidFill>
              </a:rPr>
              <a:t>type</a:t>
            </a:r>
            <a:r>
              <a:rPr lang="es-PE" b="1" dirty="0">
                <a:solidFill>
                  <a:schemeClr val="bg1"/>
                </a:solidFill>
              </a:rPr>
              <a:t>="</a:t>
            </a:r>
            <a:r>
              <a:rPr lang="es-PE" b="1" dirty="0" err="1">
                <a:solidFill>
                  <a:schemeClr val="bg1"/>
                </a:solidFill>
              </a:rPr>
              <a:t>text</a:t>
            </a:r>
            <a:r>
              <a:rPr lang="es-PE" b="1" dirty="0" smtClean="0">
                <a:solidFill>
                  <a:schemeClr val="bg1"/>
                </a:solidFill>
              </a:rPr>
              <a:t>"&gt;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  <a:endParaRPr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81" y="7709060"/>
            <a:ext cx="19990723" cy="219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9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21611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Contraseña: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="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password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contraseñas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password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37" y="7999268"/>
            <a:ext cx="20142067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4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183081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Numérico: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números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number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En principio, los valores admitidos por el control son números enteros.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787" y="8408168"/>
            <a:ext cx="20046816" cy="21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0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77366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Fecha: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=“date"&gt;: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fechas (días, meses, años)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date”.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dato se envía con el formato AAAA-MM-DD donde AAAA es el número de año, MM el número de mes y DD el número de día.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167" y="8586194"/>
            <a:ext cx="20103965" cy="209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6987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Cuadro de texto de Hora: 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=“time"&gt;: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una sola línea específicas para tiempos (horas, minutos)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“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time”.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dato se envía con el formato HH-MM donde HH son las horas y MM los minutos.</a:t>
            </a:r>
            <a:endParaRPr b="1" i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779" y="8212278"/>
            <a:ext cx="20028821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9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2762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algn="just"/>
            <a:r>
              <a:rPr lang="es-MX" sz="5200" b="1" dirty="0">
                <a:solidFill>
                  <a:schemeClr val="bg1"/>
                </a:solidFill>
                <a:latin typeface="+mj-lt"/>
              </a:rPr>
              <a:t>Botones 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&lt;input&gt; y &lt;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botones se crean mediante la etiqueta &lt;input&gt; o mediante la etiqueta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&gt;. La diferencia entre ellos es que &lt;input&gt; sólo puede contener texto, mientras que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 permite incluir elementos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html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como imágenes.</a:t>
            </a:r>
          </a:p>
          <a:p>
            <a:pPr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El contenido del botón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se define mediante el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por lo que sólo puede contener texto. El contenido del botón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se escribe dentro del elemento, por lo que puede incluir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texto e imágenes.</a:t>
            </a:r>
          </a:p>
        </p:txBody>
      </p:sp>
    </p:spTree>
    <p:extLst>
      <p:ext uri="{BB962C8B-B14F-4D97-AF65-F5344CB8AC3E}">
        <p14:creationId xmlns:p14="http://schemas.microsoft.com/office/powerpoint/2010/main" val="381641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lt1"/>
              </a:buClr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Funciones de usuario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911532" y="2512663"/>
            <a:ext cx="21971000" cy="620359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rmAutofit/>
          </a:bodyPr>
          <a:lstStyle/>
          <a:p>
            <a:pPr marL="0" indent="0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Las funciones son uno de los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bloques de construcción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fundamentales en JavaScript. Una función en JavaScript es similar a un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procedimiento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— un conjunto de instrucciones que realiza una tarea o calcula un valor, pero para que un procedimiento califique como función, debe tomar alguna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entrada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y devolver 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salida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donde hay alguna relación obvia entre la entrada y la salida. Para usar una función, debes definirla en algún lugar del ámbito desde el que deseas llamarla.</a:t>
            </a:r>
            <a:endParaRPr sz="5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7135" y="8037828"/>
            <a:ext cx="3530366" cy="414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272220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botón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Submit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es el que permite al usuario remitir los datos al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servidor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 Se crea mediante una etiqueta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 &lt;input&gt; o 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 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 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 tiene el valor 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submit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91" y="6014692"/>
            <a:ext cx="20028821" cy="483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98014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b="1" dirty="0">
                <a:solidFill>
                  <a:schemeClr val="bg1"/>
                </a:solidFill>
                <a:latin typeface="+mj-lt"/>
              </a:rPr>
              <a:t>Botones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reset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&lt;input&gt; o &lt;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botón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Reset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restablece los valores iniciales del formulario. Se crea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o 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button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reset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190" y="6473959"/>
            <a:ext cx="14850341" cy="52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básicos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61726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Control 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Area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 de Texto &lt;</a:t>
            </a:r>
            <a:r>
              <a:rPr lang="es-PE" sz="5200" b="1" dirty="0" err="1">
                <a:solidFill>
                  <a:schemeClr val="bg1"/>
                </a:solidFill>
                <a:latin typeface="+mj-lt"/>
              </a:rPr>
              <a:t>textarea</a:t>
            </a:r>
            <a:r>
              <a:rPr lang="es-PE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cajas de texto de varias líneas se crean mediante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textarea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atributos obligatorios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rows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y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cols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establecen el número de filas y columnas iniciales de la caja, aunque los navegadores permiten modificarlo arrastrando la esquina inferior derecha.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80" y="8320575"/>
            <a:ext cx="19952621" cy="25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862156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Botón de opción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="radio"&gt;: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botones radio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cuyo atributo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tiene el valor “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radio”.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32" y="7709059"/>
            <a:ext cx="19971672" cy="15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4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15712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Los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botones de radio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que tienen el mismo atributo 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name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 forman un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grupo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es decir, que si se marca uno de ellos se desmarca automáticamente el resto.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869" y="6473958"/>
            <a:ext cx="19914523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099799" y="2512663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Casilla de Verificación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=“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checkbox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"&gt;: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casillas de verificación se crean mediante una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&lt;input&gt;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cuyo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type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tiene el valor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“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checkbox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”.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655" y="7626086"/>
            <a:ext cx="19617288" cy="150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2515952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sz="5200" b="1" dirty="0">
                <a:solidFill>
                  <a:schemeClr val="bg1"/>
                </a:solidFill>
                <a:latin typeface="+mj-lt"/>
              </a:rPr>
              <a:t>Cuadro combinado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&gt;: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Los cuadros combinados se crean mediante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select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Cada opción se define mediante la etiqueta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&lt;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option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&gt;.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El valor que se envía es el texto que aparece en la lista desplegable o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menu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, salvo si el elemento &lt;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option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&gt; contiene el atributo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value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881" y="8238313"/>
            <a:ext cx="19990723" cy="253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 smtClean="0">
                <a:solidFill>
                  <a:schemeClr val="bg1"/>
                </a:solidFill>
              </a:rPr>
              <a:t>Controles de Selección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PE" dirty="0">
                <a:solidFill>
                  <a:schemeClr val="bg1"/>
                </a:solidFill>
              </a:rPr>
              <a:t>El </a:t>
            </a:r>
            <a:r>
              <a:rPr lang="es-PE" b="1" dirty="0">
                <a:solidFill>
                  <a:schemeClr val="bg1"/>
                </a:solidFill>
              </a:rPr>
              <a:t>atributo </a:t>
            </a:r>
            <a:r>
              <a:rPr lang="es-PE" b="1" dirty="0" err="1">
                <a:solidFill>
                  <a:schemeClr val="bg1"/>
                </a:solidFill>
              </a:rPr>
              <a:t>size</a:t>
            </a:r>
            <a:r>
              <a:rPr lang="es-PE" b="1" dirty="0">
                <a:solidFill>
                  <a:schemeClr val="bg1"/>
                </a:solidFill>
              </a:rPr>
              <a:t> </a:t>
            </a:r>
            <a:r>
              <a:rPr lang="es-PE" dirty="0">
                <a:solidFill>
                  <a:schemeClr val="bg1"/>
                </a:solidFill>
              </a:rPr>
              <a:t>permite definir la altura del control.</a:t>
            </a:r>
            <a:endParaRPr lang="es-MX" sz="52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56" y="6575128"/>
            <a:ext cx="1979745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45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48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530942" y="1079500"/>
            <a:ext cx="22646558" cy="1433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sin parámetros (argumentos) en </a:t>
            </a:r>
            <a:r>
              <a:rPr lang="es-PE" dirty="0">
                <a:solidFill>
                  <a:schemeClr val="bg1"/>
                </a:solidFill>
              </a:rPr>
              <a:t>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868721" y="3127627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En primer lugar se debe crear 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función básica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con las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instrucciones comunes.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Las funciones en JavaScript se definen mediante la palabra reservada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function,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seguida del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nombre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de la función. Su definición formal es la siguiente: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422" y="7591072"/>
            <a:ext cx="15331370" cy="37925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3422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sin parámetros (argumentos) en </a:t>
            </a:r>
            <a:r>
              <a:rPr lang="es-PE" dirty="0">
                <a:solidFill>
                  <a:schemeClr val="bg1"/>
                </a:solidFill>
              </a:rPr>
              <a:t>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500" y="359957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Se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crea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una función llamada suma_y_muestra() de la siguiente forma: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678" y="6395351"/>
            <a:ext cx="18796073" cy="44594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858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sin parámetros (argumentos) en </a:t>
            </a:r>
            <a:r>
              <a:rPr lang="es-PE" dirty="0">
                <a:solidFill>
                  <a:schemeClr val="bg1"/>
                </a:solidFill>
              </a:rPr>
              <a:t>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675558" y="2832659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llamada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a la función se realiza simplemente indicando su nombre, incluyendo los paréntesis del final y el carácter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;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para terminar la instrucción: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8726"/>
          <a:stretch/>
        </p:blipFill>
        <p:spPr>
          <a:xfrm>
            <a:off x="7011240" y="5173394"/>
            <a:ext cx="10701385" cy="80706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1184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>
                <a:solidFill>
                  <a:schemeClr val="bg1"/>
                </a:solidFill>
              </a:rPr>
              <a:t>parámetros (argumentos)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1206499" y="2773665"/>
            <a:ext cx="21086097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marL="0" indent="0" algn="just">
              <a:buNone/>
            </a:pPr>
            <a:r>
              <a:rPr lang="es-MX" sz="5200" dirty="0">
                <a:solidFill>
                  <a:schemeClr val="bg1"/>
                </a:solidFill>
                <a:latin typeface="+mj-lt"/>
              </a:rPr>
              <a:t>La palabra clave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function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va primero, luego va el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nombre de función,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luego una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lista de parámetros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entre paréntesis (separados por comas, vacía en el ejemplo anterior) y finalmente el código de la función entre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llaves {},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también llamado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“el cuerpo de la función”.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010" y="7491607"/>
            <a:ext cx="20839587" cy="28912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629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ctr" anchorCtr="0">
            <a:noAutofit/>
          </a:bodyPr>
          <a:lstStyle/>
          <a:p>
            <a:pPr lvl="0">
              <a:buSzPts val="3200"/>
            </a:pPr>
            <a:r>
              <a:rPr lang="es-PE" dirty="0">
                <a:solidFill>
                  <a:schemeClr val="bg1"/>
                </a:solidFill>
              </a:rPr>
              <a:t>Funciones de usuario </a:t>
            </a:r>
            <a:r>
              <a:rPr lang="es-PE" dirty="0" smtClean="0">
                <a:solidFill>
                  <a:schemeClr val="bg1"/>
                </a:solidFill>
              </a:rPr>
              <a:t>con </a:t>
            </a:r>
            <a:r>
              <a:rPr lang="es-PE" dirty="0">
                <a:solidFill>
                  <a:schemeClr val="bg1"/>
                </a:solidFill>
              </a:rPr>
              <a:t>parámetros (argumentos) en JavaScript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Google Shape;90;p3"/>
          <p:cNvSpPr txBox="1">
            <a:spLocks noGrp="1"/>
          </p:cNvSpPr>
          <p:nvPr>
            <p:ph type="body" idx="1"/>
          </p:nvPr>
        </p:nvSpPr>
        <p:spPr>
          <a:xfrm>
            <a:off x="0" y="2931305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82851" tIns="91400" rIns="182851" bIns="91400" rtlCol="0" anchor="t" anchorCtr="0">
            <a:noAutofit/>
          </a:bodyPr>
          <a:lstStyle/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Podemos pasar datos arbitrarios a funciones usando parámetros.</a:t>
            </a:r>
          </a:p>
          <a:p>
            <a:pPr lvl="0" algn="just"/>
            <a:r>
              <a:rPr lang="es-MX" sz="5200" dirty="0">
                <a:solidFill>
                  <a:schemeClr val="bg1"/>
                </a:solidFill>
                <a:latin typeface="+mj-lt"/>
              </a:rPr>
              <a:t>En el siguiente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ejemplo,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la función tiene dos parámetros: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 y </a:t>
            </a:r>
            <a:r>
              <a:rPr lang="es-MX" sz="5200" b="1" dirty="0" err="1">
                <a:solidFill>
                  <a:schemeClr val="bg1"/>
                </a:solidFill>
                <a:latin typeface="+mj-lt"/>
              </a:rPr>
              <a:t>text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Cuando la función se llama (*) y (**), los valores dados se </a:t>
            </a:r>
            <a:r>
              <a:rPr lang="es-MX" sz="5200" b="1" dirty="0">
                <a:solidFill>
                  <a:schemeClr val="bg1"/>
                </a:solidFill>
                <a:latin typeface="+mj-lt"/>
              </a:rPr>
              <a:t>copian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en variables locales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from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 y </a:t>
            </a:r>
            <a:r>
              <a:rPr lang="es-MX" sz="5200" dirty="0" err="1">
                <a:solidFill>
                  <a:schemeClr val="bg1"/>
                </a:solidFill>
                <a:latin typeface="+mj-lt"/>
              </a:rPr>
              <a:t>text</a:t>
            </a:r>
            <a:r>
              <a:rPr lang="es-MX" sz="5200" dirty="0">
                <a:solidFill>
                  <a:schemeClr val="bg1"/>
                </a:solidFill>
                <a:latin typeface="+mj-lt"/>
              </a:rPr>
              <a:t>. Y la función las utiliza.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33" y="7502579"/>
            <a:ext cx="19574231" cy="432562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6814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7081</TotalTime>
  <Words>1855</Words>
  <Application>Microsoft Office PowerPoint</Application>
  <PresentationFormat>Personalizado</PresentationFormat>
  <Paragraphs>229</Paragraphs>
  <Slides>48</Slides>
  <Notes>32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5" baseType="lpstr">
      <vt:lpstr>Arial</vt:lpstr>
      <vt:lpstr>Calibri</vt:lpstr>
      <vt:lpstr>Helvetica</vt:lpstr>
      <vt:lpstr>Helvetica Light</vt:lpstr>
      <vt:lpstr>Helvetica Neue</vt:lpstr>
      <vt:lpstr>Helvetica Neue Medium</vt:lpstr>
      <vt:lpstr>21_BasicWhite</vt:lpstr>
      <vt:lpstr>DESARROLLO DE ENTORNOS WEB</vt:lpstr>
      <vt:lpstr>Contenidos o temas</vt:lpstr>
      <vt:lpstr>Funciones de usuario en JavaScript</vt:lpstr>
      <vt:lpstr>Funciones de usuario en JavaScript</vt:lpstr>
      <vt:lpstr>Funciones de usuario sin parámetros (argumentos) en JavaScript</vt:lpstr>
      <vt:lpstr>Funciones de usuario sin parámetros (argumentos) en JavaScript</vt:lpstr>
      <vt:lpstr>Funciones de usuario sin parámetros (argumentos) en JavaScript</vt:lpstr>
      <vt:lpstr>Funciones de usuario con parámetros (argumentos) en JavaScript</vt:lpstr>
      <vt:lpstr>Funciones de usuario con parámetros (argumentos) en JavaScript</vt:lpstr>
      <vt:lpstr>Funciones de usuario devolviendo un valor (Retorno)</vt:lpstr>
      <vt:lpstr>Funciones de usuario devolviendo un valor (Retorno)</vt:lpstr>
      <vt:lpstr>DESARROLLO DE ENTORNOS WEB</vt:lpstr>
      <vt:lpstr>Contenidos o temas</vt:lpstr>
      <vt:lpstr>Objeto String</vt:lpstr>
      <vt:lpstr>Objeto String</vt:lpstr>
      <vt:lpstr>Propiedades del Objeto String</vt:lpstr>
      <vt:lpstr>Métodos del Objeto String</vt:lpstr>
      <vt:lpstr>Métodos del Objeto String</vt:lpstr>
      <vt:lpstr>Métodos del Objeto String</vt:lpstr>
      <vt:lpstr>Objeto Date</vt:lpstr>
      <vt:lpstr>Objeto Date</vt:lpstr>
      <vt:lpstr>Métodos del Objeto Date</vt:lpstr>
      <vt:lpstr>Métodos del Objeto Date</vt:lpstr>
      <vt:lpstr>Objeto Math </vt:lpstr>
      <vt:lpstr>Propiedades del Objeto Math</vt:lpstr>
      <vt:lpstr>Métodos del Objeto Math</vt:lpstr>
      <vt:lpstr>Métodos del Objeto Math</vt:lpstr>
      <vt:lpstr>Métodos del Objeto Math</vt:lpstr>
      <vt:lpstr>DESARROLLO DE ENTORNOS WEB</vt:lpstr>
      <vt:lpstr>Contenidos o temas</vt:lpstr>
      <vt:lpstr>Formulario web</vt:lpstr>
      <vt:lpstr>Formulario web</vt:lpstr>
      <vt:lpstr>Formulario web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básicos</vt:lpstr>
      <vt:lpstr>Controles de Selección</vt:lpstr>
      <vt:lpstr>Controles de Selección</vt:lpstr>
      <vt:lpstr>Controles de Selección</vt:lpstr>
      <vt:lpstr>Controles de Selección</vt:lpstr>
      <vt:lpstr>Controles de Selección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92</cp:revision>
  <dcterms:created xsi:type="dcterms:W3CDTF">2020-08-10T20:16:20Z</dcterms:created>
  <dcterms:modified xsi:type="dcterms:W3CDTF">2025-04-22T14:59:54Z</dcterms:modified>
</cp:coreProperties>
</file>