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47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259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72d453eb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1372d453eb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6953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y fecha</a:t>
            </a:r>
          </a:p>
        </p:txBody>
      </p:sp>
      <p:sp>
        <p:nvSpPr>
          <p:cNvPr id="12" name="Título de presentació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de presentación</a:t>
            </a:r>
          </a:p>
        </p:txBody>
      </p:sp>
      <p:sp>
        <p:nvSpPr>
          <p:cNvPr id="13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Declaración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ch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Información del hecho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Información del hecho</a:t>
            </a:r>
          </a:p>
        </p:txBody>
      </p:sp>
      <p:sp>
        <p:nvSpPr>
          <p:cNvPr id="10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Atribución</a:t>
            </a:r>
          </a:p>
        </p:txBody>
      </p:sp>
      <p:sp>
        <p:nvSpPr>
          <p:cNvPr id="116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“Frase celebre”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n"/>
          <p:cNvSpPr>
            <a:spLocks noGrp="1"/>
          </p:cNvSpPr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n"/>
          <p:cNvSpPr>
            <a:spLocks noGrp="1"/>
          </p:cNvSpPr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n"/>
          <p:cNvSpPr>
            <a:spLocks noGrp="1"/>
          </p:cNvSpPr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n"/>
          <p:cNvSpPr>
            <a:spLocks noGrp="1"/>
          </p:cNvSpPr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YELLOW">
    <p:bg>
      <p:bgPr>
        <a:solidFill>
          <a:srgbClr val="FE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199233" y="13156320"/>
            <a:ext cx="272147" cy="177801"/>
          </a:xfrm>
          <a:prstGeom prst="rect">
            <a:avLst/>
          </a:prstGeom>
        </p:spPr>
        <p:txBody>
          <a:bodyPr wrap="square" lIns="0" tIns="0" rIns="0" bIns="0" anchor="ctr"/>
          <a:lstStyle>
            <a:lvl1pPr algn="r" defTabSz="825500">
              <a:defRPr sz="1200" spc="24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6517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>
            <a:spLocks noGrp="1"/>
          </p:cNvSpPr>
          <p:nvPr>
            <p:ph type="title"/>
          </p:nvPr>
        </p:nvSpPr>
        <p:spPr>
          <a:xfrm>
            <a:off x="3711576" y="171455"/>
            <a:ext cx="19529424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13233401" y="1778004"/>
            <a:ext cx="11150600" cy="1193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11" lvl="0" indent="-863611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6400"/>
            </a:lvl1pPr>
            <a:lvl2pPr marL="1828823" lvl="1" indent="-81281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5600"/>
            </a:lvl2pPr>
            <a:lvl3pPr marL="2743234" lvl="2" indent="-76201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4800"/>
            </a:lvl3pPr>
            <a:lvl4pPr marL="3657646" lvl="3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4000"/>
            </a:lvl4pPr>
            <a:lvl5pPr marL="4572057" lvl="4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4000"/>
            </a:lvl5pPr>
            <a:lvl6pPr marL="5486469" lvl="5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000"/>
            </a:lvl6pPr>
            <a:lvl7pPr marL="6400880" lvl="6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000"/>
            </a:lvl7pPr>
            <a:lvl8pPr marL="7315291" lvl="7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000"/>
            </a:lvl8pPr>
            <a:lvl9pPr marL="8229703" lvl="8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000"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2"/>
          </p:nvPr>
        </p:nvSpPr>
        <p:spPr>
          <a:xfrm>
            <a:off x="1679579" y="10414000"/>
            <a:ext cx="5203824" cy="89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11" lvl="0" indent="-457206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1pPr>
            <a:lvl2pPr marL="1828823" lvl="1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2800"/>
            </a:lvl2pPr>
            <a:lvl3pPr marL="2743234" lvl="2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3pPr>
            <a:lvl4pPr marL="3657646" lvl="3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4pPr>
            <a:lvl5pPr marL="4572057" lvl="4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5pPr>
            <a:lvl6pPr marL="5486469" lvl="5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6pPr>
            <a:lvl7pPr marL="6400880" lvl="6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7pPr>
            <a:lvl8pPr marL="7315291" lvl="7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8pPr>
            <a:lvl9pPr marL="8229703" lvl="8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3"/>
          </p:nvPr>
        </p:nvSpPr>
        <p:spPr>
          <a:xfrm>
            <a:off x="1679579" y="8204200"/>
            <a:ext cx="5203824" cy="89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11" lvl="0" indent="-457206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1pPr>
            <a:lvl2pPr marL="1828823" lvl="1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2800"/>
            </a:lvl2pPr>
            <a:lvl3pPr marL="2743234" lvl="2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3pPr>
            <a:lvl4pPr marL="3657646" lvl="3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4pPr>
            <a:lvl5pPr marL="4572057" lvl="4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5pPr>
            <a:lvl6pPr marL="5486469" lvl="5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6pPr>
            <a:lvl7pPr marL="6400880" lvl="6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7pPr>
            <a:lvl8pPr marL="7315291" lvl="7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8pPr>
            <a:lvl9pPr marL="8229703" lvl="8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4"/>
          </p:nvPr>
        </p:nvSpPr>
        <p:spPr>
          <a:xfrm>
            <a:off x="1679579" y="6426200"/>
            <a:ext cx="5203824" cy="89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11" lvl="0" indent="-457206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1pPr>
            <a:lvl2pPr marL="1828823" lvl="1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2800"/>
            </a:lvl2pPr>
            <a:lvl3pPr marL="2743234" lvl="2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3pPr>
            <a:lvl4pPr marL="3657646" lvl="3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4pPr>
            <a:lvl5pPr marL="4572057" lvl="4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5pPr>
            <a:lvl6pPr marL="5486469" lvl="5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6pPr>
            <a:lvl7pPr marL="6400880" lvl="6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7pPr>
            <a:lvl8pPr marL="7315291" lvl="7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8pPr>
            <a:lvl9pPr marL="8229703" lvl="8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3561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0"/>
            <a:ext cx="2782955" cy="2633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2800">
              <a:solidFill>
                <a:schemeClr val="bg1"/>
              </a:solidFill>
            </a:endParaRPr>
          </a:p>
        </p:txBody>
      </p:sp>
      <p:pic>
        <p:nvPicPr>
          <p:cNvPr id="11" name="Picture 2" descr="C:\Users\Kazumi-Emi\Desktop\Documents\CJava\identidad\bocetos piezas graficas academico - empresarial\RENDERS\opc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52" t="398" r="17033" b="-398"/>
          <a:stretch/>
        </p:blipFill>
        <p:spPr bwMode="auto">
          <a:xfrm>
            <a:off x="-289386" y="-2117"/>
            <a:ext cx="9108899" cy="1319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503702" y="2825553"/>
            <a:ext cx="14017557" cy="2940051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503701" y="5765603"/>
            <a:ext cx="14103019" cy="3505200"/>
          </a:xfrm>
        </p:spPr>
        <p:txBody>
          <a:bodyPr>
            <a:normAutofit/>
          </a:bodyPr>
          <a:lstStyle>
            <a:lvl1pPr marL="0" indent="0" algn="ctr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1pPr>
            <a:lvl2pPr marL="1219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6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5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4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3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3984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/>
            </a:lvl2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		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6312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ítulo de presentació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de presentación</a:t>
            </a:r>
          </a:p>
        </p:txBody>
      </p:sp>
      <p:sp>
        <p:nvSpPr>
          <p:cNvPr id="23" name="Autor y fecha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y fecha</a:t>
            </a:r>
          </a:p>
        </p:txBody>
      </p:sp>
      <p:sp>
        <p:nvSpPr>
          <p:cNvPr id="24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Título de diapositiva</a:t>
            </a:r>
          </a:p>
        </p:txBody>
      </p:sp>
      <p:sp>
        <p:nvSpPr>
          <p:cNvPr id="34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g_.png" descr="bg_.png">
            <a:extLst>
              <a:ext uri="{FF2B5EF4-FFF2-40B4-BE49-F238E27FC236}">
                <a16:creationId xmlns:a16="http://schemas.microsoft.com/office/drawing/2014/main" id="{A6719979-539A-41D9-B149-FD4D385AB4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547527" cy="1380798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Título de diapositiv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43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44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grpSp>
        <p:nvGrpSpPr>
          <p:cNvPr id="7" name="Group 486">
            <a:extLst>
              <a:ext uri="{FF2B5EF4-FFF2-40B4-BE49-F238E27FC236}">
                <a16:creationId xmlns:a16="http://schemas.microsoft.com/office/drawing/2014/main" id="{11C54B28-FE39-49DF-BDF5-73F59713C9CE}"/>
              </a:ext>
            </a:extLst>
          </p:cNvPr>
          <p:cNvGrpSpPr/>
          <p:nvPr userDrawn="1"/>
        </p:nvGrpSpPr>
        <p:grpSpPr>
          <a:xfrm>
            <a:off x="1313460" y="12930881"/>
            <a:ext cx="3653794" cy="240722"/>
            <a:chOff x="0" y="0"/>
            <a:chExt cx="3653792" cy="240721"/>
          </a:xfrm>
        </p:grpSpPr>
        <p:sp>
          <p:nvSpPr>
            <p:cNvPr id="8" name="Shape 480">
              <a:extLst>
                <a:ext uri="{FF2B5EF4-FFF2-40B4-BE49-F238E27FC236}">
                  <a16:creationId xmlns:a16="http://schemas.microsoft.com/office/drawing/2014/main" id="{6CEEDDA8-F781-47E8-B4C8-F69CC1923023}"/>
                </a:ext>
              </a:extLst>
            </p:cNvPr>
            <p:cNvSpPr/>
            <p:nvPr/>
          </p:nvSpPr>
          <p:spPr>
            <a:xfrm rot="10800000" flipH="1">
              <a:off x="-1" y="-1"/>
              <a:ext cx="543666" cy="240723"/>
            </a:xfrm>
            <a:prstGeom prst="rect">
              <a:avLst/>
            </a:prstGeom>
            <a:solidFill>
              <a:srgbClr val="2F2F2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" name="Shape 481">
              <a:extLst>
                <a:ext uri="{FF2B5EF4-FFF2-40B4-BE49-F238E27FC236}">
                  <a16:creationId xmlns:a16="http://schemas.microsoft.com/office/drawing/2014/main" id="{657DDB8A-BF7F-471E-85EC-AFE0F81602B3}"/>
                </a:ext>
              </a:extLst>
            </p:cNvPr>
            <p:cNvSpPr/>
            <p:nvPr/>
          </p:nvSpPr>
          <p:spPr>
            <a:xfrm rot="10800000" flipH="1">
              <a:off x="619335" y="-1"/>
              <a:ext cx="543666" cy="240723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" name="Shape 482">
              <a:extLst>
                <a:ext uri="{FF2B5EF4-FFF2-40B4-BE49-F238E27FC236}">
                  <a16:creationId xmlns:a16="http://schemas.microsoft.com/office/drawing/2014/main" id="{7405CD66-711C-4A4B-A88C-677EC0F1E81D}"/>
                </a:ext>
              </a:extLst>
            </p:cNvPr>
            <p:cNvSpPr/>
            <p:nvPr/>
          </p:nvSpPr>
          <p:spPr>
            <a:xfrm rot="10800000" flipH="1">
              <a:off x="1257963" y="-1"/>
              <a:ext cx="543666" cy="240723"/>
            </a:xfrm>
            <a:prstGeom prst="rect">
              <a:avLst/>
            </a:prstGeom>
            <a:solidFill>
              <a:srgbClr val="8B8B8B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483">
              <a:extLst>
                <a:ext uri="{FF2B5EF4-FFF2-40B4-BE49-F238E27FC236}">
                  <a16:creationId xmlns:a16="http://schemas.microsoft.com/office/drawing/2014/main" id="{7D0F1C78-D278-43BE-9413-F9AEB0A16B2E}"/>
                </a:ext>
              </a:extLst>
            </p:cNvPr>
            <p:cNvSpPr/>
            <p:nvPr/>
          </p:nvSpPr>
          <p:spPr>
            <a:xfrm rot="10800000" flipH="1">
              <a:off x="1877430" y="-1"/>
              <a:ext cx="543666" cy="240723"/>
            </a:xfrm>
            <a:prstGeom prst="rect">
              <a:avLst/>
            </a:prstGeom>
            <a:solidFill>
              <a:srgbClr val="55555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" name="Shape 484">
              <a:extLst>
                <a:ext uri="{FF2B5EF4-FFF2-40B4-BE49-F238E27FC236}">
                  <a16:creationId xmlns:a16="http://schemas.microsoft.com/office/drawing/2014/main" id="{EE1E78A2-33E2-4B5B-B6CF-A341FD8D8D67}"/>
                </a:ext>
              </a:extLst>
            </p:cNvPr>
            <p:cNvSpPr/>
            <p:nvPr/>
          </p:nvSpPr>
          <p:spPr>
            <a:xfrm rot="10800000" flipH="1">
              <a:off x="2496766" y="-1"/>
              <a:ext cx="543667" cy="240723"/>
            </a:xfrm>
            <a:prstGeom prst="rect">
              <a:avLst/>
            </a:prstGeom>
            <a:solidFill>
              <a:srgbClr val="C6C6C6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" name="Shape 485">
              <a:extLst>
                <a:ext uri="{FF2B5EF4-FFF2-40B4-BE49-F238E27FC236}">
                  <a16:creationId xmlns:a16="http://schemas.microsoft.com/office/drawing/2014/main" id="{4407901A-ECC8-445D-9310-4B24E817E9A3}"/>
                </a:ext>
              </a:extLst>
            </p:cNvPr>
            <p:cNvSpPr/>
            <p:nvPr/>
          </p:nvSpPr>
          <p:spPr>
            <a:xfrm rot="10800000" flipH="1">
              <a:off x="3110126" y="-1"/>
              <a:ext cx="543667" cy="240723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14" name="21112016 PLANTILLA PPT MARY-02-2.png" descr="21112016 PLANTILLA PPT MARY-02-2.png">
            <a:extLst>
              <a:ext uri="{FF2B5EF4-FFF2-40B4-BE49-F238E27FC236}">
                <a16:creationId xmlns:a16="http://schemas.microsoft.com/office/drawing/2014/main" id="{2B1D45A7-3450-47C6-8C2E-2A21F22860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3517" r="77083" b="72784"/>
          <a:stretch>
            <a:fillRect/>
          </a:stretch>
        </p:blipFill>
        <p:spPr>
          <a:xfrm>
            <a:off x="19336880" y="699558"/>
            <a:ext cx="3763386" cy="2188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61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6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Título de sección</a:t>
            </a:r>
          </a:p>
        </p:txBody>
      </p:sp>
      <p:sp>
        <p:nvSpPr>
          <p:cNvPr id="72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80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8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Título de agenda</a:t>
            </a:r>
          </a:p>
        </p:txBody>
      </p:sp>
      <p:sp>
        <p:nvSpPr>
          <p:cNvPr id="89" name="Subtítulo de agend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agenda</a:t>
            </a:r>
          </a:p>
        </p:txBody>
      </p:sp>
      <p:sp>
        <p:nvSpPr>
          <p:cNvPr id="90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Temas de agenda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Título de diapositiva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7" r:id="rId16"/>
    <p:sldLayoutId id="2147483668" r:id="rId17"/>
    <p:sldLayoutId id="2147483669" r:id="rId18"/>
    <p:sldLayoutId id="2147483670" r:id="rId19"/>
  </p:sldLayoutIdLst>
  <p:transition spd="med"/>
  <p:hf hdr="0" dt="0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UTULO"/>
          <p:cNvSpPr txBox="1">
            <a:spLocks noGrp="1"/>
          </p:cNvSpPr>
          <p:nvPr>
            <p:ph type="title"/>
          </p:nvPr>
        </p:nvSpPr>
        <p:spPr>
          <a:xfrm>
            <a:off x="1200250" y="10165726"/>
            <a:ext cx="21971000" cy="143316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PE" sz="6000" dirty="0" smtClean="0"/>
              <a:t>DESARROLLO DE ENTORNOS WEB</a:t>
            </a:r>
            <a:endParaRPr sz="60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54A993B-ED33-430F-A814-C1CBF4B14A2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PE" smtClean="0"/>
              <a:t>1</a:t>
            </a:fld>
            <a:endParaRPr lang="es-PE"/>
          </a:p>
        </p:txBody>
      </p:sp>
      <p:sp>
        <p:nvSpPr>
          <p:cNvPr id="5" name="TUTULO">
            <a:extLst>
              <a:ext uri="{FF2B5EF4-FFF2-40B4-BE49-F238E27FC236}">
                <a16:creationId xmlns:a16="http://schemas.microsoft.com/office/drawing/2014/main" id="{2FAB8178-8F75-4B6F-AB4B-AD7B306CA5D6}"/>
              </a:ext>
            </a:extLst>
          </p:cNvPr>
          <p:cNvSpPr txBox="1">
            <a:spLocks/>
          </p:cNvSpPr>
          <p:nvPr/>
        </p:nvSpPr>
        <p:spPr>
          <a:xfrm>
            <a:off x="1200249" y="11155973"/>
            <a:ext cx="21305789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s-PE" sz="6000" dirty="0" smtClean="0">
                <a:solidFill>
                  <a:schemeClr val="bg1"/>
                </a:solidFill>
              </a:rPr>
              <a:t>JAVASCRIPT – </a:t>
            </a:r>
            <a:r>
              <a:rPr lang="es-PE" sz="6000" dirty="0" smtClean="0">
                <a:solidFill>
                  <a:schemeClr val="bg1"/>
                </a:solidFill>
              </a:rPr>
              <a:t>Arreglos </a:t>
            </a:r>
            <a:r>
              <a:rPr lang="es-PE" sz="6000" dirty="0" smtClean="0">
                <a:solidFill>
                  <a:schemeClr val="bg1"/>
                </a:solidFill>
              </a:rPr>
              <a:t>JS</a:t>
            </a:r>
            <a:endParaRPr lang="es-PE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0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Operaciones con arreglos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06500" y="2512663"/>
            <a:ext cx="21971000" cy="8256012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dirty="0">
                <a:solidFill>
                  <a:schemeClr val="bg1"/>
                </a:solidFill>
                <a:latin typeface="+mj-lt"/>
              </a:rPr>
              <a:t>Añadir</a:t>
            </a:r>
            <a:r>
              <a:rPr lang="es-MX" dirty="0">
                <a:solidFill>
                  <a:schemeClr val="bg1"/>
                </a:solidFill>
                <a:latin typeface="+mj-lt"/>
              </a:rPr>
              <a:t> un elemento al final de un </a:t>
            </a:r>
            <a:r>
              <a:rPr lang="es-MX" dirty="0" err="1" smtClean="0">
                <a:solidFill>
                  <a:schemeClr val="bg1"/>
                </a:solidFill>
                <a:latin typeface="+mj-lt"/>
              </a:rPr>
              <a:t>Array</a:t>
            </a:r>
            <a:r>
              <a:rPr lang="es-MX" dirty="0" smtClean="0">
                <a:solidFill>
                  <a:schemeClr val="bg1"/>
                </a:solidFill>
                <a:latin typeface="+mj-lt"/>
              </a:rPr>
              <a:t>:</a:t>
            </a:r>
            <a:endParaRPr lang="es-PE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096" y="3037898"/>
            <a:ext cx="5125293" cy="333144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784" y="6640669"/>
            <a:ext cx="22233756" cy="300477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69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Operaciones con arreglos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06500" y="2512663"/>
            <a:ext cx="21971000" cy="82560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7467" b="1" dirty="0">
                <a:solidFill>
                  <a:schemeClr val="bg1"/>
                </a:solidFill>
                <a:latin typeface="+mj-lt"/>
              </a:rPr>
              <a:t>Eliminar</a:t>
            </a:r>
            <a:r>
              <a:rPr lang="es-MX" sz="7467" dirty="0">
                <a:solidFill>
                  <a:schemeClr val="bg1"/>
                </a:solidFill>
                <a:latin typeface="+mj-lt"/>
              </a:rPr>
              <a:t> el último elemento de un </a:t>
            </a:r>
            <a:r>
              <a:rPr lang="es-MX" sz="7467" dirty="0" err="1">
                <a:solidFill>
                  <a:schemeClr val="bg1"/>
                </a:solidFill>
                <a:latin typeface="+mj-lt"/>
              </a:rPr>
              <a:t>Array</a:t>
            </a:r>
            <a:r>
              <a:rPr lang="es-MX" sz="7467" dirty="0">
                <a:solidFill>
                  <a:schemeClr val="bg1"/>
                </a:solidFill>
                <a:latin typeface="+mj-lt"/>
              </a:rPr>
              <a:t>:</a:t>
            </a:r>
            <a:endParaRPr lang="es-PE" sz="7467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5012451"/>
            <a:ext cx="22227551" cy="354161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728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Operaciones con arreglos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06500" y="2512663"/>
            <a:ext cx="21971000" cy="8256012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dirty="0">
                <a:solidFill>
                  <a:schemeClr val="bg1"/>
                </a:solidFill>
                <a:latin typeface="+mj-lt"/>
              </a:rPr>
              <a:t>Añadir</a:t>
            </a:r>
            <a:r>
              <a:rPr lang="es-MX" dirty="0">
                <a:solidFill>
                  <a:schemeClr val="bg1"/>
                </a:solidFill>
                <a:latin typeface="+mj-lt"/>
              </a:rPr>
              <a:t> un elemento al principio de un </a:t>
            </a:r>
            <a:r>
              <a:rPr lang="es-MX" dirty="0" err="1" smtClean="0">
                <a:solidFill>
                  <a:schemeClr val="bg1"/>
                </a:solidFill>
                <a:latin typeface="+mj-lt"/>
              </a:rPr>
              <a:t>Array</a:t>
            </a:r>
            <a:r>
              <a:rPr lang="es-MX" dirty="0" smtClean="0">
                <a:solidFill>
                  <a:schemeClr val="bg1"/>
                </a:solidFill>
                <a:latin typeface="+mj-lt"/>
              </a:rPr>
              <a:t>:</a:t>
            </a:r>
            <a:endParaRPr lang="es-PE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92" y="4726917"/>
            <a:ext cx="23058312" cy="282425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6462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Operaciones con arreglos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06500" y="2862799"/>
            <a:ext cx="21971000" cy="8256012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>
                <a:solidFill>
                  <a:schemeClr val="bg1"/>
                </a:solidFill>
                <a:latin typeface="+mj-lt"/>
              </a:rPr>
              <a:t>Eliminar el primer elemento de un </a:t>
            </a:r>
            <a:r>
              <a:rPr lang="es-MX" dirty="0" err="1" smtClean="0">
                <a:solidFill>
                  <a:schemeClr val="bg1"/>
                </a:solidFill>
                <a:latin typeface="+mj-lt"/>
              </a:rPr>
              <a:t>Array</a:t>
            </a:r>
            <a:r>
              <a:rPr lang="es-MX" dirty="0" smtClean="0">
                <a:solidFill>
                  <a:schemeClr val="bg1"/>
                </a:solidFill>
                <a:latin typeface="+mj-lt"/>
              </a:rPr>
              <a:t>:</a:t>
            </a:r>
            <a:endParaRPr lang="es-PE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5013378"/>
            <a:ext cx="22262709" cy="298024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924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Acceso a los elementos de un arreglo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6721" y="3138695"/>
            <a:ext cx="21971000" cy="82560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dirty="0">
                <a:solidFill>
                  <a:schemeClr val="bg1"/>
                </a:solidFill>
                <a:latin typeface="+mj-lt"/>
              </a:rPr>
              <a:t>Los </a:t>
            </a:r>
            <a:r>
              <a:rPr lang="es-MX" b="1" dirty="0">
                <a:solidFill>
                  <a:schemeClr val="bg1"/>
                </a:solidFill>
                <a:latin typeface="+mj-lt"/>
              </a:rPr>
              <a:t>índices</a:t>
            </a:r>
            <a:r>
              <a:rPr lang="es-MX" dirty="0">
                <a:solidFill>
                  <a:schemeClr val="bg1"/>
                </a:solidFill>
                <a:latin typeface="+mj-lt"/>
              </a:rPr>
              <a:t> de los </a:t>
            </a:r>
            <a:r>
              <a:rPr lang="es-MX" dirty="0" err="1">
                <a:solidFill>
                  <a:schemeClr val="bg1"/>
                </a:solidFill>
                <a:latin typeface="+mj-lt"/>
              </a:rPr>
              <a:t>arrays</a:t>
            </a:r>
            <a:r>
              <a:rPr lang="es-MX" dirty="0">
                <a:solidFill>
                  <a:schemeClr val="bg1"/>
                </a:solidFill>
                <a:latin typeface="+mj-lt"/>
              </a:rPr>
              <a:t> de JavaScript comienzan en </a:t>
            </a:r>
            <a:r>
              <a:rPr lang="es-MX" b="1" dirty="0">
                <a:solidFill>
                  <a:schemeClr val="bg1"/>
                </a:solidFill>
                <a:latin typeface="+mj-lt"/>
              </a:rPr>
              <a:t>cero</a:t>
            </a:r>
            <a:r>
              <a:rPr lang="es-MX" dirty="0">
                <a:solidFill>
                  <a:schemeClr val="bg1"/>
                </a:solidFill>
                <a:latin typeface="+mj-lt"/>
              </a:rPr>
              <a:t>, es decir, el índice del primer elemento de un </a:t>
            </a:r>
            <a:r>
              <a:rPr lang="es-MX" dirty="0" err="1">
                <a:solidFill>
                  <a:schemeClr val="bg1"/>
                </a:solidFill>
                <a:latin typeface="+mj-lt"/>
              </a:rPr>
              <a:t>array</a:t>
            </a:r>
            <a:r>
              <a:rPr lang="es-MX" dirty="0">
                <a:solidFill>
                  <a:schemeClr val="bg1"/>
                </a:solidFill>
                <a:latin typeface="+mj-lt"/>
              </a:rPr>
              <a:t> es 0, y el del último elemento es igual al valor de la propiedad </a:t>
            </a:r>
            <a:r>
              <a:rPr lang="es-MX" b="1" dirty="0" err="1">
                <a:solidFill>
                  <a:schemeClr val="bg1"/>
                </a:solidFill>
                <a:latin typeface="+mj-lt"/>
              </a:rPr>
              <a:t>length</a:t>
            </a:r>
            <a:r>
              <a:rPr lang="es-MX" dirty="0">
                <a:solidFill>
                  <a:schemeClr val="bg1"/>
                </a:solidFill>
                <a:latin typeface="+mj-lt"/>
              </a:rPr>
              <a:t> del </a:t>
            </a:r>
            <a:r>
              <a:rPr lang="es-MX" dirty="0" err="1">
                <a:solidFill>
                  <a:schemeClr val="bg1"/>
                </a:solidFill>
                <a:latin typeface="+mj-lt"/>
              </a:rPr>
              <a:t>array</a:t>
            </a:r>
            <a:r>
              <a:rPr lang="es-MX" dirty="0">
                <a:solidFill>
                  <a:schemeClr val="bg1"/>
                </a:solidFill>
                <a:latin typeface="+mj-lt"/>
              </a:rPr>
              <a:t> restándole 1. Si se utiliza un número de índice no válido, se obtendrá </a:t>
            </a:r>
            <a:r>
              <a:rPr lang="es-MX" b="1" dirty="0" err="1">
                <a:solidFill>
                  <a:schemeClr val="bg1"/>
                </a:solidFill>
                <a:latin typeface="+mj-lt"/>
              </a:rPr>
              <a:t>undefined</a:t>
            </a:r>
            <a:r>
              <a:rPr lang="es-MX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0" indent="0" algn="just">
              <a:buNone/>
            </a:pPr>
            <a:endParaRPr lang="es-PE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756" y="6234313"/>
            <a:ext cx="20221431" cy="636080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36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Recorrido de un arreglo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06500" y="2512663"/>
            <a:ext cx="21971000" cy="82560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Recorrer</a:t>
            </a:r>
            <a:r>
              <a:rPr lang="es-PE" dirty="0">
                <a:solidFill>
                  <a:schemeClr val="bg1"/>
                </a:solidFill>
              </a:rPr>
              <a:t> un </a:t>
            </a:r>
            <a:r>
              <a:rPr lang="es-PE" dirty="0" err="1" smtClean="0">
                <a:solidFill>
                  <a:schemeClr val="bg1"/>
                </a:solidFill>
              </a:rPr>
              <a:t>Array</a:t>
            </a:r>
            <a:r>
              <a:rPr lang="es-PE" dirty="0" smtClean="0">
                <a:solidFill>
                  <a:schemeClr val="bg1"/>
                </a:solidFill>
              </a:rPr>
              <a:t>:</a:t>
            </a:r>
            <a:endParaRPr lang="es-PE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93" y="4546678"/>
            <a:ext cx="22706389" cy="509876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797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ínea"/>
          <p:cNvSpPr/>
          <p:nvPr/>
        </p:nvSpPr>
        <p:spPr>
          <a:xfrm>
            <a:off x="16710657" y="13416670"/>
            <a:ext cx="51030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ctr" defTabSz="821531">
              <a:lnSpc>
                <a:spcPct val="100000"/>
              </a:lnSpc>
              <a:spcBef>
                <a:spcPts val="0"/>
              </a:spcBef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6" name="GRACIAS"/>
          <p:cNvSpPr txBox="1"/>
          <p:nvPr/>
        </p:nvSpPr>
        <p:spPr>
          <a:xfrm>
            <a:off x="864091" y="6935688"/>
            <a:ext cx="22655818" cy="1135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z="8000" b="1" spc="-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GRACIAS</a:t>
            </a:r>
          </a:p>
        </p:txBody>
      </p:sp>
      <p:pic>
        <p:nvPicPr>
          <p:cNvPr id="187" name="21112016 PLANTILLA PPT MARY-02-2.png" descr="21112016 PLANTILLA PPT MARY-02-2.png"/>
          <p:cNvPicPr>
            <a:picLocks noChangeAspect="1"/>
          </p:cNvPicPr>
          <p:nvPr/>
        </p:nvPicPr>
        <p:blipFill>
          <a:blip r:embed="rId2"/>
          <a:srcRect t="3517" r="77083" b="72785"/>
          <a:stretch>
            <a:fillRect/>
          </a:stretch>
        </p:blipFill>
        <p:spPr>
          <a:xfrm>
            <a:off x="11415315" y="5636639"/>
            <a:ext cx="1553446" cy="90354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14251A1-2BE1-4A68-934B-0A5DDF8FAC4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PE" smtClean="0"/>
              <a:t>16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72d453eb4_1_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es-PE" dirty="0">
                <a:solidFill>
                  <a:schemeClr val="bg1"/>
                </a:solidFill>
              </a:rPr>
              <a:t>Contenidos o temas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0" name="Google Shape;80;g1372d453eb4_1_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rmAutofit/>
          </a:bodyPr>
          <a:lstStyle/>
          <a:p>
            <a:pPr lvl="0"/>
            <a:r>
              <a:rPr lang="es-MX" dirty="0" smtClean="0">
                <a:solidFill>
                  <a:schemeClr val="bg1"/>
                </a:solidFill>
                <a:latin typeface="+mj-lt"/>
              </a:rPr>
              <a:t>Arreglos en JavaScript</a:t>
            </a:r>
          </a:p>
          <a:p>
            <a:r>
              <a:rPr lang="es-ES" dirty="0">
                <a:solidFill>
                  <a:schemeClr val="bg1"/>
                </a:solidFill>
                <a:latin typeface="+mj-lt"/>
              </a:rPr>
              <a:t>Operaciones con arreglos</a:t>
            </a:r>
            <a:endParaRPr lang="es-MX" dirty="0">
              <a:solidFill>
                <a:schemeClr val="bg1"/>
              </a:solidFill>
              <a:latin typeface="+mj-lt"/>
            </a:endParaRPr>
          </a:p>
          <a:p>
            <a:pPr lvl="0"/>
            <a:r>
              <a:rPr lang="es-ES" dirty="0" smtClean="0">
                <a:solidFill>
                  <a:schemeClr val="bg1"/>
                </a:solidFill>
                <a:latin typeface="+mj-lt"/>
              </a:rPr>
              <a:t>Acceso a los elementos de un arreglo</a:t>
            </a:r>
          </a:p>
          <a:p>
            <a:r>
              <a:rPr lang="es-ES" dirty="0">
                <a:solidFill>
                  <a:schemeClr val="bg1"/>
                </a:solidFill>
                <a:latin typeface="+mj-lt"/>
              </a:rPr>
              <a:t>Recorridos de </a:t>
            </a:r>
            <a:r>
              <a:rPr lang="es-ES" dirty="0" smtClean="0">
                <a:solidFill>
                  <a:schemeClr val="bg1"/>
                </a:solidFill>
                <a:latin typeface="+mj-lt"/>
              </a:rPr>
              <a:t>arreglos</a:t>
            </a:r>
            <a:endParaRPr lang="es-PE" dirty="0">
              <a:solidFill>
                <a:schemeClr val="bg1"/>
              </a:solidFill>
              <a:latin typeface="+mj-lt"/>
            </a:endParaRPr>
          </a:p>
          <a:p>
            <a:pPr lvl="0"/>
            <a:endParaRPr lang="es-ES" dirty="0" smtClean="0">
              <a:solidFill>
                <a:schemeClr val="bg1"/>
              </a:solidFill>
              <a:latin typeface="+mj-lt"/>
            </a:endParaRPr>
          </a:p>
          <a:p>
            <a:pPr lvl="0"/>
            <a:endParaRPr lang="es-PE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827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Arreglos en JavaScript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23042" y="2980143"/>
            <a:ext cx="21971000" cy="8256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  <a:latin typeface="+mj-lt"/>
              </a:rPr>
              <a:t>En programación, un arreglo es una </a:t>
            </a:r>
            <a:r>
              <a:rPr lang="es-MX" b="1" dirty="0">
                <a:solidFill>
                  <a:schemeClr val="bg1"/>
                </a:solidFill>
                <a:latin typeface="+mj-lt"/>
              </a:rPr>
              <a:t>colección de elementos</a:t>
            </a:r>
            <a:r>
              <a:rPr lang="es-MX" dirty="0">
                <a:solidFill>
                  <a:schemeClr val="bg1"/>
                </a:solidFill>
                <a:latin typeface="+mj-lt"/>
              </a:rPr>
              <a:t> o cosas. Los arreglos </a:t>
            </a:r>
            <a:r>
              <a:rPr lang="es-MX" b="1" dirty="0">
                <a:solidFill>
                  <a:schemeClr val="bg1"/>
                </a:solidFill>
                <a:latin typeface="+mj-lt"/>
              </a:rPr>
              <a:t>guardan</a:t>
            </a:r>
            <a:r>
              <a:rPr lang="es-MX" dirty="0">
                <a:solidFill>
                  <a:schemeClr val="bg1"/>
                </a:solidFill>
                <a:latin typeface="+mj-lt"/>
              </a:rPr>
              <a:t> </a:t>
            </a:r>
            <a:r>
              <a:rPr lang="es-MX" dirty="0" smtClean="0">
                <a:solidFill>
                  <a:schemeClr val="bg1"/>
                </a:solidFill>
                <a:latin typeface="+mj-lt"/>
              </a:rPr>
              <a:t>datos </a:t>
            </a:r>
            <a:r>
              <a:rPr lang="es-MX" dirty="0">
                <a:solidFill>
                  <a:schemeClr val="bg1"/>
                </a:solidFill>
                <a:latin typeface="+mj-lt"/>
              </a:rPr>
              <a:t>como elementos y los regresan cuando los necesitas.</a:t>
            </a:r>
            <a:endParaRPr lang="es-PE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861" y="4643211"/>
            <a:ext cx="14883558" cy="809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1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Arreglos en JavaScript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>
                <a:solidFill>
                  <a:schemeClr val="bg1"/>
                </a:solidFill>
                <a:latin typeface="+mj-lt"/>
              </a:rPr>
              <a:t>El objeto </a:t>
            </a:r>
            <a:r>
              <a:rPr lang="es-MX" b="1" dirty="0" err="1">
                <a:solidFill>
                  <a:schemeClr val="bg1"/>
                </a:solidFill>
                <a:latin typeface="+mj-lt"/>
              </a:rPr>
              <a:t>Array</a:t>
            </a:r>
            <a:r>
              <a:rPr lang="es-MX" dirty="0">
                <a:solidFill>
                  <a:schemeClr val="bg1"/>
                </a:solidFill>
                <a:latin typeface="+mj-lt"/>
              </a:rPr>
              <a:t> de JavaScript es un </a:t>
            </a:r>
            <a:r>
              <a:rPr lang="es-MX" b="1" dirty="0">
                <a:solidFill>
                  <a:schemeClr val="bg1"/>
                </a:solidFill>
                <a:latin typeface="+mj-lt"/>
              </a:rPr>
              <a:t>objeto </a:t>
            </a:r>
            <a:r>
              <a:rPr lang="es-MX" dirty="0">
                <a:solidFill>
                  <a:schemeClr val="bg1"/>
                </a:solidFill>
                <a:latin typeface="+mj-lt"/>
              </a:rPr>
              <a:t>global</a:t>
            </a:r>
            <a:r>
              <a:rPr lang="es-MX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s-MX" dirty="0">
                <a:solidFill>
                  <a:schemeClr val="bg1"/>
                </a:solidFill>
                <a:latin typeface="+mj-lt"/>
              </a:rPr>
              <a:t>que es usado en la construcción de </a:t>
            </a:r>
            <a:r>
              <a:rPr lang="es-MX" dirty="0" err="1">
                <a:solidFill>
                  <a:schemeClr val="bg1"/>
                </a:solidFill>
                <a:latin typeface="+mj-lt"/>
              </a:rPr>
              <a:t>arrays</a:t>
            </a:r>
            <a:r>
              <a:rPr lang="es-MX" dirty="0">
                <a:solidFill>
                  <a:schemeClr val="bg1"/>
                </a:solidFill>
                <a:latin typeface="+mj-lt"/>
              </a:rPr>
              <a:t>, que son objetos </a:t>
            </a:r>
            <a:r>
              <a:rPr lang="es-MX" b="1" dirty="0">
                <a:solidFill>
                  <a:schemeClr val="bg1"/>
                </a:solidFill>
                <a:latin typeface="+mj-lt"/>
              </a:rPr>
              <a:t>tipo lista </a:t>
            </a:r>
            <a:r>
              <a:rPr lang="es-MX" dirty="0">
                <a:solidFill>
                  <a:schemeClr val="bg1"/>
                </a:solidFill>
                <a:latin typeface="+mj-lt"/>
              </a:rPr>
              <a:t>de alto nivel.</a:t>
            </a:r>
            <a:endParaRPr lang="es-PE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825" y="7620350"/>
            <a:ext cx="5374725" cy="349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Arreglos en JavaScript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5333" dirty="0">
                <a:solidFill>
                  <a:schemeClr val="bg1"/>
                </a:solidFill>
                <a:latin typeface="+mj-lt"/>
              </a:rPr>
              <a:t>Los </a:t>
            </a:r>
            <a:r>
              <a:rPr lang="es-MX" sz="5333" b="1" dirty="0" err="1">
                <a:solidFill>
                  <a:schemeClr val="bg1"/>
                </a:solidFill>
                <a:latin typeface="+mj-lt"/>
              </a:rPr>
              <a:t>arrays</a:t>
            </a:r>
            <a:r>
              <a:rPr lang="es-MX" sz="5333" dirty="0">
                <a:solidFill>
                  <a:schemeClr val="bg1"/>
                </a:solidFill>
                <a:latin typeface="+mj-lt"/>
              </a:rPr>
              <a:t> son </a:t>
            </a:r>
            <a:r>
              <a:rPr lang="es-MX" sz="5333" b="1" dirty="0">
                <a:solidFill>
                  <a:schemeClr val="bg1"/>
                </a:solidFill>
                <a:latin typeface="+mj-lt"/>
              </a:rPr>
              <a:t>objetos</a:t>
            </a:r>
            <a:r>
              <a:rPr lang="es-MX" sz="5333" dirty="0">
                <a:solidFill>
                  <a:schemeClr val="bg1"/>
                </a:solidFill>
                <a:latin typeface="+mj-lt"/>
              </a:rPr>
              <a:t> similares a una lista cuyo prototipo proporciona métodos para efectuar </a:t>
            </a:r>
            <a:r>
              <a:rPr lang="es-MX" sz="5333" b="1" dirty="0">
                <a:solidFill>
                  <a:schemeClr val="bg1"/>
                </a:solidFill>
                <a:latin typeface="+mj-lt"/>
              </a:rPr>
              <a:t>operaciones</a:t>
            </a:r>
            <a:r>
              <a:rPr lang="es-MX" sz="5333" dirty="0">
                <a:solidFill>
                  <a:schemeClr val="bg1"/>
                </a:solidFill>
                <a:latin typeface="+mj-lt"/>
              </a:rPr>
              <a:t> de recorrido y de mutación. Tanto la longitud como el tipo de los elementos de un </a:t>
            </a:r>
            <a:r>
              <a:rPr lang="es-MX" sz="5333" dirty="0" err="1">
                <a:solidFill>
                  <a:schemeClr val="bg1"/>
                </a:solidFill>
                <a:latin typeface="+mj-lt"/>
              </a:rPr>
              <a:t>array</a:t>
            </a:r>
            <a:r>
              <a:rPr lang="es-MX" sz="5333" dirty="0">
                <a:solidFill>
                  <a:schemeClr val="bg1"/>
                </a:solidFill>
                <a:latin typeface="+mj-lt"/>
              </a:rPr>
              <a:t> son variables. Dado que la longitud de un </a:t>
            </a:r>
            <a:r>
              <a:rPr lang="es-MX" sz="5333" dirty="0" err="1">
                <a:solidFill>
                  <a:schemeClr val="bg1"/>
                </a:solidFill>
                <a:latin typeface="+mj-lt"/>
              </a:rPr>
              <a:t>array</a:t>
            </a:r>
            <a:r>
              <a:rPr lang="es-MX" sz="5333" dirty="0">
                <a:solidFill>
                  <a:schemeClr val="bg1"/>
                </a:solidFill>
                <a:latin typeface="+mj-lt"/>
              </a:rPr>
              <a:t> puede cambiar en cualquier momento, y los datos se pueden almacenar en ubicaciones no contiguas, no hay garantía de que los </a:t>
            </a:r>
            <a:r>
              <a:rPr lang="es-MX" sz="5333" dirty="0" err="1">
                <a:solidFill>
                  <a:schemeClr val="bg1"/>
                </a:solidFill>
                <a:latin typeface="+mj-lt"/>
              </a:rPr>
              <a:t>arrays</a:t>
            </a:r>
            <a:r>
              <a:rPr lang="es-MX" sz="5333" dirty="0">
                <a:solidFill>
                  <a:schemeClr val="bg1"/>
                </a:solidFill>
                <a:latin typeface="+mj-lt"/>
              </a:rPr>
              <a:t> de JavaScript sean densos; esto depende de cómo el programador elija </a:t>
            </a:r>
            <a:r>
              <a:rPr lang="es-MX" sz="5333" dirty="0">
                <a:solidFill>
                  <a:schemeClr val="bg1"/>
                </a:solidFill>
                <a:latin typeface="+mj-lt"/>
              </a:rPr>
              <a:t>usarlos.</a:t>
            </a:r>
            <a:endParaRPr lang="es-PE" sz="5333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843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Operaciones con arreglos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06500" y="3481588"/>
            <a:ext cx="21971000" cy="82560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6400" dirty="0">
                <a:solidFill>
                  <a:schemeClr val="bg1"/>
                </a:solidFill>
                <a:latin typeface="+mj-lt"/>
              </a:rPr>
              <a:t>Los </a:t>
            </a:r>
            <a:r>
              <a:rPr lang="es-MX" sz="6400" dirty="0" err="1">
                <a:solidFill>
                  <a:schemeClr val="bg1"/>
                </a:solidFill>
                <a:latin typeface="+mj-lt"/>
              </a:rPr>
              <a:t>arrays</a:t>
            </a:r>
            <a:r>
              <a:rPr lang="es-MX" sz="6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s-MX" sz="6400" dirty="0">
                <a:solidFill>
                  <a:schemeClr val="bg1"/>
                </a:solidFill>
                <a:latin typeface="+mj-lt"/>
              </a:rPr>
              <a:t>cuentan </a:t>
            </a:r>
            <a:r>
              <a:rPr lang="es-MX" sz="6400" dirty="0">
                <a:solidFill>
                  <a:schemeClr val="bg1"/>
                </a:solidFill>
                <a:latin typeface="+mj-lt"/>
              </a:rPr>
              <a:t>con muchos métodos. Para hacer las cosas más </a:t>
            </a:r>
            <a:r>
              <a:rPr lang="es-MX" sz="6400" dirty="0">
                <a:solidFill>
                  <a:schemeClr val="bg1"/>
                </a:solidFill>
                <a:latin typeface="+mj-lt"/>
              </a:rPr>
              <a:t>sencillas. Algunos </a:t>
            </a:r>
            <a:r>
              <a:rPr lang="es-MX" sz="6400" dirty="0">
                <a:solidFill>
                  <a:schemeClr val="bg1"/>
                </a:solidFill>
                <a:latin typeface="+mj-lt"/>
              </a:rPr>
              <a:t>métodos que agregan o extraen elementos del inicio o final de un </a:t>
            </a:r>
            <a:r>
              <a:rPr lang="es-MX" sz="6400" dirty="0" err="1">
                <a:solidFill>
                  <a:schemeClr val="bg1"/>
                </a:solidFill>
                <a:latin typeface="+mj-lt"/>
              </a:rPr>
              <a:t>array</a:t>
            </a:r>
            <a:r>
              <a:rPr lang="es-MX" sz="6400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marL="1219215" lvl="1" indent="0" algn="just">
              <a:buNone/>
            </a:pPr>
            <a:r>
              <a:rPr lang="es-MX" sz="5333" b="1" dirty="0" err="1">
                <a:solidFill>
                  <a:schemeClr val="bg1"/>
                </a:solidFill>
                <a:latin typeface="+mj-lt"/>
              </a:rPr>
              <a:t>arr.push</a:t>
            </a:r>
            <a:r>
              <a:rPr lang="es-MX" sz="5333" b="1" dirty="0">
                <a:solidFill>
                  <a:schemeClr val="bg1"/>
                </a:solidFill>
                <a:latin typeface="+mj-lt"/>
              </a:rPr>
              <a:t>(...</a:t>
            </a:r>
            <a:r>
              <a:rPr lang="es-MX" sz="5333" b="1" dirty="0" err="1">
                <a:solidFill>
                  <a:schemeClr val="bg1"/>
                </a:solidFill>
                <a:latin typeface="+mj-lt"/>
              </a:rPr>
              <a:t>items</a:t>
            </a:r>
            <a:r>
              <a:rPr lang="es-MX" sz="5333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s-MX" sz="5333" dirty="0">
                <a:solidFill>
                  <a:schemeClr val="bg1"/>
                </a:solidFill>
                <a:latin typeface="+mj-lt"/>
              </a:rPr>
              <a:t>– agrega ítems al final,</a:t>
            </a:r>
          </a:p>
          <a:p>
            <a:pPr marL="1219215" lvl="1" indent="0" algn="just">
              <a:buNone/>
            </a:pPr>
            <a:r>
              <a:rPr lang="es-MX" sz="5333" b="1" dirty="0" err="1">
                <a:solidFill>
                  <a:schemeClr val="bg1"/>
                </a:solidFill>
                <a:latin typeface="+mj-lt"/>
              </a:rPr>
              <a:t>arr.pop</a:t>
            </a:r>
            <a:r>
              <a:rPr lang="es-MX" sz="5333" b="1" dirty="0">
                <a:solidFill>
                  <a:schemeClr val="bg1"/>
                </a:solidFill>
                <a:latin typeface="+mj-lt"/>
              </a:rPr>
              <a:t>() </a:t>
            </a:r>
            <a:r>
              <a:rPr lang="es-MX" sz="5333" dirty="0">
                <a:solidFill>
                  <a:schemeClr val="bg1"/>
                </a:solidFill>
                <a:latin typeface="+mj-lt"/>
              </a:rPr>
              <a:t>– extrae un ítem del final,</a:t>
            </a:r>
          </a:p>
          <a:p>
            <a:pPr marL="1219215" lvl="1" indent="0" algn="just">
              <a:buNone/>
            </a:pPr>
            <a:r>
              <a:rPr lang="es-MX" sz="5333" b="1" dirty="0" err="1">
                <a:solidFill>
                  <a:schemeClr val="bg1"/>
                </a:solidFill>
                <a:latin typeface="+mj-lt"/>
              </a:rPr>
              <a:t>arr.shift</a:t>
            </a:r>
            <a:r>
              <a:rPr lang="es-MX" sz="5333" b="1" dirty="0">
                <a:solidFill>
                  <a:schemeClr val="bg1"/>
                </a:solidFill>
                <a:latin typeface="+mj-lt"/>
              </a:rPr>
              <a:t>() </a:t>
            </a:r>
            <a:r>
              <a:rPr lang="es-MX" sz="5333" dirty="0">
                <a:solidFill>
                  <a:schemeClr val="bg1"/>
                </a:solidFill>
                <a:latin typeface="+mj-lt"/>
              </a:rPr>
              <a:t>– extrae un ítem del inicio,</a:t>
            </a:r>
          </a:p>
          <a:p>
            <a:pPr marL="1219215" lvl="1" indent="0" algn="just">
              <a:buNone/>
            </a:pPr>
            <a:r>
              <a:rPr lang="es-MX" sz="5333" b="1" dirty="0" err="1">
                <a:solidFill>
                  <a:schemeClr val="bg1"/>
                </a:solidFill>
                <a:latin typeface="+mj-lt"/>
              </a:rPr>
              <a:t>arr.unshift</a:t>
            </a:r>
            <a:r>
              <a:rPr lang="es-MX" sz="5333" b="1" dirty="0">
                <a:solidFill>
                  <a:schemeClr val="bg1"/>
                </a:solidFill>
                <a:latin typeface="+mj-lt"/>
              </a:rPr>
              <a:t>(...</a:t>
            </a:r>
            <a:r>
              <a:rPr lang="es-MX" sz="5333" b="1" dirty="0" err="1">
                <a:solidFill>
                  <a:schemeClr val="bg1"/>
                </a:solidFill>
                <a:latin typeface="+mj-lt"/>
              </a:rPr>
              <a:t>items</a:t>
            </a:r>
            <a:r>
              <a:rPr lang="es-MX" sz="5333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s-MX" sz="5333" dirty="0">
                <a:solidFill>
                  <a:schemeClr val="bg1"/>
                </a:solidFill>
                <a:latin typeface="+mj-lt"/>
              </a:rPr>
              <a:t>– agrega ítems al principio.</a:t>
            </a:r>
            <a:endParaRPr lang="es-MX" sz="5333" dirty="0">
              <a:solidFill>
                <a:schemeClr val="bg1"/>
              </a:solidFill>
              <a:latin typeface="+mj-lt"/>
            </a:endParaRPr>
          </a:p>
          <a:p>
            <a:pPr marL="0" indent="0" algn="just">
              <a:buNone/>
            </a:pPr>
            <a:endParaRPr lang="es-PE" sz="6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447" y="7174879"/>
            <a:ext cx="5125293" cy="340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7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Operaciones con arreglos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21596" y="3183363"/>
            <a:ext cx="21971000" cy="82560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6600" dirty="0">
                <a:solidFill>
                  <a:schemeClr val="bg1"/>
                </a:solidFill>
                <a:latin typeface="+mj-lt"/>
              </a:rPr>
              <a:t>Al igual que los </a:t>
            </a:r>
            <a:r>
              <a:rPr lang="es-MX" sz="6600" dirty="0" err="1">
                <a:solidFill>
                  <a:schemeClr val="bg1"/>
                </a:solidFill>
                <a:latin typeface="+mj-lt"/>
              </a:rPr>
              <a:t>String</a:t>
            </a:r>
            <a:r>
              <a:rPr lang="es-MX" sz="66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s-MX" sz="6600" dirty="0">
                <a:solidFill>
                  <a:schemeClr val="bg1"/>
                </a:solidFill>
                <a:latin typeface="+mj-lt"/>
              </a:rPr>
              <a:t>saber el número elementos que tiene un </a:t>
            </a:r>
            <a:r>
              <a:rPr lang="es-MX" sz="6600" dirty="0" err="1">
                <a:solidFill>
                  <a:schemeClr val="bg1"/>
                </a:solidFill>
                <a:latin typeface="+mj-lt"/>
              </a:rPr>
              <a:t>array</a:t>
            </a:r>
            <a:r>
              <a:rPr lang="es-MX" sz="6600" dirty="0">
                <a:solidFill>
                  <a:schemeClr val="bg1"/>
                </a:solidFill>
                <a:latin typeface="+mj-lt"/>
              </a:rPr>
              <a:t> es muy sencillo. Sólo hay que acceder a la propiedad </a:t>
            </a:r>
            <a:r>
              <a:rPr lang="es-MX" sz="6600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es-MX" sz="6600" b="1" dirty="0" err="1">
                <a:solidFill>
                  <a:schemeClr val="bg1"/>
                </a:solidFill>
                <a:latin typeface="+mj-lt"/>
              </a:rPr>
              <a:t>length</a:t>
            </a:r>
            <a:r>
              <a:rPr lang="es-MX" sz="6600" dirty="0">
                <a:solidFill>
                  <a:schemeClr val="bg1"/>
                </a:solidFill>
                <a:latin typeface="+mj-lt"/>
              </a:rPr>
              <a:t>, que nos devolverá el número de elementos existentes en un </a:t>
            </a:r>
            <a:r>
              <a:rPr lang="es-MX" sz="6600" dirty="0" err="1">
                <a:solidFill>
                  <a:schemeClr val="bg1"/>
                </a:solidFill>
                <a:latin typeface="+mj-lt"/>
              </a:rPr>
              <a:t>array</a:t>
            </a:r>
            <a:r>
              <a:rPr lang="es-MX" sz="6600" dirty="0">
                <a:solidFill>
                  <a:schemeClr val="bg1"/>
                </a:solidFill>
                <a:latin typeface="+mj-lt"/>
              </a:rPr>
              <a:t>.</a:t>
            </a:r>
            <a:endParaRPr lang="es-PE" sz="6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479" y="8033863"/>
            <a:ext cx="5125293" cy="340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6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Operaciones con arreglos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00022" y="2891653"/>
            <a:ext cx="21971000" cy="8256012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dirty="0" smtClean="0">
                <a:solidFill>
                  <a:schemeClr val="bg1"/>
                </a:solidFill>
                <a:latin typeface="+mj-lt"/>
              </a:rPr>
              <a:t>Crear</a:t>
            </a:r>
            <a:r>
              <a:rPr lang="es-MX" dirty="0" smtClean="0">
                <a:solidFill>
                  <a:schemeClr val="bg1"/>
                </a:solidFill>
                <a:latin typeface="+mj-lt"/>
              </a:rPr>
              <a:t> un </a:t>
            </a:r>
            <a:r>
              <a:rPr lang="es-MX" dirty="0" err="1" smtClean="0">
                <a:solidFill>
                  <a:schemeClr val="bg1"/>
                </a:solidFill>
                <a:latin typeface="+mj-lt"/>
              </a:rPr>
              <a:t>array</a:t>
            </a:r>
            <a:r>
              <a:rPr lang="es-MX" dirty="0" smtClean="0">
                <a:solidFill>
                  <a:schemeClr val="bg1"/>
                </a:solidFill>
                <a:latin typeface="+mj-lt"/>
              </a:rPr>
              <a:t>:</a:t>
            </a:r>
            <a:endParaRPr lang="es-PE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422" y="3250024"/>
            <a:ext cx="5125293" cy="340551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r="18875"/>
          <a:stretch/>
        </p:blipFill>
        <p:spPr>
          <a:xfrm>
            <a:off x="1206500" y="5904733"/>
            <a:ext cx="13229125" cy="340551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637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Operaciones con arreglos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07871" y="2921149"/>
            <a:ext cx="21971000" cy="8256012"/>
          </a:xfrm>
        </p:spPr>
        <p:txBody>
          <a:bodyPr/>
          <a:lstStyle/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  <a:latin typeface="+mj-lt"/>
              </a:rPr>
              <a:t>Acceder</a:t>
            </a:r>
            <a:r>
              <a:rPr lang="es-PE" dirty="0">
                <a:solidFill>
                  <a:schemeClr val="bg1"/>
                </a:solidFill>
                <a:latin typeface="+mj-lt"/>
              </a:rPr>
              <a:t> a un elemento de </a:t>
            </a:r>
            <a:r>
              <a:rPr lang="es-PE" dirty="0" err="1">
                <a:solidFill>
                  <a:schemeClr val="bg1"/>
                </a:solidFill>
                <a:latin typeface="+mj-lt"/>
              </a:rPr>
              <a:t>Array</a:t>
            </a:r>
            <a:r>
              <a:rPr lang="es-PE" dirty="0">
                <a:solidFill>
                  <a:schemeClr val="bg1"/>
                </a:solidFill>
                <a:latin typeface="+mj-lt"/>
              </a:rPr>
              <a:t> mediante su </a:t>
            </a:r>
            <a:r>
              <a:rPr lang="es-PE" dirty="0" smtClean="0">
                <a:solidFill>
                  <a:schemeClr val="bg1"/>
                </a:solidFill>
                <a:latin typeface="+mj-lt"/>
              </a:rPr>
              <a:t>índice:</a:t>
            </a:r>
            <a:endParaRPr lang="es-PE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70" y="4849278"/>
            <a:ext cx="23036711" cy="565157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843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7088</TotalTime>
  <Words>424</Words>
  <Application>Microsoft Office PowerPoint</Application>
  <PresentationFormat>Personalizado</PresentationFormat>
  <Paragraphs>40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Helvetica</vt:lpstr>
      <vt:lpstr>Helvetica Light</vt:lpstr>
      <vt:lpstr>Helvetica Neue</vt:lpstr>
      <vt:lpstr>Helvetica Neue Medium</vt:lpstr>
      <vt:lpstr>21_BasicWhite</vt:lpstr>
      <vt:lpstr>DESARROLLO DE ENTORNOS WEB</vt:lpstr>
      <vt:lpstr>Contenidos o temas</vt:lpstr>
      <vt:lpstr>Arreglos en JavaScript</vt:lpstr>
      <vt:lpstr>Arreglos en JavaScript</vt:lpstr>
      <vt:lpstr>Arreglos en JavaScript</vt:lpstr>
      <vt:lpstr>Operaciones con arreglos</vt:lpstr>
      <vt:lpstr>Operaciones con arreglos</vt:lpstr>
      <vt:lpstr>Operaciones con arreglos</vt:lpstr>
      <vt:lpstr>Operaciones con arreglos</vt:lpstr>
      <vt:lpstr>Operaciones con arreglos</vt:lpstr>
      <vt:lpstr>Operaciones con arreglos</vt:lpstr>
      <vt:lpstr>Operaciones con arreglos</vt:lpstr>
      <vt:lpstr>Operaciones con arreglos</vt:lpstr>
      <vt:lpstr>Acceso a los elementos de un arreglo</vt:lpstr>
      <vt:lpstr>Recorrido de un arreglo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</dc:title>
  <dc:creator>JOSE HUANGAL CASTILLO</dc:creator>
  <cp:keywords>JHC</cp:keywords>
  <cp:lastModifiedBy>user</cp:lastModifiedBy>
  <cp:revision>96</cp:revision>
  <dcterms:created xsi:type="dcterms:W3CDTF">2020-08-10T20:16:20Z</dcterms:created>
  <dcterms:modified xsi:type="dcterms:W3CDTF">2025-04-29T14:17:18Z</dcterms:modified>
</cp:coreProperties>
</file>