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15" r:id="rId3"/>
    <p:sldId id="320" r:id="rId4"/>
    <p:sldId id="321" r:id="rId5"/>
    <p:sldId id="319" r:id="rId6"/>
    <p:sldId id="322" r:id="rId7"/>
    <p:sldId id="316" r:id="rId8"/>
    <p:sldId id="259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3" d="100"/>
          <a:sy n="33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y fech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1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Hecho (gran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ción del hecho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Información del hecho</a:t>
            </a:r>
          </a:p>
        </p:txBody>
      </p:sp>
      <p:sp>
        <p:nvSpPr>
          <p:cNvPr id="10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ción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Atribución</a:t>
            </a:r>
          </a:p>
        </p:txBody>
      </p:sp>
      <p:sp>
        <p:nvSpPr>
          <p:cNvPr id="11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“Frase celebre”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n"/>
          <p:cNvSpPr>
            <a:spLocks noGrp="1"/>
          </p:cNvSpPr>
          <p:nvPr>
            <p:ph type="pic" sz="quarter" idx="13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n"/>
          <p:cNvSpPr>
            <a:spLocks noGrp="1"/>
          </p:cNvSpPr>
          <p:nvPr>
            <p:ph type="pic" sz="half" idx="14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n"/>
          <p:cNvSpPr>
            <a:spLocks noGrp="1"/>
          </p:cNvSpPr>
          <p:nvPr>
            <p:ph type="pic" idx="15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n"/>
          <p:cNvSpPr>
            <a:spLocks noGrp="1"/>
          </p:cNvSpPr>
          <p:nvPr>
            <p:ph type="pic" idx="13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YELLOW">
    <p:bg>
      <p:bgPr>
        <a:solidFill>
          <a:srgbClr val="FE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23199233" y="13156320"/>
            <a:ext cx="272147" cy="177801"/>
          </a:xfrm>
          <a:prstGeom prst="rect">
            <a:avLst/>
          </a:prstGeom>
        </p:spPr>
        <p:txBody>
          <a:bodyPr wrap="square" lIns="0" tIns="0" rIns="0" bIns="0" anchor="ctr"/>
          <a:lstStyle>
            <a:lvl1pPr algn="r" defTabSz="825500">
              <a:defRPr sz="1200" spc="24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20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13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e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de presentación</a:t>
            </a:r>
          </a:p>
        </p:txBody>
      </p:sp>
      <p:sp>
        <p:nvSpPr>
          <p:cNvPr id="23" name="Autor y fecha"/>
          <p:cNvSpPr txBox="1">
            <a:spLocks noGrp="1"/>
          </p:cNvSpPr>
          <p:nvPr>
            <p:ph type="body" sz="quarter" idx="14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 y fecha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13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de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g_.png" descr="bg_.png">
            <a:extLst>
              <a:ext uri="{FF2B5EF4-FFF2-40B4-BE49-F238E27FC236}">
                <a16:creationId xmlns:a16="http://schemas.microsoft.com/office/drawing/2014/main" id="{A6719979-539A-41D9-B149-FD4D385A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4547527" cy="13807984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ítulo de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43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  <p:grpSp>
        <p:nvGrpSpPr>
          <p:cNvPr id="7" name="Group 486">
            <a:extLst>
              <a:ext uri="{FF2B5EF4-FFF2-40B4-BE49-F238E27FC236}">
                <a16:creationId xmlns:a16="http://schemas.microsoft.com/office/drawing/2014/main" id="{11C54B28-FE39-49DF-BDF5-73F59713C9CE}"/>
              </a:ext>
            </a:extLst>
          </p:cNvPr>
          <p:cNvGrpSpPr/>
          <p:nvPr userDrawn="1"/>
        </p:nvGrpSpPr>
        <p:grpSpPr>
          <a:xfrm>
            <a:off x="1313460" y="12930881"/>
            <a:ext cx="3653794" cy="240722"/>
            <a:chOff x="0" y="0"/>
            <a:chExt cx="3653792" cy="240721"/>
          </a:xfrm>
        </p:grpSpPr>
        <p:sp>
          <p:nvSpPr>
            <p:cNvPr id="8" name="Shape 480">
              <a:extLst>
                <a:ext uri="{FF2B5EF4-FFF2-40B4-BE49-F238E27FC236}">
                  <a16:creationId xmlns:a16="http://schemas.microsoft.com/office/drawing/2014/main" id="{6CEEDDA8-F781-47E8-B4C8-F69CC1923023}"/>
                </a:ext>
              </a:extLst>
            </p:cNvPr>
            <p:cNvSpPr/>
            <p:nvPr/>
          </p:nvSpPr>
          <p:spPr>
            <a:xfrm rot="10800000" flipH="1">
              <a:off x="-1" y="-1"/>
              <a:ext cx="543666" cy="240723"/>
            </a:xfrm>
            <a:prstGeom prst="rect">
              <a:avLst/>
            </a:prstGeom>
            <a:solidFill>
              <a:srgbClr val="2F2F2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9" name="Shape 481">
              <a:extLst>
                <a:ext uri="{FF2B5EF4-FFF2-40B4-BE49-F238E27FC236}">
                  <a16:creationId xmlns:a16="http://schemas.microsoft.com/office/drawing/2014/main" id="{657DDB8A-BF7F-471E-85EC-AFE0F81602B3}"/>
                </a:ext>
              </a:extLst>
            </p:cNvPr>
            <p:cNvSpPr/>
            <p:nvPr/>
          </p:nvSpPr>
          <p:spPr>
            <a:xfrm rot="10800000" flipH="1">
              <a:off x="619335" y="-1"/>
              <a:ext cx="543666" cy="240723"/>
            </a:xfrm>
            <a:prstGeom prst="rect">
              <a:avLst/>
            </a:prstGeom>
            <a:solidFill>
              <a:srgbClr val="ED220D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10" name="Shape 482">
              <a:extLst>
                <a:ext uri="{FF2B5EF4-FFF2-40B4-BE49-F238E27FC236}">
                  <a16:creationId xmlns:a16="http://schemas.microsoft.com/office/drawing/2014/main" id="{7405CD66-711C-4A4B-A88C-677EC0F1E81D}"/>
                </a:ext>
              </a:extLst>
            </p:cNvPr>
            <p:cNvSpPr/>
            <p:nvPr/>
          </p:nvSpPr>
          <p:spPr>
            <a:xfrm rot="10800000" flipH="1">
              <a:off x="1257963" y="-1"/>
              <a:ext cx="543666" cy="240723"/>
            </a:xfrm>
            <a:prstGeom prst="rect">
              <a:avLst/>
            </a:prstGeom>
            <a:solidFill>
              <a:srgbClr val="8B8B8B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1" name="Shape 483">
              <a:extLst>
                <a:ext uri="{FF2B5EF4-FFF2-40B4-BE49-F238E27FC236}">
                  <a16:creationId xmlns:a16="http://schemas.microsoft.com/office/drawing/2014/main" id="{7D0F1C78-D278-43BE-9413-F9AEB0A16B2E}"/>
                </a:ext>
              </a:extLst>
            </p:cNvPr>
            <p:cNvSpPr/>
            <p:nvPr/>
          </p:nvSpPr>
          <p:spPr>
            <a:xfrm rot="10800000" flipH="1">
              <a:off x="1877430" y="-1"/>
              <a:ext cx="543666" cy="240723"/>
            </a:xfrm>
            <a:prstGeom prst="rect">
              <a:avLst/>
            </a:prstGeom>
            <a:solidFill>
              <a:srgbClr val="555555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2" name="Shape 484">
              <a:extLst>
                <a:ext uri="{FF2B5EF4-FFF2-40B4-BE49-F238E27FC236}">
                  <a16:creationId xmlns:a16="http://schemas.microsoft.com/office/drawing/2014/main" id="{EE1E78A2-33E2-4B5B-B6CF-A341FD8D8D67}"/>
                </a:ext>
              </a:extLst>
            </p:cNvPr>
            <p:cNvSpPr/>
            <p:nvPr/>
          </p:nvSpPr>
          <p:spPr>
            <a:xfrm rot="10800000" flipH="1">
              <a:off x="2496766" y="-1"/>
              <a:ext cx="543667" cy="240723"/>
            </a:xfrm>
            <a:prstGeom prst="rect">
              <a:avLst/>
            </a:prstGeom>
            <a:solidFill>
              <a:srgbClr val="C6C6C6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13" name="Shape 485">
              <a:extLst>
                <a:ext uri="{FF2B5EF4-FFF2-40B4-BE49-F238E27FC236}">
                  <a16:creationId xmlns:a16="http://schemas.microsoft.com/office/drawing/2014/main" id="{4407901A-ECC8-445D-9310-4B24E817E9A3}"/>
                </a:ext>
              </a:extLst>
            </p:cNvPr>
            <p:cNvSpPr/>
            <p:nvPr/>
          </p:nvSpPr>
          <p:spPr>
            <a:xfrm rot="10800000" flipH="1">
              <a:off x="3110126" y="-1"/>
              <a:ext cx="543667" cy="240723"/>
            </a:xfrm>
            <a:prstGeom prst="rect">
              <a:avLst/>
            </a:prstGeom>
            <a:solidFill>
              <a:srgbClr val="BFBFBF"/>
            </a:solidFill>
            <a:ln w="12700" cap="flat">
              <a:noFill/>
              <a:miter lim="400000"/>
            </a:ln>
            <a:effectLst/>
          </p:spPr>
          <p:txBody>
            <a:bodyPr wrap="square" lIns="71436" tIns="71436" rIns="71436" bIns="71436" numCol="1" anchor="ctr">
              <a:noAutofit/>
            </a:bodyPr>
            <a:lstStyle/>
            <a:p>
              <a:pPr algn="ctr" defTabSz="1828432">
                <a:lnSpc>
                  <a:spcPct val="100000"/>
                </a:lnSpc>
                <a:spcBef>
                  <a:spcPts val="0"/>
                </a:spcBef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14" name="21112016 PLANTILLA PPT MARY-02-2.png" descr="21112016 PLANTILLA PPT MARY-02-2.png">
            <a:extLst>
              <a:ext uri="{FF2B5EF4-FFF2-40B4-BE49-F238E27FC236}">
                <a16:creationId xmlns:a16="http://schemas.microsoft.com/office/drawing/2014/main" id="{2B1D45A7-3450-47C6-8C2E-2A21F22860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t="3517" r="77083" b="72784"/>
          <a:stretch>
            <a:fillRect/>
          </a:stretch>
        </p:blipFill>
        <p:spPr>
          <a:xfrm>
            <a:off x="19336880" y="699558"/>
            <a:ext cx="3763386" cy="21889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61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14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7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ó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de diapositiva</a:t>
            </a:r>
          </a:p>
        </p:txBody>
      </p:sp>
      <p:sp>
        <p:nvSpPr>
          <p:cNvPr id="80" name="Subtítulo de diapositiv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diapositiva</a:t>
            </a:r>
          </a:p>
        </p:txBody>
      </p:sp>
      <p:sp>
        <p:nvSpPr>
          <p:cNvPr id="8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Temas de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diapositiv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de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en viñeta de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</p:sldLayoutIdLst>
  <p:transition spd="med"/>
  <p:hf hdr="0" dt="0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UTULO"/>
          <p:cNvSpPr txBox="1">
            <a:spLocks noGrp="1"/>
          </p:cNvSpPr>
          <p:nvPr>
            <p:ph type="title"/>
          </p:nvPr>
        </p:nvSpPr>
        <p:spPr>
          <a:xfrm>
            <a:off x="1200250" y="10165726"/>
            <a:ext cx="21971000" cy="1433164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s-PE" sz="6000" dirty="0" smtClean="0"/>
              <a:t>FUNDAMENTOS DE PROGRAMACION</a:t>
            </a:r>
            <a:endParaRPr sz="6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54A993B-ED33-430F-A814-C1CBF4B14A2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1</a:t>
            </a:fld>
            <a:endParaRPr lang="es-PE"/>
          </a:p>
        </p:txBody>
      </p:sp>
      <p:sp>
        <p:nvSpPr>
          <p:cNvPr id="5" name="TUTULO">
            <a:extLst>
              <a:ext uri="{FF2B5EF4-FFF2-40B4-BE49-F238E27FC236}">
                <a16:creationId xmlns:a16="http://schemas.microsoft.com/office/drawing/2014/main" id="{2FAB8178-8F75-4B6F-AB4B-AD7B306CA5D6}"/>
              </a:ext>
            </a:extLst>
          </p:cNvPr>
          <p:cNvSpPr txBox="1">
            <a:spLocks/>
          </p:cNvSpPr>
          <p:nvPr/>
        </p:nvSpPr>
        <p:spPr>
          <a:xfrm>
            <a:off x="1200250" y="11155973"/>
            <a:ext cx="1632264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hangingPunct="1"/>
            <a:r>
              <a:rPr lang="es-PE" sz="6000" dirty="0" smtClean="0">
                <a:solidFill>
                  <a:schemeClr val="bg1"/>
                </a:solidFill>
              </a:rPr>
              <a:t>INTRODUCCION</a:t>
            </a:r>
            <a:endParaRPr lang="es-PE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Rectángulo"/>
          <p:cNvSpPr/>
          <p:nvPr/>
        </p:nvSpPr>
        <p:spPr>
          <a:xfrm>
            <a:off x="4991200" y="3593639"/>
            <a:ext cx="14401600" cy="36379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sz="12800" b="1" dirty="0" smtClean="0">
                <a:solidFill>
                  <a:srgbClr val="FF0000"/>
                </a:solidFill>
              </a:rPr>
              <a:t>Qué es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20497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edia.ambito.com/p/d2a59a8408e4e4b4a4d74efb13cbd27b/adjuntos/239/imagenes/039/873/0039873587/martej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9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i.ytimg.com/vi/1XWdthXBkmA/maxresdefau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29" y="337215"/>
            <a:ext cx="23530336" cy="1323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95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Rectángulo"/>
          <p:cNvSpPr/>
          <p:nvPr/>
        </p:nvSpPr>
        <p:spPr>
          <a:xfrm>
            <a:off x="6623383" y="3209596"/>
            <a:ext cx="11519064" cy="3342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ES" sz="11733" b="1" dirty="0" smtClean="0">
                <a:solidFill>
                  <a:srgbClr val="FF0000"/>
                </a:solidFill>
              </a:rPr>
              <a:t>Que es programar?</a:t>
            </a:r>
            <a:endParaRPr lang="es-ES" sz="11733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5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mg.freepik.com/foto-gratis/videollamada-videoconferencia-otras-personas-computadora-portatil-interior-aprendizaje-trabajo-online-mujer-ordenador-portatil-trabajando-oficina-casa_222709-1225.jpg?size=626&amp;ext=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45" y="484239"/>
            <a:ext cx="19135315" cy="12746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29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808890" y="1515045"/>
            <a:ext cx="10635857" cy="9054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ES" sz="3200" b="1" dirty="0">
                <a:solidFill>
                  <a:srgbClr val="FF0000"/>
                </a:solidFill>
              </a:rPr>
              <a:t>LENGUAJE MÁQUINA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PE" sz="3200" b="1" dirty="0"/>
              <a:t>Este tipo de lenguaje está escrito para que sea entendido directamente por la máquina.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PE" sz="3200" b="1" dirty="0"/>
              <a:t>Las instrucciones son cadenas binarias (0’s y 1’s).</a:t>
            </a:r>
            <a:br>
              <a:rPr lang="es-PE" sz="3200" b="1" dirty="0"/>
            </a:br>
            <a:r>
              <a:rPr lang="es-PE" sz="3200" b="1" dirty="0"/>
              <a:t>Es directamente interpretado por el procesador.</a:t>
            </a:r>
            <a:endParaRPr lang="es-ES" sz="32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ES" sz="3200" b="1" dirty="0">
                <a:solidFill>
                  <a:srgbClr val="FF0000"/>
                </a:solidFill>
              </a:rPr>
              <a:t>Los procesadores trabajan con ceros y unos (bits)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PE" sz="3200" b="1" dirty="0"/>
              <a:t>Los circuitos microprogramables son sistemas digitales, lo que significa que trabajan con dos únicos niveles de tensión. Dichos niveles, por abstracción, se simbolizan con el cero, 0, y el uno, 1.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endParaRPr lang="es-PE" sz="3200" b="1" dirty="0"/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endParaRPr lang="es-ES" sz="3200" b="1" dirty="0"/>
          </a:p>
        </p:txBody>
      </p:sp>
      <p:sp>
        <p:nvSpPr>
          <p:cNvPr id="3" name="5 CuadroTexto"/>
          <p:cNvSpPr txBox="1"/>
          <p:nvPr/>
        </p:nvSpPr>
        <p:spPr>
          <a:xfrm>
            <a:off x="6325177" y="10362330"/>
            <a:ext cx="6923827" cy="2986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Lenguaje de bajo</a:t>
            </a: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 nivel</a:t>
            </a:r>
          </a:p>
          <a:p>
            <a:pPr algn="ctr">
              <a:spcAft>
                <a:spcPts val="1600"/>
              </a:spcAft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Dependiente de la máquina</a:t>
            </a:r>
          </a:p>
          <a:p>
            <a:pPr algn="ctr">
              <a:spcAft>
                <a:spcPts val="1600"/>
              </a:spcAft>
            </a:pPr>
            <a:r>
              <a:rPr lang="es-ES" sz="3200" b="1" dirty="0">
                <a:solidFill>
                  <a:schemeClr val="accent1">
                    <a:lumMod val="75000"/>
                  </a:schemeClr>
                </a:solidFill>
                <a:latin typeface="+mj-lt"/>
              </a:rPr>
              <a:t>Programación difícil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30827" y="314716"/>
            <a:ext cx="214041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000" b="1" dirty="0">
                <a:solidFill>
                  <a:srgbClr val="FF0000"/>
                </a:solidFill>
              </a:rPr>
              <a:t>EVOLUCIÓN DE LA PROGRAMACIÓN</a:t>
            </a:r>
          </a:p>
        </p:txBody>
      </p:sp>
      <p:pic>
        <p:nvPicPr>
          <p:cNvPr id="1029" name="Picture 5" descr="Resultado de imagen para lenguaje de maqui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212" y="10324167"/>
            <a:ext cx="3456384" cy="349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3D1A998-D2E3-4BCE-A378-832D849E9654}"/>
              </a:ext>
            </a:extLst>
          </p:cNvPr>
          <p:cNvSpPr txBox="1"/>
          <p:nvPr/>
        </p:nvSpPr>
        <p:spPr>
          <a:xfrm>
            <a:off x="12640033" y="1528004"/>
            <a:ext cx="10394927" cy="632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PE" sz="3200" b="1" dirty="0">
                <a:solidFill>
                  <a:srgbClr val="FF0000"/>
                </a:solidFill>
              </a:rPr>
              <a:t>LENGUAJE ENSAMBLADOR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PE" sz="3200" b="1" dirty="0"/>
              <a:t>Son la representación más entendible para el humano de los códigos del lenguaje máquina.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spcAft>
                <a:spcPts val="3200"/>
              </a:spcAft>
            </a:pPr>
            <a:r>
              <a:rPr lang="es-PE" sz="3200" b="1" dirty="0"/>
              <a:t>A pesar de que el lenguaje ensamblador es más fácil de entender por las personas sigue teniendo las desventajas del lenguaje máquina. Realmente lo que hace es ayudar un poco a que el código sea más legible. El lenguaje ensamblador adicionalmente necesita un traductor (ensamblador) capaz de convertir dichos códigos en lenguaje máquina.</a:t>
            </a:r>
            <a:endParaRPr lang="es-ES" sz="3200" b="1" dirty="0"/>
          </a:p>
        </p:txBody>
      </p:sp>
      <p:grpSp>
        <p:nvGrpSpPr>
          <p:cNvPr id="7" name="11 Grupo">
            <a:extLst>
              <a:ext uri="{FF2B5EF4-FFF2-40B4-BE49-F238E27FC236}">
                <a16:creationId xmlns:a16="http://schemas.microsoft.com/office/drawing/2014/main" id="{8D09EED2-5E81-4B2B-8F25-B077D6D9FF48}"/>
              </a:ext>
            </a:extLst>
          </p:cNvPr>
          <p:cNvGrpSpPr/>
          <p:nvPr/>
        </p:nvGrpSpPr>
        <p:grpSpPr>
          <a:xfrm>
            <a:off x="13428500" y="11396831"/>
            <a:ext cx="6911493" cy="2319169"/>
            <a:chOff x="4792216" y="4238413"/>
            <a:chExt cx="2934072" cy="1112388"/>
          </a:xfrm>
        </p:grpSpPr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9627C17-AE94-427B-9C04-1215DD70F3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2216" y="4881354"/>
              <a:ext cx="2934072" cy="469447"/>
            </a:xfrm>
            <a:prstGeom prst="rect">
              <a:avLst/>
            </a:prstGeom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Código objeto</a:t>
              </a:r>
              <a:br>
                <a:rPr lang="es-ES_tradnl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</a:br>
              <a:r>
                <a:rPr lang="es-ES_tradnl" sz="3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(lenguaje máquina)</a:t>
              </a:r>
              <a:endParaRPr lang="es-E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B4C8EEB4-BAA6-46B0-8828-0AA51E01C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9252" y="4238413"/>
              <a:ext cx="0" cy="642941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s-ES" sz="373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grpSp>
        <p:nvGrpSpPr>
          <p:cNvPr id="10" name="10 Grupo">
            <a:extLst>
              <a:ext uri="{FF2B5EF4-FFF2-40B4-BE49-F238E27FC236}">
                <a16:creationId xmlns:a16="http://schemas.microsoft.com/office/drawing/2014/main" id="{28DA6F85-12AF-4067-BF0A-61B1DF8CFEB5}"/>
              </a:ext>
            </a:extLst>
          </p:cNvPr>
          <p:cNvGrpSpPr/>
          <p:nvPr/>
        </p:nvGrpSpPr>
        <p:grpSpPr>
          <a:xfrm>
            <a:off x="13935209" y="9768436"/>
            <a:ext cx="5743888" cy="1999619"/>
            <a:chOff x="5040052" y="2992392"/>
            <a:chExt cx="2438400" cy="878116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F03A6F02-14F1-498A-9DFC-A0BC7C059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052" y="3635334"/>
              <a:ext cx="2438400" cy="235174"/>
            </a:xfrm>
            <a:prstGeom prst="rect">
              <a:avLst/>
            </a:prstGeom>
            <a:solidFill>
              <a:schemeClr val="accent6"/>
            </a:solidFill>
            <a:ln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s-ES_tradnl" sz="3200" dirty="0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" pitchFamily="18" charset="0"/>
                </a:rPr>
                <a:t>Programa ensamblador</a:t>
              </a:r>
              <a:endParaRPr lang="es-E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67173EAC-F7F7-4C9B-A80A-8E51197FD0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56875" y="2992392"/>
              <a:ext cx="4754" cy="642942"/>
            </a:xfrm>
            <a:prstGeom prst="line">
              <a:avLst/>
            </a:prstGeom>
            <a:noFill/>
            <a:ln w="57150">
              <a:solidFill>
                <a:srgbClr val="FFC000"/>
              </a:solidFill>
              <a:round/>
              <a:headEnd/>
              <a:tailEnd type="stealth" w="lg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s-ES" sz="3733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endParaRPr>
            </a:p>
          </p:txBody>
        </p:sp>
      </p:grpSp>
      <p:sp>
        <p:nvSpPr>
          <p:cNvPr id="13" name="Text Box 4">
            <a:extLst>
              <a:ext uri="{FF2B5EF4-FFF2-40B4-BE49-F238E27FC236}">
                <a16:creationId xmlns:a16="http://schemas.microsoft.com/office/drawing/2014/main" id="{FD6FE224-7E5C-459E-B92E-2E36BD72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9004" y="9370642"/>
            <a:ext cx="7270485" cy="978729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_trad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Código fuente</a:t>
            </a:r>
            <a:br>
              <a:rPr lang="es-ES_trad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</a:br>
            <a:r>
              <a:rPr lang="es-ES_tradnl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(lenguaje ensamblador)</a:t>
            </a:r>
            <a:endParaRPr lang="es-E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27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ínea"/>
          <p:cNvSpPr/>
          <p:nvPr/>
        </p:nvSpPr>
        <p:spPr>
          <a:xfrm>
            <a:off x="16710657" y="13416670"/>
            <a:ext cx="510306" cy="1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821531">
              <a:lnSpc>
                <a:spcPct val="100000"/>
              </a:lnSpc>
              <a:spcBef>
                <a:spcPts val="0"/>
              </a:spcBef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86" name="GRACIAS"/>
          <p:cNvSpPr txBox="1"/>
          <p:nvPr/>
        </p:nvSpPr>
        <p:spPr>
          <a:xfrm>
            <a:off x="864091" y="6935688"/>
            <a:ext cx="22655818" cy="1135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spAutoFit/>
          </a:bodyPr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8000" b="1" spc="-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GRACIAS</a:t>
            </a:r>
          </a:p>
        </p:txBody>
      </p:sp>
      <p:pic>
        <p:nvPicPr>
          <p:cNvPr id="187" name="21112016 PLANTILLA PPT MARY-02-2.png" descr="21112016 PLANTILLA PPT MARY-02-2.png"/>
          <p:cNvPicPr>
            <a:picLocks noChangeAspect="1"/>
          </p:cNvPicPr>
          <p:nvPr/>
        </p:nvPicPr>
        <p:blipFill>
          <a:blip r:embed="rId2"/>
          <a:srcRect t="3517" r="77083" b="72785"/>
          <a:stretch>
            <a:fillRect/>
          </a:stretch>
        </p:blipFill>
        <p:spPr>
          <a:xfrm>
            <a:off x="11415315" y="5636639"/>
            <a:ext cx="1553446" cy="903549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4251A1-2BE1-4A68-934B-0A5DDF8FAC4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s-PE" smtClean="0"/>
              <a:t>8</a:t>
            </a:fld>
            <a:endParaRPr lang="es-P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137</Words>
  <Application>Microsoft Office PowerPoint</Application>
  <PresentationFormat>Personalizado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</vt:lpstr>
      <vt:lpstr>Helvetica</vt:lpstr>
      <vt:lpstr>Helvetica Light</vt:lpstr>
      <vt:lpstr>Helvetica Neue</vt:lpstr>
      <vt:lpstr>Helvetica Neue Medium</vt:lpstr>
      <vt:lpstr>21_BasicWhite</vt:lpstr>
      <vt:lpstr>FUNDAMENTOS DE PROGRAMACION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</dc:title>
  <dc:creator>JOSE HUANGAL CASTILLO</dc:creator>
  <cp:keywords>JHC</cp:keywords>
  <cp:lastModifiedBy>user</cp:lastModifiedBy>
  <cp:revision>76</cp:revision>
  <dcterms:created xsi:type="dcterms:W3CDTF">2020-08-10T20:16:20Z</dcterms:created>
  <dcterms:modified xsi:type="dcterms:W3CDTF">2025-06-27T00:31:05Z</dcterms:modified>
</cp:coreProperties>
</file>