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4" r:id="rId10"/>
    <p:sldId id="322" r:id="rId11"/>
    <p:sldId id="259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">
    <p:bg>
      <p:bgPr>
        <a:solidFill>
          <a:srgbClr val="FE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99233" y="13156320"/>
            <a:ext cx="272147" cy="177801"/>
          </a:xfrm>
          <a:prstGeom prst="rect">
            <a:avLst/>
          </a:prstGeom>
        </p:spPr>
        <p:txBody>
          <a:bodyPr wrap="square" lIns="0" tIns="0" rIns="0" bIns="0" anchor="ctr"/>
          <a:lstStyle>
            <a:lvl1pPr algn="r" defTabSz="825500">
              <a:defRPr sz="1200" spc="2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2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.png" descr="bg_.png">
            <a:extLst>
              <a:ext uri="{FF2B5EF4-FFF2-40B4-BE49-F238E27FC236}">
                <a16:creationId xmlns:a16="http://schemas.microsoft.com/office/drawing/2014/main" id="{A6719979-539A-41D9-B149-FD4D385A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547527" cy="1380798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grpSp>
        <p:nvGrpSpPr>
          <p:cNvPr id="7" name="Group 486">
            <a:extLst>
              <a:ext uri="{FF2B5EF4-FFF2-40B4-BE49-F238E27FC236}">
                <a16:creationId xmlns:a16="http://schemas.microsoft.com/office/drawing/2014/main" id="{11C54B28-FE39-49DF-BDF5-73F59713C9CE}"/>
              </a:ext>
            </a:extLst>
          </p:cNvPr>
          <p:cNvGrpSpPr/>
          <p:nvPr userDrawn="1"/>
        </p:nvGrpSpPr>
        <p:grpSpPr>
          <a:xfrm>
            <a:off x="1313460" y="12930881"/>
            <a:ext cx="3653794" cy="240722"/>
            <a:chOff x="0" y="0"/>
            <a:chExt cx="3653792" cy="240721"/>
          </a:xfrm>
        </p:grpSpPr>
        <p:sp>
          <p:nvSpPr>
            <p:cNvPr id="8" name="Shape 480">
              <a:extLst>
                <a:ext uri="{FF2B5EF4-FFF2-40B4-BE49-F238E27FC236}">
                  <a16:creationId xmlns:a16="http://schemas.microsoft.com/office/drawing/2014/main" id="{6CEEDDA8-F781-47E8-B4C8-F69CC1923023}"/>
                </a:ext>
              </a:extLst>
            </p:cNvPr>
            <p:cNvSpPr/>
            <p:nvPr/>
          </p:nvSpPr>
          <p:spPr>
            <a:xfrm rot="10800000" flipH="1">
              <a:off x="-1" y="-1"/>
              <a:ext cx="543666" cy="240723"/>
            </a:xfrm>
            <a:prstGeom prst="rect">
              <a:avLst/>
            </a:prstGeom>
            <a:solidFill>
              <a:srgbClr val="2F2F2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 481">
              <a:extLst>
                <a:ext uri="{FF2B5EF4-FFF2-40B4-BE49-F238E27FC236}">
                  <a16:creationId xmlns:a16="http://schemas.microsoft.com/office/drawing/2014/main" id="{657DDB8A-BF7F-471E-85EC-AFE0F81602B3}"/>
                </a:ext>
              </a:extLst>
            </p:cNvPr>
            <p:cNvSpPr/>
            <p:nvPr/>
          </p:nvSpPr>
          <p:spPr>
            <a:xfrm rot="10800000" flipH="1">
              <a:off x="619335" y="-1"/>
              <a:ext cx="543666" cy="24072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Shape 482">
              <a:extLst>
                <a:ext uri="{FF2B5EF4-FFF2-40B4-BE49-F238E27FC236}">
                  <a16:creationId xmlns:a16="http://schemas.microsoft.com/office/drawing/2014/main" id="{7405CD66-711C-4A4B-A88C-677EC0F1E81D}"/>
                </a:ext>
              </a:extLst>
            </p:cNvPr>
            <p:cNvSpPr/>
            <p:nvPr/>
          </p:nvSpPr>
          <p:spPr>
            <a:xfrm rot="10800000" flipH="1">
              <a:off x="1257963" y="-1"/>
              <a:ext cx="543666" cy="240723"/>
            </a:xfrm>
            <a:prstGeom prst="rect">
              <a:avLst/>
            </a:prstGeom>
            <a:solidFill>
              <a:srgbClr val="8B8B8B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483">
              <a:extLst>
                <a:ext uri="{FF2B5EF4-FFF2-40B4-BE49-F238E27FC236}">
                  <a16:creationId xmlns:a16="http://schemas.microsoft.com/office/drawing/2014/main" id="{7D0F1C78-D278-43BE-9413-F9AEB0A16B2E}"/>
                </a:ext>
              </a:extLst>
            </p:cNvPr>
            <p:cNvSpPr/>
            <p:nvPr/>
          </p:nvSpPr>
          <p:spPr>
            <a:xfrm rot="10800000" flipH="1">
              <a:off x="1877430" y="-1"/>
              <a:ext cx="543666" cy="240723"/>
            </a:xfrm>
            <a:prstGeom prst="rect">
              <a:avLst/>
            </a:prstGeom>
            <a:solidFill>
              <a:srgbClr val="55555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484">
              <a:extLst>
                <a:ext uri="{FF2B5EF4-FFF2-40B4-BE49-F238E27FC236}">
                  <a16:creationId xmlns:a16="http://schemas.microsoft.com/office/drawing/2014/main" id="{EE1E78A2-33E2-4B5B-B6CF-A341FD8D8D67}"/>
                </a:ext>
              </a:extLst>
            </p:cNvPr>
            <p:cNvSpPr/>
            <p:nvPr/>
          </p:nvSpPr>
          <p:spPr>
            <a:xfrm rot="10800000" flipH="1">
              <a:off x="2496766" y="-1"/>
              <a:ext cx="543667" cy="240723"/>
            </a:xfrm>
            <a:prstGeom prst="rect">
              <a:avLst/>
            </a:prstGeom>
            <a:solidFill>
              <a:srgbClr val="C6C6C6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hape 485">
              <a:extLst>
                <a:ext uri="{FF2B5EF4-FFF2-40B4-BE49-F238E27FC236}">
                  <a16:creationId xmlns:a16="http://schemas.microsoft.com/office/drawing/2014/main" id="{4407901A-ECC8-445D-9310-4B24E817E9A3}"/>
                </a:ext>
              </a:extLst>
            </p:cNvPr>
            <p:cNvSpPr/>
            <p:nvPr/>
          </p:nvSpPr>
          <p:spPr>
            <a:xfrm rot="10800000" flipH="1">
              <a:off x="3110126" y="-1"/>
              <a:ext cx="543667" cy="24072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4" name="21112016 PLANTILLA PPT MARY-02-2.png" descr="21112016 PLANTILLA PPT MARY-02-2.png">
            <a:extLst>
              <a:ext uri="{FF2B5EF4-FFF2-40B4-BE49-F238E27FC236}">
                <a16:creationId xmlns:a16="http://schemas.microsoft.com/office/drawing/2014/main" id="{2B1D45A7-3450-47C6-8C2E-2A21F2286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17" r="77083" b="72784"/>
          <a:stretch>
            <a:fillRect/>
          </a:stretch>
        </p:blipFill>
        <p:spPr>
          <a:xfrm>
            <a:off x="19336880" y="699558"/>
            <a:ext cx="3763386" cy="2188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ransition spd="med"/>
  <p:hf hd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FUNDAMENTOS DE PROGRAMACION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50" y="11155973"/>
            <a:ext cx="1632264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ESTRUCTURAS CONDICIONALES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Estructuras Condicionales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✅ Usa </a:t>
            </a:r>
            <a:r>
              <a:rPr lang="es-ES" dirty="0" err="1">
                <a:solidFill>
                  <a:schemeClr val="bg1"/>
                </a:solidFill>
              </a:rPr>
              <a:t>if</a:t>
            </a:r>
            <a:r>
              <a:rPr lang="es-ES" dirty="0">
                <a:solidFill>
                  <a:schemeClr val="bg1"/>
                </a:solidFill>
              </a:rPr>
              <a:t> para decisiones simples.</a:t>
            </a:r>
          </a:p>
          <a:p>
            <a:r>
              <a:rPr lang="es-ES" dirty="0">
                <a:solidFill>
                  <a:schemeClr val="bg1"/>
                </a:solidFill>
              </a:rPr>
              <a:t>✅ Usa </a:t>
            </a:r>
            <a:r>
              <a:rPr lang="es-ES" dirty="0" err="1">
                <a:solidFill>
                  <a:schemeClr val="bg1"/>
                </a:solidFill>
              </a:rPr>
              <a:t>if</a:t>
            </a:r>
            <a:r>
              <a:rPr lang="es-ES" dirty="0">
                <a:solidFill>
                  <a:schemeClr val="bg1"/>
                </a:solidFill>
              </a:rPr>
              <a:t>...</a:t>
            </a:r>
            <a:r>
              <a:rPr lang="es-ES" dirty="0" err="1">
                <a:solidFill>
                  <a:schemeClr val="bg1"/>
                </a:solidFill>
              </a:rPr>
              <a:t>else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if</a:t>
            </a:r>
            <a:r>
              <a:rPr lang="es-ES" dirty="0">
                <a:solidFill>
                  <a:schemeClr val="bg1"/>
                </a:solidFill>
              </a:rPr>
              <a:t>...</a:t>
            </a:r>
            <a:r>
              <a:rPr lang="es-ES" dirty="0" err="1">
                <a:solidFill>
                  <a:schemeClr val="bg1"/>
                </a:solidFill>
              </a:rPr>
              <a:t>else</a:t>
            </a:r>
            <a:r>
              <a:rPr lang="es-ES" dirty="0">
                <a:solidFill>
                  <a:schemeClr val="bg1"/>
                </a:solidFill>
              </a:rPr>
              <a:t> si hay múltiples condiciones.</a:t>
            </a:r>
          </a:p>
          <a:p>
            <a:r>
              <a:rPr lang="es-ES" dirty="0">
                <a:solidFill>
                  <a:schemeClr val="bg1"/>
                </a:solidFill>
              </a:rPr>
              <a:t>✅ Usa el operador ternario para expresiones cortas.</a:t>
            </a:r>
          </a:p>
          <a:p>
            <a:r>
              <a:rPr lang="es-ES" dirty="0">
                <a:solidFill>
                  <a:schemeClr val="bg1"/>
                </a:solidFill>
              </a:rPr>
              <a:t>✅ Usa </a:t>
            </a:r>
            <a:r>
              <a:rPr lang="es-ES" dirty="0" err="1">
                <a:solidFill>
                  <a:schemeClr val="bg1"/>
                </a:solidFill>
              </a:rPr>
              <a:t>switch</a:t>
            </a:r>
            <a:r>
              <a:rPr lang="es-ES" dirty="0">
                <a:solidFill>
                  <a:schemeClr val="bg1"/>
                </a:solidFill>
              </a:rPr>
              <a:t> cuando hay muchas opciones basadas en un mismo valor.</a:t>
            </a:r>
          </a:p>
          <a:p>
            <a:r>
              <a:rPr lang="es-ES" dirty="0">
                <a:solidFill>
                  <a:schemeClr val="bg1"/>
                </a:solidFill>
              </a:rPr>
              <a:t>✅ Mantén el código limpio y fácil de entender.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Conclusión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mejores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prácticas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4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ínea"/>
          <p:cNvSpPr/>
          <p:nvPr/>
        </p:nvSpPr>
        <p:spPr>
          <a:xfrm>
            <a:off x="16710657" y="13416670"/>
            <a:ext cx="51030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GRACIAS"/>
          <p:cNvSpPr txBox="1"/>
          <p:nvPr/>
        </p:nvSpPr>
        <p:spPr>
          <a:xfrm>
            <a:off x="864091" y="6935688"/>
            <a:ext cx="22655818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8000" b="1" spc="-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GRACIAS</a:t>
            </a:r>
          </a:p>
        </p:txBody>
      </p:sp>
      <p:pic>
        <p:nvPicPr>
          <p:cNvPr id="187" name="21112016 PLANTILLA PPT MARY-02-2.png" descr="21112016 PLANTILLA PPT MARY-02-2.png"/>
          <p:cNvPicPr>
            <a:picLocks noChangeAspect="1"/>
          </p:cNvPicPr>
          <p:nvPr/>
        </p:nvPicPr>
        <p:blipFill>
          <a:blip r:embed="rId2"/>
          <a:srcRect t="3517" r="77083" b="72785"/>
          <a:stretch>
            <a:fillRect/>
          </a:stretch>
        </p:blipFill>
        <p:spPr>
          <a:xfrm>
            <a:off x="11415315" y="5636639"/>
            <a:ext cx="1553446" cy="90354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4251A1-2BE1-4A68-934B-0A5DDF8FAC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11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Rectángulo"/>
          <p:cNvSpPr/>
          <p:nvPr/>
        </p:nvSpPr>
        <p:spPr>
          <a:xfrm>
            <a:off x="4991200" y="3593639"/>
            <a:ext cx="14401600" cy="3637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ES" sz="12800" b="1" dirty="0" smtClean="0">
                <a:solidFill>
                  <a:srgbClr val="FF0000"/>
                </a:solidFill>
              </a:rPr>
              <a:t>Qué es un algoritmo</a:t>
            </a:r>
          </a:p>
        </p:txBody>
      </p:sp>
      <p:pic>
        <p:nvPicPr>
          <p:cNvPr id="1028" name="Picture 4" descr="https://m.media-amazon.com/images/I/51+WYLngsQL._AC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4384000" cy="137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1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Estructuras Condicionales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Permiten que el código tome decisiones basadas en condiciones.</a:t>
            </a:r>
          </a:p>
          <a:p>
            <a:r>
              <a:rPr lang="es-ES" dirty="0">
                <a:solidFill>
                  <a:schemeClr val="bg1"/>
                </a:solidFill>
              </a:rPr>
              <a:t>Se evalúan expresiones y se ejecutan diferentes bloques de código según el resultado.</a:t>
            </a:r>
          </a:p>
          <a:p>
            <a:r>
              <a:rPr lang="es-ES" dirty="0">
                <a:solidFill>
                  <a:schemeClr val="bg1"/>
                </a:solidFill>
              </a:rPr>
              <a:t>Ejemplo de la vida real: Si llueve, lleva un paraguas; si no, disfruta del sol.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¿Qué es una estructura condicional?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0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Estructuras Condicionales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2217" t="27406" r="37203" b="23400"/>
          <a:stretch/>
        </p:blipFill>
        <p:spPr>
          <a:xfrm>
            <a:off x="9261987" y="3806125"/>
            <a:ext cx="12683613" cy="8644698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La sentencia </a:t>
            </a:r>
            <a:r>
              <a:rPr lang="es-PE" dirty="0" err="1" smtClean="0">
                <a:solidFill>
                  <a:schemeClr val="bg1"/>
                </a:solidFill>
              </a:rPr>
              <a:t>If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1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Estructuras Condicionales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if</a:t>
            </a:r>
            <a:r>
              <a:rPr lang="es-ES" dirty="0">
                <a:solidFill>
                  <a:schemeClr val="bg1"/>
                </a:solidFill>
              </a:rPr>
              <a:t>...</a:t>
            </a:r>
            <a:r>
              <a:rPr lang="es-ES" dirty="0" err="1">
                <a:solidFill>
                  <a:schemeClr val="bg1"/>
                </a:solidFill>
              </a:rPr>
              <a:t>else</a:t>
            </a:r>
            <a:r>
              <a:rPr lang="es-ES" dirty="0">
                <a:solidFill>
                  <a:schemeClr val="bg1"/>
                </a:solidFill>
              </a:rPr>
              <a:t> (dos opciones posibles)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1586" t="11089" r="36473" b="27218"/>
          <a:stretch/>
        </p:blipFill>
        <p:spPr>
          <a:xfrm>
            <a:off x="9232488" y="3307742"/>
            <a:ext cx="10854813" cy="89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6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Estructuras Condicionales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if</a:t>
            </a:r>
            <a:r>
              <a:rPr lang="es-ES" dirty="0">
                <a:solidFill>
                  <a:schemeClr val="bg1"/>
                </a:solidFill>
              </a:rPr>
              <a:t>...</a:t>
            </a:r>
            <a:r>
              <a:rPr lang="es-ES" dirty="0" err="1">
                <a:solidFill>
                  <a:schemeClr val="bg1"/>
                </a:solidFill>
              </a:rPr>
              <a:t>else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if</a:t>
            </a:r>
            <a:r>
              <a:rPr lang="es-ES" dirty="0">
                <a:solidFill>
                  <a:schemeClr val="bg1"/>
                </a:solidFill>
              </a:rPr>
              <a:t>...</a:t>
            </a:r>
            <a:r>
              <a:rPr lang="es-ES" dirty="0" err="1">
                <a:solidFill>
                  <a:schemeClr val="bg1"/>
                </a:solidFill>
              </a:rPr>
              <a:t>else</a:t>
            </a:r>
            <a:r>
              <a:rPr lang="es-ES" dirty="0">
                <a:solidFill>
                  <a:schemeClr val="bg1"/>
                </a:solidFill>
              </a:rPr>
              <a:t> (múltiples condiciones)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2040" t="5228" r="37153" b="24208"/>
          <a:stretch/>
        </p:blipFill>
        <p:spPr>
          <a:xfrm>
            <a:off x="8878529" y="3806125"/>
            <a:ext cx="9320980" cy="90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8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Estructuras Condicionales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Operador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ternario</a:t>
            </a:r>
            <a:r>
              <a:rPr lang="en-US" dirty="0">
                <a:solidFill>
                  <a:schemeClr val="bg1"/>
                </a:solidFill>
              </a:rPr>
              <a:t> (? :)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546" t="18750" r="36473" b="26008"/>
          <a:stretch/>
        </p:blipFill>
        <p:spPr>
          <a:xfrm>
            <a:off x="9379973" y="4277033"/>
            <a:ext cx="10854814" cy="76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6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Estructuras Condicionales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switch</a:t>
            </a:r>
            <a:r>
              <a:rPr lang="es-ES" dirty="0">
                <a:solidFill>
                  <a:schemeClr val="bg1"/>
                </a:solidFill>
              </a:rPr>
              <a:t> (cuando hay muchas opciones)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1587" t="24986" r="36700" b="28240"/>
          <a:stretch/>
        </p:blipFill>
        <p:spPr>
          <a:xfrm>
            <a:off x="7639664" y="4129256"/>
            <a:ext cx="13450529" cy="847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Estructuras Condicionales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switch</a:t>
            </a:r>
            <a:r>
              <a:rPr lang="es-ES" dirty="0">
                <a:solidFill>
                  <a:schemeClr val="bg1"/>
                </a:solidFill>
              </a:rPr>
              <a:t> (cuando hay muchas opciones)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2721" t="19152" r="36700" b="32460"/>
          <a:stretch/>
        </p:blipFill>
        <p:spPr>
          <a:xfrm>
            <a:off x="6489290" y="3806124"/>
            <a:ext cx="13008078" cy="872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9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174</Words>
  <Application>Microsoft Office PowerPoint</Application>
  <PresentationFormat>Personalizado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Helvetica</vt:lpstr>
      <vt:lpstr>Helvetica Light</vt:lpstr>
      <vt:lpstr>Helvetica Neue</vt:lpstr>
      <vt:lpstr>Helvetica Neue Medium</vt:lpstr>
      <vt:lpstr>21_BasicWhite</vt:lpstr>
      <vt:lpstr>FUNDAMENTOS DE PROGRAMACION</vt:lpstr>
      <vt:lpstr>Presentación de PowerPoint</vt:lpstr>
      <vt:lpstr>Estructuras Condicionales </vt:lpstr>
      <vt:lpstr>Estructuras Condicionales </vt:lpstr>
      <vt:lpstr>Estructuras Condicionales </vt:lpstr>
      <vt:lpstr>Estructuras Condicionales </vt:lpstr>
      <vt:lpstr>Estructuras Condicionales </vt:lpstr>
      <vt:lpstr>Estructuras Condicionales </vt:lpstr>
      <vt:lpstr>Estructuras Condicionales </vt:lpstr>
      <vt:lpstr>Estructuras Condicionales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JOSE HUANGAL CASTILLO</dc:creator>
  <cp:keywords>JHC</cp:keywords>
  <cp:lastModifiedBy>user</cp:lastModifiedBy>
  <cp:revision>78</cp:revision>
  <dcterms:created xsi:type="dcterms:W3CDTF">2020-08-10T20:16:20Z</dcterms:created>
  <dcterms:modified xsi:type="dcterms:W3CDTF">2025-03-17T14:18:16Z</dcterms:modified>
</cp:coreProperties>
</file>