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60" r:id="rId3"/>
    <p:sldId id="283" r:id="rId4"/>
    <p:sldId id="257" r:id="rId5"/>
    <p:sldId id="258" r:id="rId6"/>
    <p:sldId id="284" r:id="rId7"/>
    <p:sldId id="263" r:id="rId8"/>
    <p:sldId id="281" r:id="rId9"/>
    <p:sldId id="259" r:id="rId10"/>
    <p:sldId id="285" r:id="rId11"/>
    <p:sldId id="282" r:id="rId12"/>
    <p:sldId id="266" r:id="rId13"/>
    <p:sldId id="267" r:id="rId14"/>
    <p:sldId id="264" r:id="rId15"/>
    <p:sldId id="265" r:id="rId16"/>
    <p:sldId id="262" r:id="rId17"/>
    <p:sldId id="317" r:id="rId18"/>
    <p:sldId id="269" r:id="rId19"/>
    <p:sldId id="318" r:id="rId20"/>
    <p:sldId id="286" r:id="rId21"/>
    <p:sldId id="322" r:id="rId22"/>
    <p:sldId id="295" r:id="rId23"/>
    <p:sldId id="296" r:id="rId24"/>
    <p:sldId id="297" r:id="rId25"/>
    <p:sldId id="298" r:id="rId26"/>
    <p:sldId id="299" r:id="rId27"/>
    <p:sldId id="272" r:id="rId28"/>
    <p:sldId id="277" r:id="rId29"/>
    <p:sldId id="300" r:id="rId30"/>
    <p:sldId id="301" r:id="rId31"/>
    <p:sldId id="302" r:id="rId32"/>
    <p:sldId id="271" r:id="rId33"/>
    <p:sldId id="288" r:id="rId34"/>
    <p:sldId id="287" r:id="rId35"/>
    <p:sldId id="290" r:id="rId36"/>
    <p:sldId id="303" r:id="rId37"/>
    <p:sldId id="319" r:id="rId38"/>
    <p:sldId id="304" r:id="rId39"/>
    <p:sldId id="289" r:id="rId40"/>
    <p:sldId id="291" r:id="rId41"/>
    <p:sldId id="270" r:id="rId42"/>
    <p:sldId id="292" r:id="rId43"/>
    <p:sldId id="278" r:id="rId44"/>
    <p:sldId id="293" r:id="rId45"/>
    <p:sldId id="305" r:id="rId46"/>
    <p:sldId id="306" r:id="rId47"/>
    <p:sldId id="308" r:id="rId48"/>
    <p:sldId id="309" r:id="rId49"/>
    <p:sldId id="307" r:id="rId50"/>
    <p:sldId id="310" r:id="rId51"/>
    <p:sldId id="311" r:id="rId52"/>
    <p:sldId id="274" r:id="rId53"/>
    <p:sldId id="294" r:id="rId54"/>
    <p:sldId id="273" r:id="rId55"/>
    <p:sldId id="313" r:id="rId56"/>
    <p:sldId id="279" r:id="rId57"/>
    <p:sldId id="280" r:id="rId58"/>
    <p:sldId id="320" r:id="rId59"/>
    <p:sldId id="321" r:id="rId60"/>
    <p:sldId id="312" r:id="rId61"/>
    <p:sldId id="275" r:id="rId62"/>
    <p:sldId id="314" r:id="rId63"/>
    <p:sldId id="276" r:id="rId64"/>
    <p:sldId id="315" r:id="rId65"/>
    <p:sldId id="316" r:id="rId66"/>
    <p:sldId id="323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odrag Milanovic" initials="MM" lastIdx="1" clrIdx="0">
    <p:extLst>
      <p:ext uri="{19B8F6BF-5375-455C-9EA6-DF929625EA0E}">
        <p15:presenceInfo xmlns:p15="http://schemas.microsoft.com/office/powerpoint/2012/main" userId="S-1-5-21-3455732799-2421934152-1756096538-21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B9B615-09D5-4D7B-A27D-10A84FA0A332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A063073-14BC-4ABE-BF55-3BB0661E550F}">
      <dgm:prSet/>
      <dgm:spPr/>
      <dgm:t>
        <a:bodyPr/>
        <a:lstStyle/>
        <a:p>
          <a:r>
            <a:rPr lang="en-US"/>
            <a:t>8 bit CPU​</a:t>
          </a:r>
        </a:p>
      </dgm:t>
    </dgm:pt>
    <dgm:pt modelId="{AE028C32-5A10-4230-8EE2-555DA58CB800}" type="parTrans" cxnId="{59B2ECFF-96E5-4A0F-8E9D-1C5FAF9EC6AA}">
      <dgm:prSet/>
      <dgm:spPr/>
      <dgm:t>
        <a:bodyPr/>
        <a:lstStyle/>
        <a:p>
          <a:endParaRPr lang="en-US"/>
        </a:p>
      </dgm:t>
    </dgm:pt>
    <dgm:pt modelId="{C6D4D185-A46B-4E3E-8175-62AC5697F56B}" type="sibTrans" cxnId="{59B2ECFF-96E5-4A0F-8E9D-1C5FAF9EC6A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289E34B-A30E-4A35-AB16-5115A7477B33}">
      <dgm:prSet/>
      <dgm:spPr/>
      <dgm:t>
        <a:bodyPr/>
        <a:lstStyle/>
        <a:p>
          <a:r>
            <a:rPr lang="en-US"/>
            <a:t>4 general purpose registers​</a:t>
          </a:r>
        </a:p>
      </dgm:t>
    </dgm:pt>
    <dgm:pt modelId="{8818E80A-8DFB-4B06-AA5F-A31B92428BE0}" type="parTrans" cxnId="{89E2D87C-B321-43DA-8DEE-F324CDAB3897}">
      <dgm:prSet/>
      <dgm:spPr/>
      <dgm:t>
        <a:bodyPr/>
        <a:lstStyle/>
        <a:p>
          <a:endParaRPr lang="en-US"/>
        </a:p>
      </dgm:t>
    </dgm:pt>
    <dgm:pt modelId="{F74454CF-3044-47B7-8E09-C778B6E73DD5}" type="sibTrans" cxnId="{89E2D87C-B321-43DA-8DEE-F324CDAB389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B7B10B7-CCFA-4728-8CA2-98F4CEB2FFF5}">
      <dgm:prSet/>
      <dgm:spPr/>
      <dgm:t>
        <a:bodyPr/>
        <a:lstStyle/>
        <a:p>
          <a:r>
            <a:rPr lang="en-US" dirty="0"/>
            <a:t>12 bit address bus and PC (program counter)​</a:t>
          </a:r>
        </a:p>
      </dgm:t>
    </dgm:pt>
    <dgm:pt modelId="{99FD7C14-B48E-4325-AF79-1C7FCBF92D8A}" type="parTrans" cxnId="{341CA99B-53DF-411C-930C-579C09F9326D}">
      <dgm:prSet/>
      <dgm:spPr/>
      <dgm:t>
        <a:bodyPr/>
        <a:lstStyle/>
        <a:p>
          <a:endParaRPr lang="en-US"/>
        </a:p>
      </dgm:t>
    </dgm:pt>
    <dgm:pt modelId="{4D5E49B2-A271-4A7C-A195-E0A23F69ECC3}" type="sibTrans" cxnId="{341CA99B-53DF-411C-930C-579C09F9326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3677E95-F679-4F9C-9985-8A4E2B0E605B}">
      <dgm:prSet/>
      <dgm:spPr/>
      <dgm:t>
        <a:bodyPr/>
        <a:lstStyle/>
        <a:p>
          <a:r>
            <a:rPr lang="en-US"/>
            <a:t>Code and data segment registers (CS,DS) (4 bit)​</a:t>
          </a:r>
        </a:p>
      </dgm:t>
    </dgm:pt>
    <dgm:pt modelId="{38EDB3E1-4738-4606-B765-856EABFCE4C9}" type="parTrans" cxnId="{468D5431-C514-4D59-813A-20D863EFC082}">
      <dgm:prSet/>
      <dgm:spPr/>
      <dgm:t>
        <a:bodyPr/>
        <a:lstStyle/>
        <a:p>
          <a:endParaRPr lang="en-US"/>
        </a:p>
      </dgm:t>
    </dgm:pt>
    <dgm:pt modelId="{0D3EFA67-AEAA-4186-B57E-2F4D1D5D3332}" type="sibTrans" cxnId="{468D5431-C514-4D59-813A-20D863EFC08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337CE5AF-D39C-4501-9279-0AB7951DDB13}">
      <dgm:prSet/>
      <dgm:spPr/>
      <dgm:t>
        <a:bodyPr/>
        <a:lstStyle/>
        <a:p>
          <a:r>
            <a:rPr lang="en-US"/>
            <a:t>Stack pointer (SP) (12 bit)​</a:t>
          </a:r>
        </a:p>
      </dgm:t>
    </dgm:pt>
    <dgm:pt modelId="{0A1BBB23-05C6-49F5-83AC-4A468EF4D41C}" type="parTrans" cxnId="{999A7F30-3AD2-44D7-BA2B-32C9B8DBD696}">
      <dgm:prSet/>
      <dgm:spPr/>
      <dgm:t>
        <a:bodyPr/>
        <a:lstStyle/>
        <a:p>
          <a:endParaRPr lang="en-US"/>
        </a:p>
      </dgm:t>
    </dgm:pt>
    <dgm:pt modelId="{A4C7E22A-15D2-4D63-93B5-2E9355B5666B}" type="sibTrans" cxnId="{999A7F30-3AD2-44D7-BA2B-32C9B8DBD696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110F9ED9-6BAB-433B-8A5B-75B0983A41FC}">
      <dgm:prSet/>
      <dgm:spPr/>
      <dgm:t>
        <a:bodyPr/>
        <a:lstStyle/>
        <a:p>
          <a:r>
            <a:rPr lang="en-US"/>
            <a:t>8-bit ALU with C-carry, Z-zero and S-sign flags</a:t>
          </a:r>
        </a:p>
      </dgm:t>
    </dgm:pt>
    <dgm:pt modelId="{A666799C-094B-4C5B-A3C6-ECF6CB41037F}" type="parTrans" cxnId="{74C72A08-7326-4BEF-9397-5FF8D505234B}">
      <dgm:prSet/>
      <dgm:spPr/>
      <dgm:t>
        <a:bodyPr/>
        <a:lstStyle/>
        <a:p>
          <a:endParaRPr lang="en-US"/>
        </a:p>
      </dgm:t>
    </dgm:pt>
    <dgm:pt modelId="{6C1F32EB-53CE-419E-A2BE-B0E4AF55BEAF}" type="sibTrans" cxnId="{74C72A08-7326-4BEF-9397-5FF8D505234B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73288AFF-4239-4225-9D9C-3D14294A5708}" type="pres">
      <dgm:prSet presAssocID="{29B9B615-09D5-4D7B-A27D-10A84FA0A332}" presName="Name0" presStyleCnt="0">
        <dgm:presLayoutVars>
          <dgm:animLvl val="lvl"/>
          <dgm:resizeHandles val="exact"/>
        </dgm:presLayoutVars>
      </dgm:prSet>
      <dgm:spPr/>
    </dgm:pt>
    <dgm:pt modelId="{FC0C197B-C169-44EC-9ACD-8C298EF5D4F3}" type="pres">
      <dgm:prSet presAssocID="{CA063073-14BC-4ABE-BF55-3BB0661E550F}" presName="compositeNode" presStyleCnt="0">
        <dgm:presLayoutVars>
          <dgm:bulletEnabled val="1"/>
        </dgm:presLayoutVars>
      </dgm:prSet>
      <dgm:spPr/>
    </dgm:pt>
    <dgm:pt modelId="{B55C5D70-E59B-4EAB-9A8C-284FBDD82A7F}" type="pres">
      <dgm:prSet presAssocID="{CA063073-14BC-4ABE-BF55-3BB0661E550F}" presName="bgRect" presStyleLbl="bgAccFollowNode1" presStyleIdx="0" presStyleCnt="6"/>
      <dgm:spPr/>
    </dgm:pt>
    <dgm:pt modelId="{12706AB1-3AD2-485C-82B0-E6E5637875CC}" type="pres">
      <dgm:prSet presAssocID="{C6D4D185-A46B-4E3E-8175-62AC5697F56B}" presName="sibTransNodeCircle" presStyleLbl="alignNode1" presStyleIdx="0" presStyleCnt="12">
        <dgm:presLayoutVars>
          <dgm:chMax val="0"/>
          <dgm:bulletEnabled/>
        </dgm:presLayoutVars>
      </dgm:prSet>
      <dgm:spPr/>
    </dgm:pt>
    <dgm:pt modelId="{AB59A332-8AA9-41AC-B28B-41043C55B34E}" type="pres">
      <dgm:prSet presAssocID="{CA063073-14BC-4ABE-BF55-3BB0661E550F}" presName="bottomLine" presStyleLbl="alignNode1" presStyleIdx="1" presStyleCnt="12">
        <dgm:presLayoutVars/>
      </dgm:prSet>
      <dgm:spPr/>
    </dgm:pt>
    <dgm:pt modelId="{1128E9F2-C110-47A0-AC33-8474079961A9}" type="pres">
      <dgm:prSet presAssocID="{CA063073-14BC-4ABE-BF55-3BB0661E550F}" presName="nodeText" presStyleLbl="bgAccFollowNode1" presStyleIdx="0" presStyleCnt="6">
        <dgm:presLayoutVars>
          <dgm:bulletEnabled val="1"/>
        </dgm:presLayoutVars>
      </dgm:prSet>
      <dgm:spPr/>
    </dgm:pt>
    <dgm:pt modelId="{C35B5BE5-CE93-4059-A34E-2ABE8970DAE7}" type="pres">
      <dgm:prSet presAssocID="{C6D4D185-A46B-4E3E-8175-62AC5697F56B}" presName="sibTrans" presStyleCnt="0"/>
      <dgm:spPr/>
    </dgm:pt>
    <dgm:pt modelId="{2A014209-F686-4DBE-B5C7-CAD851513879}" type="pres">
      <dgm:prSet presAssocID="{5289E34B-A30E-4A35-AB16-5115A7477B33}" presName="compositeNode" presStyleCnt="0">
        <dgm:presLayoutVars>
          <dgm:bulletEnabled val="1"/>
        </dgm:presLayoutVars>
      </dgm:prSet>
      <dgm:spPr/>
    </dgm:pt>
    <dgm:pt modelId="{154234CB-801D-4837-8FA2-486A73B1D254}" type="pres">
      <dgm:prSet presAssocID="{5289E34B-A30E-4A35-AB16-5115A7477B33}" presName="bgRect" presStyleLbl="bgAccFollowNode1" presStyleIdx="1" presStyleCnt="6"/>
      <dgm:spPr/>
    </dgm:pt>
    <dgm:pt modelId="{8054FDC9-BB16-4DC8-9D3E-F80E9B19948D}" type="pres">
      <dgm:prSet presAssocID="{F74454CF-3044-47B7-8E09-C778B6E73DD5}" presName="sibTransNodeCircle" presStyleLbl="alignNode1" presStyleIdx="2" presStyleCnt="12">
        <dgm:presLayoutVars>
          <dgm:chMax val="0"/>
          <dgm:bulletEnabled/>
        </dgm:presLayoutVars>
      </dgm:prSet>
      <dgm:spPr/>
    </dgm:pt>
    <dgm:pt modelId="{70588227-A5D5-4663-9DBC-F948C8571CB9}" type="pres">
      <dgm:prSet presAssocID="{5289E34B-A30E-4A35-AB16-5115A7477B33}" presName="bottomLine" presStyleLbl="alignNode1" presStyleIdx="3" presStyleCnt="12">
        <dgm:presLayoutVars/>
      </dgm:prSet>
      <dgm:spPr/>
    </dgm:pt>
    <dgm:pt modelId="{7F625A4A-3E3B-40CA-94BF-6872AF008F6C}" type="pres">
      <dgm:prSet presAssocID="{5289E34B-A30E-4A35-AB16-5115A7477B33}" presName="nodeText" presStyleLbl="bgAccFollowNode1" presStyleIdx="1" presStyleCnt="6">
        <dgm:presLayoutVars>
          <dgm:bulletEnabled val="1"/>
        </dgm:presLayoutVars>
      </dgm:prSet>
      <dgm:spPr/>
    </dgm:pt>
    <dgm:pt modelId="{642CCF92-6301-4A41-B1F4-78601E43D2FF}" type="pres">
      <dgm:prSet presAssocID="{F74454CF-3044-47B7-8E09-C778B6E73DD5}" presName="sibTrans" presStyleCnt="0"/>
      <dgm:spPr/>
    </dgm:pt>
    <dgm:pt modelId="{7DD93D88-4224-4A31-8C20-B1817438099C}" type="pres">
      <dgm:prSet presAssocID="{0B7B10B7-CCFA-4728-8CA2-98F4CEB2FFF5}" presName="compositeNode" presStyleCnt="0">
        <dgm:presLayoutVars>
          <dgm:bulletEnabled val="1"/>
        </dgm:presLayoutVars>
      </dgm:prSet>
      <dgm:spPr/>
    </dgm:pt>
    <dgm:pt modelId="{D22B5862-D8C9-4639-ADC4-2F76427FB9D4}" type="pres">
      <dgm:prSet presAssocID="{0B7B10B7-CCFA-4728-8CA2-98F4CEB2FFF5}" presName="bgRect" presStyleLbl="bgAccFollowNode1" presStyleIdx="2" presStyleCnt="6"/>
      <dgm:spPr/>
    </dgm:pt>
    <dgm:pt modelId="{E463DC17-4083-441E-80D8-2E5CCBB0F65C}" type="pres">
      <dgm:prSet presAssocID="{4D5E49B2-A271-4A7C-A195-E0A23F69ECC3}" presName="sibTransNodeCircle" presStyleLbl="alignNode1" presStyleIdx="4" presStyleCnt="12">
        <dgm:presLayoutVars>
          <dgm:chMax val="0"/>
          <dgm:bulletEnabled/>
        </dgm:presLayoutVars>
      </dgm:prSet>
      <dgm:spPr/>
    </dgm:pt>
    <dgm:pt modelId="{5F8F923E-96A0-4473-BDED-C72BD322B337}" type="pres">
      <dgm:prSet presAssocID="{0B7B10B7-CCFA-4728-8CA2-98F4CEB2FFF5}" presName="bottomLine" presStyleLbl="alignNode1" presStyleIdx="5" presStyleCnt="12">
        <dgm:presLayoutVars/>
      </dgm:prSet>
      <dgm:spPr/>
    </dgm:pt>
    <dgm:pt modelId="{D16A587B-453F-405E-957A-E07182FD48E1}" type="pres">
      <dgm:prSet presAssocID="{0B7B10B7-CCFA-4728-8CA2-98F4CEB2FFF5}" presName="nodeText" presStyleLbl="bgAccFollowNode1" presStyleIdx="2" presStyleCnt="6">
        <dgm:presLayoutVars>
          <dgm:bulletEnabled val="1"/>
        </dgm:presLayoutVars>
      </dgm:prSet>
      <dgm:spPr/>
    </dgm:pt>
    <dgm:pt modelId="{82C05A99-9267-491C-A1D8-AB35AC9966E9}" type="pres">
      <dgm:prSet presAssocID="{4D5E49B2-A271-4A7C-A195-E0A23F69ECC3}" presName="sibTrans" presStyleCnt="0"/>
      <dgm:spPr/>
    </dgm:pt>
    <dgm:pt modelId="{D2182509-154B-47D0-977A-E3C6CE6DB169}" type="pres">
      <dgm:prSet presAssocID="{13677E95-F679-4F9C-9985-8A4E2B0E605B}" presName="compositeNode" presStyleCnt="0">
        <dgm:presLayoutVars>
          <dgm:bulletEnabled val="1"/>
        </dgm:presLayoutVars>
      </dgm:prSet>
      <dgm:spPr/>
    </dgm:pt>
    <dgm:pt modelId="{35A00A7F-1E03-4579-88BD-E91D25865785}" type="pres">
      <dgm:prSet presAssocID="{13677E95-F679-4F9C-9985-8A4E2B0E605B}" presName="bgRect" presStyleLbl="bgAccFollowNode1" presStyleIdx="3" presStyleCnt="6"/>
      <dgm:spPr/>
    </dgm:pt>
    <dgm:pt modelId="{2E4F7759-EA92-49DB-9440-D92681F7B1C7}" type="pres">
      <dgm:prSet presAssocID="{0D3EFA67-AEAA-4186-B57E-2F4D1D5D3332}" presName="sibTransNodeCircle" presStyleLbl="alignNode1" presStyleIdx="6" presStyleCnt="12">
        <dgm:presLayoutVars>
          <dgm:chMax val="0"/>
          <dgm:bulletEnabled/>
        </dgm:presLayoutVars>
      </dgm:prSet>
      <dgm:spPr/>
    </dgm:pt>
    <dgm:pt modelId="{6E866E8B-2F8D-49CB-AB5B-5BDE98D35F55}" type="pres">
      <dgm:prSet presAssocID="{13677E95-F679-4F9C-9985-8A4E2B0E605B}" presName="bottomLine" presStyleLbl="alignNode1" presStyleIdx="7" presStyleCnt="12">
        <dgm:presLayoutVars/>
      </dgm:prSet>
      <dgm:spPr/>
    </dgm:pt>
    <dgm:pt modelId="{354951D4-3FF0-4455-881A-1203EFF90E8D}" type="pres">
      <dgm:prSet presAssocID="{13677E95-F679-4F9C-9985-8A4E2B0E605B}" presName="nodeText" presStyleLbl="bgAccFollowNode1" presStyleIdx="3" presStyleCnt="6">
        <dgm:presLayoutVars>
          <dgm:bulletEnabled val="1"/>
        </dgm:presLayoutVars>
      </dgm:prSet>
      <dgm:spPr/>
    </dgm:pt>
    <dgm:pt modelId="{B549E62F-567A-472B-8EFA-79A7E72FF063}" type="pres">
      <dgm:prSet presAssocID="{0D3EFA67-AEAA-4186-B57E-2F4D1D5D3332}" presName="sibTrans" presStyleCnt="0"/>
      <dgm:spPr/>
    </dgm:pt>
    <dgm:pt modelId="{FCF6AD1A-041A-49FC-88F1-88B18978E97C}" type="pres">
      <dgm:prSet presAssocID="{337CE5AF-D39C-4501-9279-0AB7951DDB13}" presName="compositeNode" presStyleCnt="0">
        <dgm:presLayoutVars>
          <dgm:bulletEnabled val="1"/>
        </dgm:presLayoutVars>
      </dgm:prSet>
      <dgm:spPr/>
    </dgm:pt>
    <dgm:pt modelId="{8285C07C-070C-45FB-A9FA-1121C8AC473E}" type="pres">
      <dgm:prSet presAssocID="{337CE5AF-D39C-4501-9279-0AB7951DDB13}" presName="bgRect" presStyleLbl="bgAccFollowNode1" presStyleIdx="4" presStyleCnt="6"/>
      <dgm:spPr/>
    </dgm:pt>
    <dgm:pt modelId="{2FB4A508-7AA9-4DB6-AA51-FEFFB76A1FFF}" type="pres">
      <dgm:prSet presAssocID="{A4C7E22A-15D2-4D63-93B5-2E9355B5666B}" presName="sibTransNodeCircle" presStyleLbl="alignNode1" presStyleIdx="8" presStyleCnt="12">
        <dgm:presLayoutVars>
          <dgm:chMax val="0"/>
          <dgm:bulletEnabled/>
        </dgm:presLayoutVars>
      </dgm:prSet>
      <dgm:spPr/>
    </dgm:pt>
    <dgm:pt modelId="{CC85FA9D-31CE-4DAD-9E83-636C2661A272}" type="pres">
      <dgm:prSet presAssocID="{337CE5AF-D39C-4501-9279-0AB7951DDB13}" presName="bottomLine" presStyleLbl="alignNode1" presStyleIdx="9" presStyleCnt="12">
        <dgm:presLayoutVars/>
      </dgm:prSet>
      <dgm:spPr/>
    </dgm:pt>
    <dgm:pt modelId="{73F13D7C-D8F3-438A-8346-5B8E3AB22B8C}" type="pres">
      <dgm:prSet presAssocID="{337CE5AF-D39C-4501-9279-0AB7951DDB13}" presName="nodeText" presStyleLbl="bgAccFollowNode1" presStyleIdx="4" presStyleCnt="6">
        <dgm:presLayoutVars>
          <dgm:bulletEnabled val="1"/>
        </dgm:presLayoutVars>
      </dgm:prSet>
      <dgm:spPr/>
    </dgm:pt>
    <dgm:pt modelId="{2DF2DDDE-654E-4292-81CA-E8EA7F7254BA}" type="pres">
      <dgm:prSet presAssocID="{A4C7E22A-15D2-4D63-93B5-2E9355B5666B}" presName="sibTrans" presStyleCnt="0"/>
      <dgm:spPr/>
    </dgm:pt>
    <dgm:pt modelId="{CD254C78-A7DD-4CE7-A1FD-3009EBFC46A3}" type="pres">
      <dgm:prSet presAssocID="{110F9ED9-6BAB-433B-8A5B-75B0983A41FC}" presName="compositeNode" presStyleCnt="0">
        <dgm:presLayoutVars>
          <dgm:bulletEnabled val="1"/>
        </dgm:presLayoutVars>
      </dgm:prSet>
      <dgm:spPr/>
    </dgm:pt>
    <dgm:pt modelId="{9A23A0F0-A488-47DF-B99E-14FBBE8F12B3}" type="pres">
      <dgm:prSet presAssocID="{110F9ED9-6BAB-433B-8A5B-75B0983A41FC}" presName="bgRect" presStyleLbl="bgAccFollowNode1" presStyleIdx="5" presStyleCnt="6"/>
      <dgm:spPr/>
    </dgm:pt>
    <dgm:pt modelId="{D1E77B8A-E7F4-45B5-AB5A-E281E4CDDFCD}" type="pres">
      <dgm:prSet presAssocID="{6C1F32EB-53CE-419E-A2BE-B0E4AF55BEAF}" presName="sibTransNodeCircle" presStyleLbl="alignNode1" presStyleIdx="10" presStyleCnt="12">
        <dgm:presLayoutVars>
          <dgm:chMax val="0"/>
          <dgm:bulletEnabled/>
        </dgm:presLayoutVars>
      </dgm:prSet>
      <dgm:spPr/>
    </dgm:pt>
    <dgm:pt modelId="{7F45CF07-784E-42E7-90D2-89F669153470}" type="pres">
      <dgm:prSet presAssocID="{110F9ED9-6BAB-433B-8A5B-75B0983A41FC}" presName="bottomLine" presStyleLbl="alignNode1" presStyleIdx="11" presStyleCnt="12">
        <dgm:presLayoutVars/>
      </dgm:prSet>
      <dgm:spPr/>
    </dgm:pt>
    <dgm:pt modelId="{8928474E-E0F5-43D7-9F01-BF8E1008C8DD}" type="pres">
      <dgm:prSet presAssocID="{110F9ED9-6BAB-433B-8A5B-75B0983A41FC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74C72A08-7326-4BEF-9397-5FF8D505234B}" srcId="{29B9B615-09D5-4D7B-A27D-10A84FA0A332}" destId="{110F9ED9-6BAB-433B-8A5B-75B0983A41FC}" srcOrd="5" destOrd="0" parTransId="{A666799C-094B-4C5B-A3C6-ECF6CB41037F}" sibTransId="{6C1F32EB-53CE-419E-A2BE-B0E4AF55BEAF}"/>
    <dgm:cxn modelId="{460E2812-6643-4346-8967-558E916BD9E1}" type="presOf" srcId="{F74454CF-3044-47B7-8E09-C778B6E73DD5}" destId="{8054FDC9-BB16-4DC8-9D3E-F80E9B19948D}" srcOrd="0" destOrd="0" presId="urn:microsoft.com/office/officeart/2016/7/layout/BasicLinearProcessNumbered"/>
    <dgm:cxn modelId="{C7EA4F12-42EE-4211-88CD-5DCA630051C7}" type="presOf" srcId="{0B7B10B7-CCFA-4728-8CA2-98F4CEB2FFF5}" destId="{D22B5862-D8C9-4639-ADC4-2F76427FB9D4}" srcOrd="0" destOrd="0" presId="urn:microsoft.com/office/officeart/2016/7/layout/BasicLinearProcessNumbered"/>
    <dgm:cxn modelId="{4D369E1C-23BA-4683-AC6A-23BE73845025}" type="presOf" srcId="{0D3EFA67-AEAA-4186-B57E-2F4D1D5D3332}" destId="{2E4F7759-EA92-49DB-9440-D92681F7B1C7}" srcOrd="0" destOrd="0" presId="urn:microsoft.com/office/officeart/2016/7/layout/BasicLinearProcessNumbered"/>
    <dgm:cxn modelId="{46D63D26-9B10-4919-911E-B5AA86A4AD3E}" type="presOf" srcId="{13677E95-F679-4F9C-9985-8A4E2B0E605B}" destId="{35A00A7F-1E03-4579-88BD-E91D25865785}" srcOrd="0" destOrd="0" presId="urn:microsoft.com/office/officeart/2016/7/layout/BasicLinearProcessNumbered"/>
    <dgm:cxn modelId="{44C1A026-A294-4E4D-83F3-01C33F9A245B}" type="presOf" srcId="{A4C7E22A-15D2-4D63-93B5-2E9355B5666B}" destId="{2FB4A508-7AA9-4DB6-AA51-FEFFB76A1FFF}" srcOrd="0" destOrd="0" presId="urn:microsoft.com/office/officeart/2016/7/layout/BasicLinearProcessNumbered"/>
    <dgm:cxn modelId="{999A7F30-3AD2-44D7-BA2B-32C9B8DBD696}" srcId="{29B9B615-09D5-4D7B-A27D-10A84FA0A332}" destId="{337CE5AF-D39C-4501-9279-0AB7951DDB13}" srcOrd="4" destOrd="0" parTransId="{0A1BBB23-05C6-49F5-83AC-4A468EF4D41C}" sibTransId="{A4C7E22A-15D2-4D63-93B5-2E9355B5666B}"/>
    <dgm:cxn modelId="{468D5431-C514-4D59-813A-20D863EFC082}" srcId="{29B9B615-09D5-4D7B-A27D-10A84FA0A332}" destId="{13677E95-F679-4F9C-9985-8A4E2B0E605B}" srcOrd="3" destOrd="0" parTransId="{38EDB3E1-4738-4606-B765-856EABFCE4C9}" sibTransId="{0D3EFA67-AEAA-4186-B57E-2F4D1D5D3332}"/>
    <dgm:cxn modelId="{AD62F13C-C8EB-4290-B8FF-3016990A8DF4}" type="presOf" srcId="{110F9ED9-6BAB-433B-8A5B-75B0983A41FC}" destId="{8928474E-E0F5-43D7-9F01-BF8E1008C8DD}" srcOrd="1" destOrd="0" presId="urn:microsoft.com/office/officeart/2016/7/layout/BasicLinearProcessNumbered"/>
    <dgm:cxn modelId="{179C2B66-DD95-4A08-B97A-1FE48085EA65}" type="presOf" srcId="{C6D4D185-A46B-4E3E-8175-62AC5697F56B}" destId="{12706AB1-3AD2-485C-82B0-E6E5637875CC}" srcOrd="0" destOrd="0" presId="urn:microsoft.com/office/officeart/2016/7/layout/BasicLinearProcessNumbered"/>
    <dgm:cxn modelId="{E3455E48-45B6-4A99-9283-1B94450EEAEA}" type="presOf" srcId="{337CE5AF-D39C-4501-9279-0AB7951DDB13}" destId="{8285C07C-070C-45FB-A9FA-1121C8AC473E}" srcOrd="0" destOrd="0" presId="urn:microsoft.com/office/officeart/2016/7/layout/BasicLinearProcessNumbered"/>
    <dgm:cxn modelId="{4DC5324A-B0E8-4112-B2D1-4ED25F3C3F8A}" type="presOf" srcId="{13677E95-F679-4F9C-9985-8A4E2B0E605B}" destId="{354951D4-3FF0-4455-881A-1203EFF90E8D}" srcOrd="1" destOrd="0" presId="urn:microsoft.com/office/officeart/2016/7/layout/BasicLinearProcessNumbered"/>
    <dgm:cxn modelId="{F901A454-C8D0-47B2-ADEB-8087E77131E4}" type="presOf" srcId="{6C1F32EB-53CE-419E-A2BE-B0E4AF55BEAF}" destId="{D1E77B8A-E7F4-45B5-AB5A-E281E4CDDFCD}" srcOrd="0" destOrd="0" presId="urn:microsoft.com/office/officeart/2016/7/layout/BasicLinearProcessNumbered"/>
    <dgm:cxn modelId="{6BC5B577-5990-4AAC-96DE-75DDAF1B8B85}" type="presOf" srcId="{110F9ED9-6BAB-433B-8A5B-75B0983A41FC}" destId="{9A23A0F0-A488-47DF-B99E-14FBBE8F12B3}" srcOrd="0" destOrd="0" presId="urn:microsoft.com/office/officeart/2016/7/layout/BasicLinearProcessNumbered"/>
    <dgm:cxn modelId="{6C84ED77-D14E-4D39-AB95-8C3A9BDF2730}" type="presOf" srcId="{CA063073-14BC-4ABE-BF55-3BB0661E550F}" destId="{B55C5D70-E59B-4EAB-9A8C-284FBDD82A7F}" srcOrd="0" destOrd="0" presId="urn:microsoft.com/office/officeart/2016/7/layout/BasicLinearProcessNumbered"/>
    <dgm:cxn modelId="{474AEC59-2300-481F-9E23-AB1B0018129C}" type="presOf" srcId="{CA063073-14BC-4ABE-BF55-3BB0661E550F}" destId="{1128E9F2-C110-47A0-AC33-8474079961A9}" srcOrd="1" destOrd="0" presId="urn:microsoft.com/office/officeart/2016/7/layout/BasicLinearProcessNumbered"/>
    <dgm:cxn modelId="{89E2D87C-B321-43DA-8DEE-F324CDAB3897}" srcId="{29B9B615-09D5-4D7B-A27D-10A84FA0A332}" destId="{5289E34B-A30E-4A35-AB16-5115A7477B33}" srcOrd="1" destOrd="0" parTransId="{8818E80A-8DFB-4B06-AA5F-A31B92428BE0}" sibTransId="{F74454CF-3044-47B7-8E09-C778B6E73DD5}"/>
    <dgm:cxn modelId="{5B853285-E4DE-4331-957C-95883AB4B209}" type="presOf" srcId="{5289E34B-A30E-4A35-AB16-5115A7477B33}" destId="{154234CB-801D-4837-8FA2-486A73B1D254}" srcOrd="0" destOrd="0" presId="urn:microsoft.com/office/officeart/2016/7/layout/BasicLinearProcessNumbered"/>
    <dgm:cxn modelId="{36EB1C95-E758-458F-AC1A-A4AAEFC47AFC}" type="presOf" srcId="{29B9B615-09D5-4D7B-A27D-10A84FA0A332}" destId="{73288AFF-4239-4225-9D9C-3D14294A5708}" srcOrd="0" destOrd="0" presId="urn:microsoft.com/office/officeart/2016/7/layout/BasicLinearProcessNumbered"/>
    <dgm:cxn modelId="{63425F97-CEE3-49A9-AC27-6B2E3D1C1350}" type="presOf" srcId="{0B7B10B7-CCFA-4728-8CA2-98F4CEB2FFF5}" destId="{D16A587B-453F-405E-957A-E07182FD48E1}" srcOrd="1" destOrd="0" presId="urn:microsoft.com/office/officeart/2016/7/layout/BasicLinearProcessNumbered"/>
    <dgm:cxn modelId="{341CA99B-53DF-411C-930C-579C09F9326D}" srcId="{29B9B615-09D5-4D7B-A27D-10A84FA0A332}" destId="{0B7B10B7-CCFA-4728-8CA2-98F4CEB2FFF5}" srcOrd="2" destOrd="0" parTransId="{99FD7C14-B48E-4325-AF79-1C7FCBF92D8A}" sibTransId="{4D5E49B2-A271-4A7C-A195-E0A23F69ECC3}"/>
    <dgm:cxn modelId="{699DC6B5-16E2-4DA2-8F18-8432A3B85594}" type="presOf" srcId="{5289E34B-A30E-4A35-AB16-5115A7477B33}" destId="{7F625A4A-3E3B-40CA-94BF-6872AF008F6C}" srcOrd="1" destOrd="0" presId="urn:microsoft.com/office/officeart/2016/7/layout/BasicLinearProcessNumbered"/>
    <dgm:cxn modelId="{E1A184B8-01EB-4359-B765-B1DD3B91E9B8}" type="presOf" srcId="{4D5E49B2-A271-4A7C-A195-E0A23F69ECC3}" destId="{E463DC17-4083-441E-80D8-2E5CCBB0F65C}" srcOrd="0" destOrd="0" presId="urn:microsoft.com/office/officeart/2016/7/layout/BasicLinearProcessNumbered"/>
    <dgm:cxn modelId="{ACD835ED-89D5-4DAA-B775-FB40687A51FC}" type="presOf" srcId="{337CE5AF-D39C-4501-9279-0AB7951DDB13}" destId="{73F13D7C-D8F3-438A-8346-5B8E3AB22B8C}" srcOrd="1" destOrd="0" presId="urn:microsoft.com/office/officeart/2016/7/layout/BasicLinearProcessNumbered"/>
    <dgm:cxn modelId="{59B2ECFF-96E5-4A0F-8E9D-1C5FAF9EC6AA}" srcId="{29B9B615-09D5-4D7B-A27D-10A84FA0A332}" destId="{CA063073-14BC-4ABE-BF55-3BB0661E550F}" srcOrd="0" destOrd="0" parTransId="{AE028C32-5A10-4230-8EE2-555DA58CB800}" sibTransId="{C6D4D185-A46B-4E3E-8175-62AC5697F56B}"/>
    <dgm:cxn modelId="{896BCB10-053B-4EF4-85D1-3438B554974D}" type="presParOf" srcId="{73288AFF-4239-4225-9D9C-3D14294A5708}" destId="{FC0C197B-C169-44EC-9ACD-8C298EF5D4F3}" srcOrd="0" destOrd="0" presId="urn:microsoft.com/office/officeart/2016/7/layout/BasicLinearProcessNumbered"/>
    <dgm:cxn modelId="{066F6C05-D997-431F-B375-282916DA35C8}" type="presParOf" srcId="{FC0C197B-C169-44EC-9ACD-8C298EF5D4F3}" destId="{B55C5D70-E59B-4EAB-9A8C-284FBDD82A7F}" srcOrd="0" destOrd="0" presId="urn:microsoft.com/office/officeart/2016/7/layout/BasicLinearProcessNumbered"/>
    <dgm:cxn modelId="{AC796BC1-D41F-45C7-81D3-E30EBDFBA668}" type="presParOf" srcId="{FC0C197B-C169-44EC-9ACD-8C298EF5D4F3}" destId="{12706AB1-3AD2-485C-82B0-E6E5637875CC}" srcOrd="1" destOrd="0" presId="urn:microsoft.com/office/officeart/2016/7/layout/BasicLinearProcessNumbered"/>
    <dgm:cxn modelId="{708E4FBC-9848-4EB6-9F99-EB09DDD13312}" type="presParOf" srcId="{FC0C197B-C169-44EC-9ACD-8C298EF5D4F3}" destId="{AB59A332-8AA9-41AC-B28B-41043C55B34E}" srcOrd="2" destOrd="0" presId="urn:microsoft.com/office/officeart/2016/7/layout/BasicLinearProcessNumbered"/>
    <dgm:cxn modelId="{04279788-9B4E-4E86-9811-D8449E1E5E09}" type="presParOf" srcId="{FC0C197B-C169-44EC-9ACD-8C298EF5D4F3}" destId="{1128E9F2-C110-47A0-AC33-8474079961A9}" srcOrd="3" destOrd="0" presId="urn:microsoft.com/office/officeart/2016/7/layout/BasicLinearProcessNumbered"/>
    <dgm:cxn modelId="{D34B6CB0-9677-45A7-8AB8-67B15E008E2E}" type="presParOf" srcId="{73288AFF-4239-4225-9D9C-3D14294A5708}" destId="{C35B5BE5-CE93-4059-A34E-2ABE8970DAE7}" srcOrd="1" destOrd="0" presId="urn:microsoft.com/office/officeart/2016/7/layout/BasicLinearProcessNumbered"/>
    <dgm:cxn modelId="{B0C23CAC-A24C-43BF-927D-881BC64C527B}" type="presParOf" srcId="{73288AFF-4239-4225-9D9C-3D14294A5708}" destId="{2A014209-F686-4DBE-B5C7-CAD851513879}" srcOrd="2" destOrd="0" presId="urn:microsoft.com/office/officeart/2016/7/layout/BasicLinearProcessNumbered"/>
    <dgm:cxn modelId="{C4BBC66F-54BF-459F-B4FC-E824E9C9B31A}" type="presParOf" srcId="{2A014209-F686-4DBE-B5C7-CAD851513879}" destId="{154234CB-801D-4837-8FA2-486A73B1D254}" srcOrd="0" destOrd="0" presId="urn:microsoft.com/office/officeart/2016/7/layout/BasicLinearProcessNumbered"/>
    <dgm:cxn modelId="{E8165CAD-3C99-419E-8B18-75D9A8506057}" type="presParOf" srcId="{2A014209-F686-4DBE-B5C7-CAD851513879}" destId="{8054FDC9-BB16-4DC8-9D3E-F80E9B19948D}" srcOrd="1" destOrd="0" presId="urn:microsoft.com/office/officeart/2016/7/layout/BasicLinearProcessNumbered"/>
    <dgm:cxn modelId="{B53A2E76-C054-4902-BE3A-0BB290F5293E}" type="presParOf" srcId="{2A014209-F686-4DBE-B5C7-CAD851513879}" destId="{70588227-A5D5-4663-9DBC-F948C8571CB9}" srcOrd="2" destOrd="0" presId="urn:microsoft.com/office/officeart/2016/7/layout/BasicLinearProcessNumbered"/>
    <dgm:cxn modelId="{894719B8-7B49-47DD-9233-699E8B4EF6D3}" type="presParOf" srcId="{2A014209-F686-4DBE-B5C7-CAD851513879}" destId="{7F625A4A-3E3B-40CA-94BF-6872AF008F6C}" srcOrd="3" destOrd="0" presId="urn:microsoft.com/office/officeart/2016/7/layout/BasicLinearProcessNumbered"/>
    <dgm:cxn modelId="{891E0358-A8C6-4606-9A19-CF0B90540EBB}" type="presParOf" srcId="{73288AFF-4239-4225-9D9C-3D14294A5708}" destId="{642CCF92-6301-4A41-B1F4-78601E43D2FF}" srcOrd="3" destOrd="0" presId="urn:microsoft.com/office/officeart/2016/7/layout/BasicLinearProcessNumbered"/>
    <dgm:cxn modelId="{FCC718A6-6B5A-4EBB-8C1E-72E26B521AD8}" type="presParOf" srcId="{73288AFF-4239-4225-9D9C-3D14294A5708}" destId="{7DD93D88-4224-4A31-8C20-B1817438099C}" srcOrd="4" destOrd="0" presId="urn:microsoft.com/office/officeart/2016/7/layout/BasicLinearProcessNumbered"/>
    <dgm:cxn modelId="{F0B9775E-4DD8-41AD-90BC-744F304E3F40}" type="presParOf" srcId="{7DD93D88-4224-4A31-8C20-B1817438099C}" destId="{D22B5862-D8C9-4639-ADC4-2F76427FB9D4}" srcOrd="0" destOrd="0" presId="urn:microsoft.com/office/officeart/2016/7/layout/BasicLinearProcessNumbered"/>
    <dgm:cxn modelId="{6A40C24E-A4F1-4A16-BB46-2D8E4C137979}" type="presParOf" srcId="{7DD93D88-4224-4A31-8C20-B1817438099C}" destId="{E463DC17-4083-441E-80D8-2E5CCBB0F65C}" srcOrd="1" destOrd="0" presId="urn:microsoft.com/office/officeart/2016/7/layout/BasicLinearProcessNumbered"/>
    <dgm:cxn modelId="{BDBB3BAD-2C1D-40D0-BCC2-E35AE67E8560}" type="presParOf" srcId="{7DD93D88-4224-4A31-8C20-B1817438099C}" destId="{5F8F923E-96A0-4473-BDED-C72BD322B337}" srcOrd="2" destOrd="0" presId="urn:microsoft.com/office/officeart/2016/7/layout/BasicLinearProcessNumbered"/>
    <dgm:cxn modelId="{52039D25-E5D8-4703-8486-4B7F540CA23E}" type="presParOf" srcId="{7DD93D88-4224-4A31-8C20-B1817438099C}" destId="{D16A587B-453F-405E-957A-E07182FD48E1}" srcOrd="3" destOrd="0" presId="urn:microsoft.com/office/officeart/2016/7/layout/BasicLinearProcessNumbered"/>
    <dgm:cxn modelId="{BACB237A-6A67-4C3C-B016-4B02AAD0EE04}" type="presParOf" srcId="{73288AFF-4239-4225-9D9C-3D14294A5708}" destId="{82C05A99-9267-491C-A1D8-AB35AC9966E9}" srcOrd="5" destOrd="0" presId="urn:microsoft.com/office/officeart/2016/7/layout/BasicLinearProcessNumbered"/>
    <dgm:cxn modelId="{AFA757F8-081A-4A12-8B64-058048EE7FD4}" type="presParOf" srcId="{73288AFF-4239-4225-9D9C-3D14294A5708}" destId="{D2182509-154B-47D0-977A-E3C6CE6DB169}" srcOrd="6" destOrd="0" presId="urn:microsoft.com/office/officeart/2016/7/layout/BasicLinearProcessNumbered"/>
    <dgm:cxn modelId="{D8315C53-5544-498F-BA97-8AD779542E5A}" type="presParOf" srcId="{D2182509-154B-47D0-977A-E3C6CE6DB169}" destId="{35A00A7F-1E03-4579-88BD-E91D25865785}" srcOrd="0" destOrd="0" presId="urn:microsoft.com/office/officeart/2016/7/layout/BasicLinearProcessNumbered"/>
    <dgm:cxn modelId="{10BF57EA-759E-46B5-A4A5-FC66EE0533F3}" type="presParOf" srcId="{D2182509-154B-47D0-977A-E3C6CE6DB169}" destId="{2E4F7759-EA92-49DB-9440-D92681F7B1C7}" srcOrd="1" destOrd="0" presId="urn:microsoft.com/office/officeart/2016/7/layout/BasicLinearProcessNumbered"/>
    <dgm:cxn modelId="{187B605C-9E61-4D5F-9E8D-C87C16C7BD70}" type="presParOf" srcId="{D2182509-154B-47D0-977A-E3C6CE6DB169}" destId="{6E866E8B-2F8D-49CB-AB5B-5BDE98D35F55}" srcOrd="2" destOrd="0" presId="urn:microsoft.com/office/officeart/2016/7/layout/BasicLinearProcessNumbered"/>
    <dgm:cxn modelId="{4CC5D5C5-F032-42BB-A3FF-5309F6610C62}" type="presParOf" srcId="{D2182509-154B-47D0-977A-E3C6CE6DB169}" destId="{354951D4-3FF0-4455-881A-1203EFF90E8D}" srcOrd="3" destOrd="0" presId="urn:microsoft.com/office/officeart/2016/7/layout/BasicLinearProcessNumbered"/>
    <dgm:cxn modelId="{087146E2-6296-4A45-B489-14B140E4274A}" type="presParOf" srcId="{73288AFF-4239-4225-9D9C-3D14294A5708}" destId="{B549E62F-567A-472B-8EFA-79A7E72FF063}" srcOrd="7" destOrd="0" presId="urn:microsoft.com/office/officeart/2016/7/layout/BasicLinearProcessNumbered"/>
    <dgm:cxn modelId="{4DE31A63-95DB-4AFA-8785-1BA535DFA234}" type="presParOf" srcId="{73288AFF-4239-4225-9D9C-3D14294A5708}" destId="{FCF6AD1A-041A-49FC-88F1-88B18978E97C}" srcOrd="8" destOrd="0" presId="urn:microsoft.com/office/officeart/2016/7/layout/BasicLinearProcessNumbered"/>
    <dgm:cxn modelId="{1D1783E9-D24C-47A4-A809-9E0B29289A00}" type="presParOf" srcId="{FCF6AD1A-041A-49FC-88F1-88B18978E97C}" destId="{8285C07C-070C-45FB-A9FA-1121C8AC473E}" srcOrd="0" destOrd="0" presId="urn:microsoft.com/office/officeart/2016/7/layout/BasicLinearProcessNumbered"/>
    <dgm:cxn modelId="{5EEEFC50-FD0F-4104-A1C0-AFB27D81CBB8}" type="presParOf" srcId="{FCF6AD1A-041A-49FC-88F1-88B18978E97C}" destId="{2FB4A508-7AA9-4DB6-AA51-FEFFB76A1FFF}" srcOrd="1" destOrd="0" presId="urn:microsoft.com/office/officeart/2016/7/layout/BasicLinearProcessNumbered"/>
    <dgm:cxn modelId="{6082F23C-3E00-464F-84B6-6737A44302A5}" type="presParOf" srcId="{FCF6AD1A-041A-49FC-88F1-88B18978E97C}" destId="{CC85FA9D-31CE-4DAD-9E83-636C2661A272}" srcOrd="2" destOrd="0" presId="urn:microsoft.com/office/officeart/2016/7/layout/BasicLinearProcessNumbered"/>
    <dgm:cxn modelId="{88FC0901-AF73-44C1-B78C-1F3301C12D1A}" type="presParOf" srcId="{FCF6AD1A-041A-49FC-88F1-88B18978E97C}" destId="{73F13D7C-D8F3-438A-8346-5B8E3AB22B8C}" srcOrd="3" destOrd="0" presId="urn:microsoft.com/office/officeart/2016/7/layout/BasicLinearProcessNumbered"/>
    <dgm:cxn modelId="{333A04E0-8ACC-4DE1-9EAE-B7F024E50A61}" type="presParOf" srcId="{73288AFF-4239-4225-9D9C-3D14294A5708}" destId="{2DF2DDDE-654E-4292-81CA-E8EA7F7254BA}" srcOrd="9" destOrd="0" presId="urn:microsoft.com/office/officeart/2016/7/layout/BasicLinearProcessNumbered"/>
    <dgm:cxn modelId="{A0EE10F1-F917-4A06-AFA6-72BE1B8929B3}" type="presParOf" srcId="{73288AFF-4239-4225-9D9C-3D14294A5708}" destId="{CD254C78-A7DD-4CE7-A1FD-3009EBFC46A3}" srcOrd="10" destOrd="0" presId="urn:microsoft.com/office/officeart/2016/7/layout/BasicLinearProcessNumbered"/>
    <dgm:cxn modelId="{06841C90-009A-4A4F-9EFD-3FAB534DF30E}" type="presParOf" srcId="{CD254C78-A7DD-4CE7-A1FD-3009EBFC46A3}" destId="{9A23A0F0-A488-47DF-B99E-14FBBE8F12B3}" srcOrd="0" destOrd="0" presId="urn:microsoft.com/office/officeart/2016/7/layout/BasicLinearProcessNumbered"/>
    <dgm:cxn modelId="{F40A67E1-98F2-4BE1-89D5-537D698C4DA0}" type="presParOf" srcId="{CD254C78-A7DD-4CE7-A1FD-3009EBFC46A3}" destId="{D1E77B8A-E7F4-45B5-AB5A-E281E4CDDFCD}" srcOrd="1" destOrd="0" presId="urn:microsoft.com/office/officeart/2016/7/layout/BasicLinearProcessNumbered"/>
    <dgm:cxn modelId="{3D342ABC-7AA1-4CB1-B795-D772F8415AB5}" type="presParOf" srcId="{CD254C78-A7DD-4CE7-A1FD-3009EBFC46A3}" destId="{7F45CF07-784E-42E7-90D2-89F669153470}" srcOrd="2" destOrd="0" presId="urn:microsoft.com/office/officeart/2016/7/layout/BasicLinearProcessNumbered"/>
    <dgm:cxn modelId="{2CCC2AD2-8C7D-486B-B1FF-F2DDCB0EA9C8}" type="presParOf" srcId="{CD254C78-A7DD-4CE7-A1FD-3009EBFC46A3}" destId="{8928474E-E0F5-43D7-9F01-BF8E1008C8D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C5D70-E59B-4EAB-9A8C-284FBDD82A7F}">
      <dsp:nvSpPr>
        <dsp:cNvPr id="0" name=""/>
        <dsp:cNvSpPr/>
      </dsp:nvSpPr>
      <dsp:spPr>
        <a:xfrm>
          <a:off x="1235" y="476170"/>
          <a:ext cx="1556444" cy="217902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46" tIns="330200" rIns="12134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8 bit CPU​</a:t>
          </a:r>
        </a:p>
      </dsp:txBody>
      <dsp:txXfrm>
        <a:off x="1235" y="1304199"/>
        <a:ext cx="1556444" cy="1307413"/>
      </dsp:txXfrm>
    </dsp:sp>
    <dsp:sp modelId="{12706AB1-3AD2-485C-82B0-E6E5637875CC}">
      <dsp:nvSpPr>
        <dsp:cNvPr id="0" name=""/>
        <dsp:cNvSpPr/>
      </dsp:nvSpPr>
      <dsp:spPr>
        <a:xfrm>
          <a:off x="452604" y="694073"/>
          <a:ext cx="653706" cy="65370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966" tIns="12700" rIns="50966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</a:t>
          </a:r>
        </a:p>
      </dsp:txBody>
      <dsp:txXfrm>
        <a:off x="548337" y="789806"/>
        <a:ext cx="462240" cy="462240"/>
      </dsp:txXfrm>
    </dsp:sp>
    <dsp:sp modelId="{AB59A332-8AA9-41AC-B28B-41043C55B34E}">
      <dsp:nvSpPr>
        <dsp:cNvPr id="0" name=""/>
        <dsp:cNvSpPr/>
      </dsp:nvSpPr>
      <dsp:spPr>
        <a:xfrm>
          <a:off x="1235" y="2655121"/>
          <a:ext cx="1556444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4234CB-801D-4837-8FA2-486A73B1D254}">
      <dsp:nvSpPr>
        <dsp:cNvPr id="0" name=""/>
        <dsp:cNvSpPr/>
      </dsp:nvSpPr>
      <dsp:spPr>
        <a:xfrm>
          <a:off x="1713324" y="476170"/>
          <a:ext cx="1556444" cy="217902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46" tIns="330200" rIns="12134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 general purpose registers​</a:t>
          </a:r>
        </a:p>
      </dsp:txBody>
      <dsp:txXfrm>
        <a:off x="1713324" y="1304199"/>
        <a:ext cx="1556444" cy="1307413"/>
      </dsp:txXfrm>
    </dsp:sp>
    <dsp:sp modelId="{8054FDC9-BB16-4DC8-9D3E-F80E9B19948D}">
      <dsp:nvSpPr>
        <dsp:cNvPr id="0" name=""/>
        <dsp:cNvSpPr/>
      </dsp:nvSpPr>
      <dsp:spPr>
        <a:xfrm>
          <a:off x="2164693" y="694073"/>
          <a:ext cx="653706" cy="65370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966" tIns="12700" rIns="50966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</a:t>
          </a:r>
        </a:p>
      </dsp:txBody>
      <dsp:txXfrm>
        <a:off x="2260426" y="789806"/>
        <a:ext cx="462240" cy="462240"/>
      </dsp:txXfrm>
    </dsp:sp>
    <dsp:sp modelId="{70588227-A5D5-4663-9DBC-F948C8571CB9}">
      <dsp:nvSpPr>
        <dsp:cNvPr id="0" name=""/>
        <dsp:cNvSpPr/>
      </dsp:nvSpPr>
      <dsp:spPr>
        <a:xfrm>
          <a:off x="1713324" y="2655121"/>
          <a:ext cx="1556444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2B5862-D8C9-4639-ADC4-2F76427FB9D4}">
      <dsp:nvSpPr>
        <dsp:cNvPr id="0" name=""/>
        <dsp:cNvSpPr/>
      </dsp:nvSpPr>
      <dsp:spPr>
        <a:xfrm>
          <a:off x="3425413" y="476170"/>
          <a:ext cx="1556444" cy="217902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46" tIns="330200" rIns="12134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12 bit address bus and PC (program counter)​</a:t>
          </a:r>
        </a:p>
      </dsp:txBody>
      <dsp:txXfrm>
        <a:off x="3425413" y="1304199"/>
        <a:ext cx="1556444" cy="1307413"/>
      </dsp:txXfrm>
    </dsp:sp>
    <dsp:sp modelId="{E463DC17-4083-441E-80D8-2E5CCBB0F65C}">
      <dsp:nvSpPr>
        <dsp:cNvPr id="0" name=""/>
        <dsp:cNvSpPr/>
      </dsp:nvSpPr>
      <dsp:spPr>
        <a:xfrm>
          <a:off x="3876782" y="694073"/>
          <a:ext cx="653706" cy="653706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966" tIns="12700" rIns="50966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</a:t>
          </a:r>
        </a:p>
      </dsp:txBody>
      <dsp:txXfrm>
        <a:off x="3972515" y="789806"/>
        <a:ext cx="462240" cy="462240"/>
      </dsp:txXfrm>
    </dsp:sp>
    <dsp:sp modelId="{5F8F923E-96A0-4473-BDED-C72BD322B337}">
      <dsp:nvSpPr>
        <dsp:cNvPr id="0" name=""/>
        <dsp:cNvSpPr/>
      </dsp:nvSpPr>
      <dsp:spPr>
        <a:xfrm>
          <a:off x="3425413" y="2655121"/>
          <a:ext cx="1556444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A00A7F-1E03-4579-88BD-E91D25865785}">
      <dsp:nvSpPr>
        <dsp:cNvPr id="0" name=""/>
        <dsp:cNvSpPr/>
      </dsp:nvSpPr>
      <dsp:spPr>
        <a:xfrm>
          <a:off x="5137502" y="476170"/>
          <a:ext cx="1556444" cy="217902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46" tIns="330200" rIns="12134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Code and data segment registers (CS,DS) (4 bit)​</a:t>
          </a:r>
        </a:p>
      </dsp:txBody>
      <dsp:txXfrm>
        <a:off x="5137502" y="1304199"/>
        <a:ext cx="1556444" cy="1307413"/>
      </dsp:txXfrm>
    </dsp:sp>
    <dsp:sp modelId="{2E4F7759-EA92-49DB-9440-D92681F7B1C7}">
      <dsp:nvSpPr>
        <dsp:cNvPr id="0" name=""/>
        <dsp:cNvSpPr/>
      </dsp:nvSpPr>
      <dsp:spPr>
        <a:xfrm>
          <a:off x="5588871" y="694073"/>
          <a:ext cx="653706" cy="65370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966" tIns="12700" rIns="50966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4</a:t>
          </a:r>
        </a:p>
      </dsp:txBody>
      <dsp:txXfrm>
        <a:off x="5684604" y="789806"/>
        <a:ext cx="462240" cy="462240"/>
      </dsp:txXfrm>
    </dsp:sp>
    <dsp:sp modelId="{6E866E8B-2F8D-49CB-AB5B-5BDE98D35F55}">
      <dsp:nvSpPr>
        <dsp:cNvPr id="0" name=""/>
        <dsp:cNvSpPr/>
      </dsp:nvSpPr>
      <dsp:spPr>
        <a:xfrm>
          <a:off x="5137502" y="2655121"/>
          <a:ext cx="1556444" cy="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85C07C-070C-45FB-A9FA-1121C8AC473E}">
      <dsp:nvSpPr>
        <dsp:cNvPr id="0" name=""/>
        <dsp:cNvSpPr/>
      </dsp:nvSpPr>
      <dsp:spPr>
        <a:xfrm>
          <a:off x="6849591" y="476170"/>
          <a:ext cx="1556444" cy="217902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46" tIns="330200" rIns="12134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Stack pointer (SP) (12 bit)​</a:t>
          </a:r>
        </a:p>
      </dsp:txBody>
      <dsp:txXfrm>
        <a:off x="6849591" y="1304199"/>
        <a:ext cx="1556444" cy="1307413"/>
      </dsp:txXfrm>
    </dsp:sp>
    <dsp:sp modelId="{2FB4A508-7AA9-4DB6-AA51-FEFFB76A1FFF}">
      <dsp:nvSpPr>
        <dsp:cNvPr id="0" name=""/>
        <dsp:cNvSpPr/>
      </dsp:nvSpPr>
      <dsp:spPr>
        <a:xfrm>
          <a:off x="7300960" y="694073"/>
          <a:ext cx="653706" cy="65370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966" tIns="12700" rIns="50966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5</a:t>
          </a:r>
        </a:p>
      </dsp:txBody>
      <dsp:txXfrm>
        <a:off x="7396693" y="789806"/>
        <a:ext cx="462240" cy="462240"/>
      </dsp:txXfrm>
    </dsp:sp>
    <dsp:sp modelId="{CC85FA9D-31CE-4DAD-9E83-636C2661A272}">
      <dsp:nvSpPr>
        <dsp:cNvPr id="0" name=""/>
        <dsp:cNvSpPr/>
      </dsp:nvSpPr>
      <dsp:spPr>
        <a:xfrm>
          <a:off x="6849591" y="2655121"/>
          <a:ext cx="1556444" cy="7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23A0F0-A488-47DF-B99E-14FBBE8F12B3}">
      <dsp:nvSpPr>
        <dsp:cNvPr id="0" name=""/>
        <dsp:cNvSpPr/>
      </dsp:nvSpPr>
      <dsp:spPr>
        <a:xfrm>
          <a:off x="8561680" y="476170"/>
          <a:ext cx="1556444" cy="217902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46" tIns="330200" rIns="12134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8-bit ALU with C-carry, Z-zero and S-sign flags</a:t>
          </a:r>
        </a:p>
      </dsp:txBody>
      <dsp:txXfrm>
        <a:off x="8561680" y="1304199"/>
        <a:ext cx="1556444" cy="1307413"/>
      </dsp:txXfrm>
    </dsp:sp>
    <dsp:sp modelId="{D1E77B8A-E7F4-45B5-AB5A-E281E4CDDFCD}">
      <dsp:nvSpPr>
        <dsp:cNvPr id="0" name=""/>
        <dsp:cNvSpPr/>
      </dsp:nvSpPr>
      <dsp:spPr>
        <a:xfrm>
          <a:off x="9013049" y="694073"/>
          <a:ext cx="653706" cy="65370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966" tIns="12700" rIns="50966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6</a:t>
          </a:r>
        </a:p>
      </dsp:txBody>
      <dsp:txXfrm>
        <a:off x="9108782" y="789806"/>
        <a:ext cx="462240" cy="462240"/>
      </dsp:txXfrm>
    </dsp:sp>
    <dsp:sp modelId="{7F45CF07-784E-42E7-90D2-89F669153470}">
      <dsp:nvSpPr>
        <dsp:cNvPr id="0" name=""/>
        <dsp:cNvSpPr/>
      </dsp:nvSpPr>
      <dsp:spPr>
        <a:xfrm>
          <a:off x="8561680" y="2655121"/>
          <a:ext cx="1556444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2E9F8-7AF6-4C9D-A934-DDE011FF5A8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0DDB4-F730-405F-8588-391C7174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0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0DDB4-F730-405F-8588-391C7174E25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8B8E-08B8-4735-9A66-57A2AB41C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786FD-5A44-4E9C-976C-6AB77007A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0933-56D1-4AC5-93E3-9DED1956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5A89-8071-46DB-87BA-3DFA26E1035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D66F4-0512-44AD-B8F3-89753B80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D0CE4-2F3F-4752-9452-45C0826A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7BA7-A270-4E28-9770-51E7529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7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5C82-6096-43E1-9757-0ABDA59B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30373-74C2-48AF-AAF6-545BD1468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5B4A6-E04D-43B0-AD02-F20719A3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5A89-8071-46DB-87BA-3DFA26E1035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3916A-5B28-4CA0-9373-C7B93851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D8220-9DD8-48C1-935C-AA9FC25C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7BA7-A270-4E28-9770-51E7529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1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12B08-AEC0-40FE-8AEC-7844C07C7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D6E40-2FAD-4D27-A507-0B8E01F78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3E644-33D2-4A02-A0C7-6383A845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5A89-8071-46DB-87BA-3DFA26E1035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1622A-F7E1-4DD8-AB67-BF31B5F5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73A4E-75BB-4C4D-AF67-E9DBE540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7BA7-A270-4E28-9770-51E7529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4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B03E-D936-4605-8F3E-1C0AA898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B3085-4147-4B05-A47D-F94EB039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439A-71BE-4738-AD09-CA4802A3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5A89-8071-46DB-87BA-3DFA26E1035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07BD-D3DA-4365-9017-198F83DD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33750-2182-49FF-88D4-C19EBE7C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7BA7-A270-4E28-9770-51E7529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9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3E07-CFDC-4204-9D43-35961B9A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949FD-31A0-4713-9131-B9CF44F7C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2C4EA-2A54-488F-A3DE-A790000B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5A89-8071-46DB-87BA-3DFA26E1035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E9868-1D87-4D36-B14F-54746284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18D79-5086-471E-8944-5E671961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7BA7-A270-4E28-9770-51E7529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5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D009-6BF7-4635-8FAC-4DC76D79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79EA-0B88-4CA7-90A1-ADB2C318C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97AFE-98AF-49BA-A4B3-A875E0AFD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BB8E1-8B19-44B4-9579-6C451B92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5A89-8071-46DB-87BA-3DFA26E1035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98DDA-31B4-4D3B-8EAA-9FC3303F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8E38A-8BBF-4EF1-9B67-BD1FE2B8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7BA7-A270-4E28-9770-51E7529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7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63BA-3820-4B64-8469-EB2B6B59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04340-C26E-4AAD-B764-DF501C125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1D528-AE5B-4B15-AE69-9F99C62F5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A1183-C63A-41D0-922E-95A6AA45E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1DE180-EB87-4590-9881-4B3E50EDC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39341-8E10-4CCF-93E3-9748E234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5A89-8071-46DB-87BA-3DFA26E1035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E01B3-BF40-4B86-9A3B-E751AC5E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F1000-AB0E-4A35-8D8C-9B19BA21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7BA7-A270-4E28-9770-51E7529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6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473B-5E02-48F9-BC99-2253E84C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A7D90-2636-4415-8076-B0D98040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5A89-8071-46DB-87BA-3DFA26E1035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4BE9D-5CCE-4680-B1C8-E5962051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49AEB-AFAD-4529-A5CD-45455DEC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7BA7-A270-4E28-9770-51E7529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7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689DA2-9B2B-4909-B549-598304BD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5A89-8071-46DB-87BA-3DFA26E1035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7C260-DC45-4EF6-A7BF-CD0ADBF4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F741D-A491-44EF-B6FA-B1BBD4F3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7BA7-A270-4E28-9770-51E7529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7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2D38D-C149-4AB1-BB2E-9D89EA01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FB119-D8F0-4534-A13C-4B8378C08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45271-D953-4A33-AC91-65BC60244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E8576-C92B-491D-B691-7A47C289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5A89-8071-46DB-87BA-3DFA26E1035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2A222-55A4-43BC-9A2A-8E0AEAE9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2CFAF-3038-4166-BE3D-39E38944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7BA7-A270-4E28-9770-51E7529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4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8C3C-0149-4345-9080-7F429D97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6D322-A7DE-49A7-9765-9DB8EE7E8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C5323-7DD2-4308-BD4D-E230D2D6D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6E1AB-7ABF-4B04-AF1D-0AE9387F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5A89-8071-46DB-87BA-3DFA26E1035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18335-68E2-49DC-8489-5A7837D1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0BF0E-FB06-44EF-AA6E-C7E7D833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7BA7-A270-4E28-9770-51E7529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3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E9AE5-9219-40F3-A67F-E90B2E80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03BD4-8E0B-49A3-8167-1EFABD830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24FB5-5220-47E8-8C04-57305D6BD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C5A89-8071-46DB-87BA-3DFA26E10354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C88E3-AE63-4934-A5BE-5168CC3B3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8613C-E7E6-4A83-9C12-72E5F3919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27BA7-A270-4E28-9770-51E752932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6ECA1-385C-481A-88A5-7C8AE7D2F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0102" y="3083667"/>
            <a:ext cx="4961107" cy="1361871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ULX3S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8B196-898F-44FE-99BD-B955B260A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370" y="6374421"/>
            <a:ext cx="9144000" cy="648949"/>
          </a:xfrm>
        </p:spPr>
        <p:txBody>
          <a:bodyPr/>
          <a:lstStyle/>
          <a:p>
            <a:r>
              <a:rPr lang="en-US" b="1" dirty="0"/>
              <a:t>Presented by Miodrag Milanovic and Jan Dolinaj</a:t>
            </a:r>
          </a:p>
        </p:txBody>
      </p:sp>
    </p:spTree>
    <p:extLst>
      <p:ext uri="{BB962C8B-B14F-4D97-AF65-F5344CB8AC3E}">
        <p14:creationId xmlns:p14="http://schemas.microsoft.com/office/powerpoint/2010/main" val="2295743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424833-155E-4949-905B-91C56E81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698896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59A2-A765-4984-8746-94FEAEE1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 we program	 FPGA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34E3B-A9F1-4044-8472-B92BC89C6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HDL - Hardware description language</a:t>
            </a:r>
          </a:p>
          <a:p>
            <a:r>
              <a:rPr lang="en-US" dirty="0"/>
              <a:t>VHDL and Verilog</a:t>
            </a:r>
          </a:p>
          <a:p>
            <a:endParaRPr lang="en-US" dirty="0"/>
          </a:p>
          <a:p>
            <a:r>
              <a:rPr lang="en-US" dirty="0"/>
              <a:t>Analysis: parsing and validation of HDL</a:t>
            </a:r>
          </a:p>
          <a:p>
            <a:r>
              <a:rPr lang="en-US" dirty="0"/>
              <a:t>Synthesis: HDL -&gt; netlist</a:t>
            </a:r>
          </a:p>
          <a:p>
            <a:r>
              <a:rPr lang="en-US" dirty="0"/>
              <a:t>Place-and-route: netlist -&gt; specific FPGA technology</a:t>
            </a:r>
          </a:p>
          <a:p>
            <a:r>
              <a:rPr lang="en-US" dirty="0"/>
              <a:t>Assembler: specific FPGA technology -&gt; bitstream</a:t>
            </a:r>
          </a:p>
          <a:p>
            <a:r>
              <a:rPr lang="en-US" dirty="0"/>
              <a:t>Programming: deploying bitstream on device (serial flash memory or SRAM)</a:t>
            </a:r>
          </a:p>
          <a:p>
            <a:r>
              <a:rPr lang="en-US" dirty="0"/>
              <a:t>Timing analysis</a:t>
            </a:r>
          </a:p>
          <a:p>
            <a:r>
              <a:rPr lang="en-US" dirty="0"/>
              <a:t>Simulation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42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418E-5ED9-4F55-903B-66D06256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source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41CD7-D43C-4039-8838-55AB570E9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Yosys</a:t>
            </a:r>
            <a:r>
              <a:rPr lang="en-US" dirty="0"/>
              <a:t> - Verilog synthesis tool by Clifford Wolf</a:t>
            </a:r>
          </a:p>
          <a:p>
            <a:r>
              <a:rPr lang="en-US" dirty="0" err="1"/>
              <a:t>NextPnR</a:t>
            </a:r>
            <a:r>
              <a:rPr lang="en-US" dirty="0"/>
              <a:t> - Place and route tool by Symbiotic EDA team</a:t>
            </a:r>
          </a:p>
          <a:p>
            <a:r>
              <a:rPr lang="en-US" dirty="0"/>
              <a:t>Project Trellis – Documenting the Lattice ECP5 bit-stream format by David Shah</a:t>
            </a:r>
          </a:p>
          <a:p>
            <a:r>
              <a:rPr lang="en-US" dirty="0"/>
              <a:t>APIO – micro-ecosystem for open FPGAs by </a:t>
            </a:r>
            <a:r>
              <a:rPr lang="es-ES" dirty="0"/>
              <a:t>Jesús Arroyo Torrens and Juan González (</a:t>
            </a:r>
            <a:r>
              <a:rPr lang="es-ES" dirty="0" err="1"/>
              <a:t>Obijuan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773B-641D-4B2E-A4A6-1D143C3E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And more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03AC-AD6B-4A38-B695-6BCC837AE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Arachne </a:t>
            </a:r>
            <a:r>
              <a:rPr lang="en-US" dirty="0" err="1"/>
              <a:t>PnR</a:t>
            </a:r>
            <a:r>
              <a:rPr lang="en-US" dirty="0"/>
              <a:t> - Place and route tool by Cotton Seed (ICE40)</a:t>
            </a:r>
          </a:p>
          <a:p>
            <a:r>
              <a:rPr lang="en-US" dirty="0"/>
              <a:t>Project </a:t>
            </a:r>
            <a:r>
              <a:rPr lang="en-US" dirty="0" err="1"/>
              <a:t>IceStorm</a:t>
            </a:r>
            <a:r>
              <a:rPr lang="en-US" dirty="0"/>
              <a:t> – Assembler, time analysis and FPGA programming tool  by Clifford Wolf and Mathias </a:t>
            </a:r>
            <a:r>
              <a:rPr lang="en-US" dirty="0" err="1"/>
              <a:t>Lasser</a:t>
            </a:r>
            <a:r>
              <a:rPr lang="en-US" dirty="0"/>
              <a:t> (ICE40)</a:t>
            </a:r>
          </a:p>
          <a:p>
            <a:r>
              <a:rPr lang="en-US" dirty="0" err="1"/>
              <a:t>Icestudio</a:t>
            </a:r>
            <a:r>
              <a:rPr lang="en-US" dirty="0"/>
              <a:t> - graphic editor for open FPGAs by </a:t>
            </a:r>
            <a:r>
              <a:rPr lang="es-ES" dirty="0"/>
              <a:t>Jesús Arroyo Torrens</a:t>
            </a:r>
          </a:p>
          <a:p>
            <a:r>
              <a:rPr lang="en-US" dirty="0"/>
              <a:t>Icarus Verilog by Stephen Williams</a:t>
            </a:r>
          </a:p>
          <a:p>
            <a:r>
              <a:rPr lang="en-US" dirty="0" err="1"/>
              <a:t>Verilator</a:t>
            </a:r>
            <a:r>
              <a:rPr lang="en-US" dirty="0"/>
              <a:t> by Wilson Snyder with Duane </a:t>
            </a:r>
            <a:r>
              <a:rPr lang="en-US" dirty="0" err="1"/>
              <a:t>Galbi</a:t>
            </a:r>
            <a:r>
              <a:rPr lang="en-US" dirty="0"/>
              <a:t> and Paul Wasson</a:t>
            </a:r>
          </a:p>
          <a:p>
            <a:r>
              <a:rPr lang="en-US" dirty="0" err="1"/>
              <a:t>FuseSoC</a:t>
            </a:r>
            <a:r>
              <a:rPr lang="en-US" dirty="0"/>
              <a:t> - package manager and a set of build tools for FPGA/ASIC development by Olof </a:t>
            </a:r>
            <a:r>
              <a:rPr lang="en-US" dirty="0" err="1"/>
              <a:t>Kindgren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4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B8A2-3255-4CBE-9ACF-0DD85ED5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YOSYS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D08A64-BC70-4685-AA3E-24182A43B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011" y="4128"/>
            <a:ext cx="2690989" cy="5876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67949D-8914-49E5-8513-758C63B42C93}"/>
              </a:ext>
            </a:extLst>
          </p:cNvPr>
          <p:cNvSpPr txBox="1"/>
          <p:nvPr/>
        </p:nvSpPr>
        <p:spPr>
          <a:xfrm>
            <a:off x="838200" y="1950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48CDAA-1C2E-4699-BB5B-22618350A4F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 framework for RTL synthesis tools. It currently has extensive Verilog-2005 support and provides a basic set of synthesis algorithms for various application domains.</a:t>
            </a:r>
          </a:p>
          <a:p>
            <a:r>
              <a:rPr lang="en-US" dirty="0" err="1"/>
              <a:t>Yosys</a:t>
            </a:r>
            <a:r>
              <a:rPr lang="en-US" dirty="0"/>
              <a:t> can be adapted to perform any synthesis job by combining the existing passes (algorithms) using synthesis scripts and adding additional passes as needed by extending the </a:t>
            </a:r>
            <a:r>
              <a:rPr lang="en-US" dirty="0" err="1"/>
              <a:t>yosys</a:t>
            </a:r>
            <a:r>
              <a:rPr lang="en-US" dirty="0"/>
              <a:t> C++ code base.</a:t>
            </a:r>
          </a:p>
          <a:p>
            <a:r>
              <a:rPr lang="en-US" dirty="0" err="1"/>
              <a:t>Yosys</a:t>
            </a:r>
            <a:r>
              <a:rPr lang="en-US" dirty="0"/>
              <a:t> is free software licensed under the ISC license (a GPL compatible license that is similar in terms to the MIT license or the 2-clause BSD license).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43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96FE-C68B-45AA-B348-FB2534E1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/>
              <a:t>NextPnR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820916-34AB-4E6E-98A1-C2B92793B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933" y="1027906"/>
            <a:ext cx="7116384" cy="5733415"/>
          </a:xfr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67AA35D5-D610-4C47-A509-C586F5FD9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011" y="0"/>
            <a:ext cx="2690989" cy="5876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700181-8660-44B5-8FA1-ABCEF2A26F53}"/>
              </a:ext>
            </a:extLst>
          </p:cNvPr>
          <p:cNvSpPr txBox="1"/>
          <p:nvPr/>
        </p:nvSpPr>
        <p:spPr>
          <a:xfrm>
            <a:off x="386080" y="2283132"/>
            <a:ext cx="4094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NextPnR</a:t>
            </a:r>
            <a:r>
              <a:rPr lang="en-US" dirty="0"/>
              <a:t> aims to be a vendor neutral, timing driven, FOSS FPGA place and route tool.</a:t>
            </a:r>
          </a:p>
          <a:p>
            <a:endParaRPr lang="en-US" dirty="0"/>
          </a:p>
          <a:p>
            <a:r>
              <a:rPr lang="en-US" dirty="0"/>
              <a:t>Currently </a:t>
            </a:r>
            <a:r>
              <a:rPr lang="en-US" dirty="0" err="1"/>
              <a:t>nextpnr</a:t>
            </a:r>
            <a:r>
              <a:rPr lang="en-US" dirty="0"/>
              <a:t> supports: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Lattice iCE40 devices supported by Project </a:t>
            </a:r>
            <a:r>
              <a:rPr lang="en-US" dirty="0" err="1"/>
              <a:t>IceStorm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Lattice ECP5 devices supported by Project Trellis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"generic" back-end for user-defined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835498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82A2-9073-4337-86D6-11F9CB41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Trellis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2BA44-4722-4F6B-ACFA-3525FA099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60068" cy="514373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DD1363-2128-4425-9010-42F28527F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011" y="0"/>
            <a:ext cx="2690989" cy="587665"/>
          </a:xfrm>
        </p:spPr>
      </p:pic>
    </p:spTree>
    <p:extLst>
      <p:ext uri="{BB962C8B-B14F-4D97-AF65-F5344CB8AC3E}">
        <p14:creationId xmlns:p14="http://schemas.microsoft.com/office/powerpoint/2010/main" val="2019780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5306-4229-4129-92E1-08D8D710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BF52D-52BF-4F2D-9EC2-27845F2A7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5813"/>
            <a:ext cx="10515600" cy="1456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9D23AD-F726-44B7-BA11-D2013D2EE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75291"/>
            <a:ext cx="10515600" cy="682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27BC54-3875-4882-A55C-2A64EB075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04889"/>
            <a:ext cx="10515600" cy="613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A1007A-401E-4927-8C18-A311C2856CC3}"/>
              </a:ext>
            </a:extLst>
          </p:cNvPr>
          <p:cNvSpPr txBox="1"/>
          <p:nvPr/>
        </p:nvSpPr>
        <p:spPr>
          <a:xfrm>
            <a:off x="838200" y="1433109"/>
            <a:ext cx="121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apio</a:t>
            </a:r>
            <a:r>
              <a:rPr lang="en-US" b="1" dirty="0"/>
              <a:t> build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9170EA-53CE-43F0-A06B-292D7B042C38}"/>
              </a:ext>
            </a:extLst>
          </p:cNvPr>
          <p:cNvSpPr txBox="1"/>
          <p:nvPr/>
        </p:nvSpPr>
        <p:spPr>
          <a:xfrm>
            <a:off x="838199" y="3300207"/>
            <a:ext cx="121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apio</a:t>
            </a:r>
            <a:r>
              <a:rPr lang="en-US" b="1" dirty="0"/>
              <a:t> verify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52B004-D3AC-43DB-8403-5CCBEBCC30E3}"/>
              </a:ext>
            </a:extLst>
          </p:cNvPr>
          <p:cNvSpPr txBox="1"/>
          <p:nvPr/>
        </p:nvSpPr>
        <p:spPr>
          <a:xfrm>
            <a:off x="838199" y="4399795"/>
            <a:ext cx="121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apio</a:t>
            </a:r>
            <a:r>
              <a:rPr lang="en-US" b="1" dirty="0"/>
              <a:t> lint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53B20-BBDE-4381-B9D9-39D2059F1FD9}"/>
              </a:ext>
            </a:extLst>
          </p:cNvPr>
          <p:cNvSpPr txBox="1"/>
          <p:nvPr/>
        </p:nvSpPr>
        <p:spPr>
          <a:xfrm>
            <a:off x="838198" y="5680649"/>
            <a:ext cx="121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apio</a:t>
            </a:r>
            <a:r>
              <a:rPr lang="en-US" b="1" dirty="0"/>
              <a:t> sim</a:t>
            </a:r>
          </a:p>
        </p:txBody>
      </p:sp>
    </p:spTree>
    <p:extLst>
      <p:ext uri="{BB962C8B-B14F-4D97-AF65-F5344CB8AC3E}">
        <p14:creationId xmlns:p14="http://schemas.microsoft.com/office/powerpoint/2010/main" val="227335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424833-155E-4949-905B-91C56E81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b="1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HANDS ON</a:t>
            </a:r>
            <a:br>
              <a:rPr lang="en-US" b="1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WORKSHOP</a:t>
            </a:r>
          </a:p>
        </p:txBody>
      </p:sp>
      <p:sp>
        <p:nvSpPr>
          <p:cNvPr id="3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Graphic 12" descr="Raised Hand">
            <a:extLst>
              <a:ext uri="{FF2B5EF4-FFF2-40B4-BE49-F238E27FC236}">
                <a16:creationId xmlns:a16="http://schemas.microsoft.com/office/drawing/2014/main" id="{25B5A972-3523-4D30-8B53-740CC7E60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50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43402B-9789-4C90-9DE8-AB95ABC9A2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3" r="16430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45A3E6-CA20-4807-91A1-2B1E669E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798445"/>
            <a:ext cx="5521157" cy="13116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00"/>
                </a:solidFill>
              </a:rPr>
              <a:t>Set up for your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4446A-A4F3-49EE-A3C8-885417A29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Enter tutorials folder of </a:t>
            </a:r>
            <a:r>
              <a:rPr lang="en-US" sz="2000" dirty="0" err="1">
                <a:solidFill>
                  <a:srgbClr val="000000"/>
                </a:solidFill>
              </a:rPr>
              <a:t>fpga-odysseus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b="1" dirty="0" err="1">
                <a:solidFill>
                  <a:srgbClr val="000000"/>
                </a:solidFill>
              </a:rPr>
              <a:t>apio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init</a:t>
            </a:r>
            <a:r>
              <a:rPr lang="en-US" sz="2000" b="1" dirty="0">
                <a:solidFill>
                  <a:srgbClr val="000000"/>
                </a:solidFill>
              </a:rPr>
              <a:t> –board ulx3s-12f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If board is 1.7 revision 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   </a:t>
            </a:r>
            <a:r>
              <a:rPr lang="en-US" sz="2000" b="1" dirty="0">
                <a:solidFill>
                  <a:srgbClr val="000000"/>
                </a:solidFill>
              </a:rPr>
              <a:t>cp ulx3s_v17patch.lpf ulx3s.lpf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All projects use symbolic links to these files</a:t>
            </a:r>
          </a:p>
        </p:txBody>
      </p:sp>
    </p:spTree>
    <p:extLst>
      <p:ext uri="{BB962C8B-B14F-4D97-AF65-F5344CB8AC3E}">
        <p14:creationId xmlns:p14="http://schemas.microsoft.com/office/powerpoint/2010/main" val="32908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223482-A175-4958-8A27-17DC79291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</a:rPr>
              <a:t>Who we are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AEC3-9693-478F-82FE-6D49A1B1F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Engineers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Hardware enthusiasts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Software developers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Very interested in FPGA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Working with Symbiotic EDA on </a:t>
            </a:r>
            <a:r>
              <a:rPr lang="en-US" sz="2000" dirty="0" err="1">
                <a:solidFill>
                  <a:srgbClr val="000000"/>
                </a:solidFill>
              </a:rPr>
              <a:t>NextPnR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Yosys</a:t>
            </a:r>
            <a:r>
              <a:rPr lang="en-US" sz="2000" dirty="0">
                <a:solidFill>
                  <a:srgbClr val="000000"/>
                </a:solidFill>
              </a:rPr>
              <a:t>, …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51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424833-155E-4949-905B-91C56E81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873078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84D4-AD0D-4B9C-A8E0-4611E6D1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6C10E-C0B0-4705-AAC2-A65ED5655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4616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module top (    output wifi_gpio0 );</a:t>
            </a:r>
          </a:p>
          <a:p>
            <a:pPr marL="0" indent="0">
              <a:buNone/>
            </a:pPr>
            <a:r>
              <a:rPr lang="en-US" dirty="0"/>
              <a:t>    assign wifi_gpio0 = 1'b1;</a:t>
            </a:r>
          </a:p>
          <a:p>
            <a:pPr marL="0" indent="0">
              <a:buNone/>
            </a:pPr>
            <a:r>
              <a:rPr lang="en-US" dirty="0" err="1"/>
              <a:t>endmodule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apio</a:t>
            </a:r>
            <a:r>
              <a:rPr lang="en-US" dirty="0"/>
              <a:t> build</a:t>
            </a:r>
          </a:p>
          <a:p>
            <a:r>
              <a:rPr lang="en-US" dirty="0" err="1"/>
              <a:t>apio</a:t>
            </a:r>
            <a:r>
              <a:rPr lang="en-US" dirty="0"/>
              <a:t> upload</a:t>
            </a:r>
          </a:p>
          <a:p>
            <a:r>
              <a:rPr lang="en-US" dirty="0" err="1"/>
              <a:t>apio</a:t>
            </a:r>
            <a:r>
              <a:rPr lang="en-US" dirty="0"/>
              <a:t> clean</a:t>
            </a:r>
          </a:p>
        </p:txBody>
      </p:sp>
    </p:spTree>
    <p:extLst>
      <p:ext uri="{BB962C8B-B14F-4D97-AF65-F5344CB8AC3E}">
        <p14:creationId xmlns:p14="http://schemas.microsoft.com/office/powerpoint/2010/main" val="267903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C74A-BA3E-43D1-B8BF-76A1026C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LED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7A758C-508C-4DA1-A116-00FFB4B16881}"/>
              </a:ext>
            </a:extLst>
          </p:cNvPr>
          <p:cNvSpPr/>
          <p:nvPr/>
        </p:nvSpPr>
        <p:spPr>
          <a:xfrm>
            <a:off x="1147665" y="1950098"/>
            <a:ext cx="494523" cy="485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A2B7EA-3C9F-415E-8A01-F0D0DC959908}"/>
              </a:ext>
            </a:extLst>
          </p:cNvPr>
          <p:cNvSpPr/>
          <p:nvPr/>
        </p:nvSpPr>
        <p:spPr>
          <a:xfrm>
            <a:off x="1878565" y="1962534"/>
            <a:ext cx="494523" cy="485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2FBE1D-FFB1-45B4-894F-49ECEB5AC359}"/>
              </a:ext>
            </a:extLst>
          </p:cNvPr>
          <p:cNvSpPr/>
          <p:nvPr/>
        </p:nvSpPr>
        <p:spPr>
          <a:xfrm>
            <a:off x="2612577" y="1950098"/>
            <a:ext cx="494523" cy="485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362AC1-A641-445B-B2ED-5F9787CECB84}"/>
              </a:ext>
            </a:extLst>
          </p:cNvPr>
          <p:cNvSpPr/>
          <p:nvPr/>
        </p:nvSpPr>
        <p:spPr>
          <a:xfrm>
            <a:off x="3343477" y="1950098"/>
            <a:ext cx="494523" cy="485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E024FA-5DE4-4AF9-AEF6-40765C1606FC}"/>
              </a:ext>
            </a:extLst>
          </p:cNvPr>
          <p:cNvSpPr/>
          <p:nvPr/>
        </p:nvSpPr>
        <p:spPr>
          <a:xfrm>
            <a:off x="4074377" y="1950098"/>
            <a:ext cx="494523" cy="485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C24D2-E2A1-4D75-A819-7EE0F6013328}"/>
              </a:ext>
            </a:extLst>
          </p:cNvPr>
          <p:cNvSpPr/>
          <p:nvPr/>
        </p:nvSpPr>
        <p:spPr>
          <a:xfrm>
            <a:off x="4805277" y="1950098"/>
            <a:ext cx="494523" cy="485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995C9-195E-459D-8D49-E75DCB3306D5}"/>
              </a:ext>
            </a:extLst>
          </p:cNvPr>
          <p:cNvSpPr/>
          <p:nvPr/>
        </p:nvSpPr>
        <p:spPr>
          <a:xfrm>
            <a:off x="5536177" y="1950098"/>
            <a:ext cx="494523" cy="485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FC881-7501-4303-A1BF-175BD1A979F4}"/>
              </a:ext>
            </a:extLst>
          </p:cNvPr>
          <p:cNvSpPr/>
          <p:nvPr/>
        </p:nvSpPr>
        <p:spPr>
          <a:xfrm>
            <a:off x="6267077" y="1950098"/>
            <a:ext cx="494523" cy="485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4A7DA1-36BA-4975-BCA6-F2D55FD9FB26}"/>
              </a:ext>
            </a:extLst>
          </p:cNvPr>
          <p:cNvSpPr/>
          <p:nvPr/>
        </p:nvSpPr>
        <p:spPr>
          <a:xfrm>
            <a:off x="4799055" y="1953354"/>
            <a:ext cx="494523" cy="4851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FCD97D-C204-4709-8DB8-69E6361BAEDE}"/>
              </a:ext>
            </a:extLst>
          </p:cNvPr>
          <p:cNvSpPr/>
          <p:nvPr/>
        </p:nvSpPr>
        <p:spPr>
          <a:xfrm>
            <a:off x="5529955" y="1953354"/>
            <a:ext cx="494523" cy="4851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3B620A-72C7-40DA-BF50-25142205DC75}"/>
              </a:ext>
            </a:extLst>
          </p:cNvPr>
          <p:cNvSpPr/>
          <p:nvPr/>
        </p:nvSpPr>
        <p:spPr>
          <a:xfrm>
            <a:off x="6260855" y="1953354"/>
            <a:ext cx="494523" cy="4851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32F314-69E9-49BF-A854-DB9FC045C1B3}"/>
              </a:ext>
            </a:extLst>
          </p:cNvPr>
          <p:cNvSpPr txBox="1"/>
          <p:nvPr/>
        </p:nvSpPr>
        <p:spPr>
          <a:xfrm>
            <a:off x="6453692" y="2611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F2B1E0-0CCF-4CD1-BEDF-5E670BDC3342}"/>
              </a:ext>
            </a:extLst>
          </p:cNvPr>
          <p:cNvSpPr txBox="1"/>
          <p:nvPr/>
        </p:nvSpPr>
        <p:spPr>
          <a:xfrm>
            <a:off x="5648128" y="2611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F10253-CEAF-44FD-9800-109F2CCA5A61}"/>
              </a:ext>
            </a:extLst>
          </p:cNvPr>
          <p:cNvSpPr txBox="1"/>
          <p:nvPr/>
        </p:nvSpPr>
        <p:spPr>
          <a:xfrm>
            <a:off x="4827062" y="2618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805F81-48FD-4252-B283-514E83351BCA}"/>
              </a:ext>
            </a:extLst>
          </p:cNvPr>
          <p:cNvSpPr txBox="1"/>
          <p:nvPr/>
        </p:nvSpPr>
        <p:spPr>
          <a:xfrm>
            <a:off x="4172341" y="2611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ECA6E6-27C9-4F54-B9DE-57533CFCDCDF}"/>
              </a:ext>
            </a:extLst>
          </p:cNvPr>
          <p:cNvSpPr txBox="1"/>
          <p:nvPr/>
        </p:nvSpPr>
        <p:spPr>
          <a:xfrm>
            <a:off x="1169443" y="2611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4D272F-DF84-4682-BA29-B60EB0C037B0}"/>
              </a:ext>
            </a:extLst>
          </p:cNvPr>
          <p:cNvSpPr txBox="1"/>
          <p:nvPr/>
        </p:nvSpPr>
        <p:spPr>
          <a:xfrm>
            <a:off x="1975007" y="2611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43420D-8BA6-478C-B2E1-20EB7553C335}"/>
              </a:ext>
            </a:extLst>
          </p:cNvPr>
          <p:cNvSpPr txBox="1"/>
          <p:nvPr/>
        </p:nvSpPr>
        <p:spPr>
          <a:xfrm>
            <a:off x="2722229" y="2611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2966A0-0D10-470E-A24C-70AA374FB419}"/>
              </a:ext>
            </a:extLst>
          </p:cNvPr>
          <p:cNvSpPr txBox="1"/>
          <p:nvPr/>
        </p:nvSpPr>
        <p:spPr>
          <a:xfrm>
            <a:off x="3460122" y="2611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7052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7" grpId="0" animBg="1"/>
      <p:bldP spid="28" grpId="0" animBg="1"/>
      <p:bldP spid="29" grpId="0" animBg="1"/>
      <p:bldP spid="38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C74A-BA3E-43D1-B8BF-76A1026C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Button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7A758C-508C-4DA1-A116-00FFB4B16881}"/>
              </a:ext>
            </a:extLst>
          </p:cNvPr>
          <p:cNvSpPr/>
          <p:nvPr/>
        </p:nvSpPr>
        <p:spPr>
          <a:xfrm>
            <a:off x="1147665" y="1950098"/>
            <a:ext cx="494523" cy="485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A2B7EA-3C9F-415E-8A01-F0D0DC959908}"/>
              </a:ext>
            </a:extLst>
          </p:cNvPr>
          <p:cNvSpPr/>
          <p:nvPr/>
        </p:nvSpPr>
        <p:spPr>
          <a:xfrm>
            <a:off x="1878565" y="1962534"/>
            <a:ext cx="494523" cy="485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2FBE1D-FFB1-45B4-894F-49ECEB5AC359}"/>
              </a:ext>
            </a:extLst>
          </p:cNvPr>
          <p:cNvSpPr/>
          <p:nvPr/>
        </p:nvSpPr>
        <p:spPr>
          <a:xfrm>
            <a:off x="2612577" y="1950098"/>
            <a:ext cx="494523" cy="485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362AC1-A641-445B-B2ED-5F9787CECB84}"/>
              </a:ext>
            </a:extLst>
          </p:cNvPr>
          <p:cNvSpPr/>
          <p:nvPr/>
        </p:nvSpPr>
        <p:spPr>
          <a:xfrm>
            <a:off x="3343477" y="1950098"/>
            <a:ext cx="494523" cy="485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E024FA-5DE4-4AF9-AEF6-40765C1606FC}"/>
              </a:ext>
            </a:extLst>
          </p:cNvPr>
          <p:cNvSpPr/>
          <p:nvPr/>
        </p:nvSpPr>
        <p:spPr>
          <a:xfrm>
            <a:off x="4074377" y="1950098"/>
            <a:ext cx="494523" cy="485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C24D2-E2A1-4D75-A819-7EE0F6013328}"/>
              </a:ext>
            </a:extLst>
          </p:cNvPr>
          <p:cNvSpPr/>
          <p:nvPr/>
        </p:nvSpPr>
        <p:spPr>
          <a:xfrm>
            <a:off x="4805277" y="1950098"/>
            <a:ext cx="494523" cy="485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995C9-195E-459D-8D49-E75DCB3306D5}"/>
              </a:ext>
            </a:extLst>
          </p:cNvPr>
          <p:cNvSpPr/>
          <p:nvPr/>
        </p:nvSpPr>
        <p:spPr>
          <a:xfrm>
            <a:off x="5536177" y="1950098"/>
            <a:ext cx="494523" cy="485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FC881-7501-4303-A1BF-175BD1A979F4}"/>
              </a:ext>
            </a:extLst>
          </p:cNvPr>
          <p:cNvSpPr/>
          <p:nvPr/>
        </p:nvSpPr>
        <p:spPr>
          <a:xfrm>
            <a:off x="6267077" y="1950098"/>
            <a:ext cx="494523" cy="485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3B620A-72C7-40DA-BF50-25142205DC75}"/>
              </a:ext>
            </a:extLst>
          </p:cNvPr>
          <p:cNvSpPr/>
          <p:nvPr/>
        </p:nvSpPr>
        <p:spPr>
          <a:xfrm>
            <a:off x="6260855" y="1953354"/>
            <a:ext cx="494523" cy="4851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32F314-69E9-49BF-A854-DB9FC045C1B3}"/>
              </a:ext>
            </a:extLst>
          </p:cNvPr>
          <p:cNvSpPr txBox="1"/>
          <p:nvPr/>
        </p:nvSpPr>
        <p:spPr>
          <a:xfrm>
            <a:off x="6453692" y="2611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F2B1E0-0CCF-4CD1-BEDF-5E670BDC3342}"/>
              </a:ext>
            </a:extLst>
          </p:cNvPr>
          <p:cNvSpPr txBox="1"/>
          <p:nvPr/>
        </p:nvSpPr>
        <p:spPr>
          <a:xfrm>
            <a:off x="5648128" y="2611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F10253-CEAF-44FD-9800-109F2CCA5A61}"/>
              </a:ext>
            </a:extLst>
          </p:cNvPr>
          <p:cNvSpPr txBox="1"/>
          <p:nvPr/>
        </p:nvSpPr>
        <p:spPr>
          <a:xfrm>
            <a:off x="4827062" y="2618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805F81-48FD-4252-B283-514E83351BCA}"/>
              </a:ext>
            </a:extLst>
          </p:cNvPr>
          <p:cNvSpPr txBox="1"/>
          <p:nvPr/>
        </p:nvSpPr>
        <p:spPr>
          <a:xfrm>
            <a:off x="4172341" y="2611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ECA6E6-27C9-4F54-B9DE-57533CFCDCDF}"/>
              </a:ext>
            </a:extLst>
          </p:cNvPr>
          <p:cNvSpPr txBox="1"/>
          <p:nvPr/>
        </p:nvSpPr>
        <p:spPr>
          <a:xfrm>
            <a:off x="1169443" y="2611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4D272F-DF84-4682-BA29-B60EB0C037B0}"/>
              </a:ext>
            </a:extLst>
          </p:cNvPr>
          <p:cNvSpPr txBox="1"/>
          <p:nvPr/>
        </p:nvSpPr>
        <p:spPr>
          <a:xfrm>
            <a:off x="1975007" y="2611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43420D-8BA6-478C-B2E1-20EB7553C335}"/>
              </a:ext>
            </a:extLst>
          </p:cNvPr>
          <p:cNvSpPr txBox="1"/>
          <p:nvPr/>
        </p:nvSpPr>
        <p:spPr>
          <a:xfrm>
            <a:off x="2722229" y="2611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2966A0-0D10-470E-A24C-70AA374FB419}"/>
              </a:ext>
            </a:extLst>
          </p:cNvPr>
          <p:cNvSpPr txBox="1"/>
          <p:nvPr/>
        </p:nvSpPr>
        <p:spPr>
          <a:xfrm>
            <a:off x="3460122" y="2611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FCD890-0533-4848-B295-7AE887243F38}"/>
              </a:ext>
            </a:extLst>
          </p:cNvPr>
          <p:cNvCxnSpPr/>
          <p:nvPr/>
        </p:nvCxnSpPr>
        <p:spPr>
          <a:xfrm flipH="1">
            <a:off x="5585919" y="4422711"/>
            <a:ext cx="612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77C771-5261-4EA6-B39C-E4B4F489A837}"/>
              </a:ext>
            </a:extLst>
          </p:cNvPr>
          <p:cNvCxnSpPr/>
          <p:nvPr/>
        </p:nvCxnSpPr>
        <p:spPr>
          <a:xfrm flipH="1">
            <a:off x="6774040" y="4413380"/>
            <a:ext cx="612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BF6665-8970-4B6C-B822-EB0066830755}"/>
              </a:ext>
            </a:extLst>
          </p:cNvPr>
          <p:cNvCxnSpPr/>
          <p:nvPr/>
        </p:nvCxnSpPr>
        <p:spPr>
          <a:xfrm flipH="1">
            <a:off x="6184652" y="4033935"/>
            <a:ext cx="6127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0327AF1-4A54-4308-A70D-261DC3DF43E7}"/>
              </a:ext>
            </a:extLst>
          </p:cNvPr>
          <p:cNvSpPr/>
          <p:nvPr/>
        </p:nvSpPr>
        <p:spPr>
          <a:xfrm>
            <a:off x="5439746" y="4301413"/>
            <a:ext cx="208382" cy="2239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B8D448C-6972-4976-A2A6-4412939C2321}"/>
              </a:ext>
            </a:extLst>
          </p:cNvPr>
          <p:cNvSpPr/>
          <p:nvPr/>
        </p:nvSpPr>
        <p:spPr>
          <a:xfrm>
            <a:off x="7386767" y="4301414"/>
            <a:ext cx="208382" cy="2239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CB18A2-884B-4FDC-9067-7613455F2EFB}"/>
              </a:ext>
            </a:extLst>
          </p:cNvPr>
          <p:cNvCxnSpPr/>
          <p:nvPr/>
        </p:nvCxnSpPr>
        <p:spPr>
          <a:xfrm>
            <a:off x="6453692" y="3526971"/>
            <a:ext cx="0" cy="4198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13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8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C84F4D-1778-41F3-BA3B-4FD83608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Counter</a:t>
            </a:r>
          </a:p>
        </p:txBody>
      </p:sp>
      <p:sp>
        <p:nvSpPr>
          <p:cNvPr id="17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25630C-0828-4D90-9A56-8AF07E316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9" y="3074405"/>
            <a:ext cx="3661831" cy="7293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99F5AD-744E-40BE-A12C-DD7EE21873F5}"/>
              </a:ext>
            </a:extLst>
          </p:cNvPr>
          <p:cNvSpPr txBox="1"/>
          <p:nvPr/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</a:rPr>
              <a:t>reg [31:0] </a:t>
            </a:r>
            <a:r>
              <a:rPr lang="en-US" sz="2000" dirty="0" err="1">
                <a:solidFill>
                  <a:srgbClr val="000000"/>
                </a:solidFill>
              </a:rPr>
              <a:t>cnt</a:t>
            </a:r>
            <a:r>
              <a:rPr lang="en-US" sz="2000" dirty="0">
                <a:solidFill>
                  <a:srgbClr val="000000"/>
                </a:solidFill>
              </a:rPr>
              <a:t> = 0;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always @(</a:t>
            </a:r>
            <a:r>
              <a:rPr lang="en-US" sz="2000" dirty="0" err="1">
                <a:solidFill>
                  <a:srgbClr val="000000"/>
                </a:solidFill>
              </a:rPr>
              <a:t>posedge</a:t>
            </a:r>
            <a:r>
              <a:rPr lang="en-US" sz="2000" dirty="0">
                <a:solidFill>
                  <a:srgbClr val="000000"/>
                </a:solidFill>
              </a:rPr>
              <a:t> clk_25mhz)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</a:rPr>
              <a:t>begin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rgbClr val="000000"/>
                </a:solidFill>
              </a:rPr>
              <a:t>cnt</a:t>
            </a:r>
            <a:r>
              <a:rPr lang="en-US" sz="2000" dirty="0">
                <a:solidFill>
                  <a:srgbClr val="000000"/>
                </a:solidFill>
              </a:rPr>
              <a:t> &lt;= </a:t>
            </a:r>
            <a:r>
              <a:rPr lang="en-US" sz="2000" dirty="0" err="1">
                <a:solidFill>
                  <a:srgbClr val="000000"/>
                </a:solidFill>
              </a:rPr>
              <a:t>cnt</a:t>
            </a:r>
            <a:r>
              <a:rPr lang="en-US" sz="2000" dirty="0">
                <a:solidFill>
                  <a:srgbClr val="000000"/>
                </a:solidFill>
              </a:rPr>
              <a:t> + 1;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</a:rPr>
              <a:t>end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assign led = </a:t>
            </a:r>
            <a:r>
              <a:rPr lang="en-US" sz="2000" dirty="0" err="1">
                <a:solidFill>
                  <a:srgbClr val="000000"/>
                </a:solidFill>
              </a:rPr>
              <a:t>cnt</a:t>
            </a:r>
            <a:r>
              <a:rPr lang="en-US" sz="2000" dirty="0">
                <a:solidFill>
                  <a:srgbClr val="000000"/>
                </a:solidFill>
              </a:rPr>
              <a:t>[31:24];</a:t>
            </a:r>
          </a:p>
        </p:txBody>
      </p:sp>
    </p:spTree>
    <p:extLst>
      <p:ext uri="{BB962C8B-B14F-4D97-AF65-F5344CB8AC3E}">
        <p14:creationId xmlns:p14="http://schemas.microsoft.com/office/powerpoint/2010/main" val="1219223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C84F4D-1778-41F3-BA3B-4FD83608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Trigger</a:t>
            </a:r>
          </a:p>
        </p:txBody>
      </p:sp>
      <p:sp>
        <p:nvSpPr>
          <p:cNvPr id="17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25630C-0828-4D90-9A56-8AF07E316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9" y="3074405"/>
            <a:ext cx="3661831" cy="7293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99F5AD-744E-40BE-A12C-DD7EE21873F5}"/>
              </a:ext>
            </a:extLst>
          </p:cNvPr>
          <p:cNvSpPr txBox="1"/>
          <p:nvPr/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</a:rPr>
              <a:t>reg [7:0] </a:t>
            </a:r>
            <a:r>
              <a:rPr lang="en-US" sz="2000" dirty="0" err="1">
                <a:solidFill>
                  <a:srgbClr val="000000"/>
                </a:solidFill>
              </a:rPr>
              <a:t>cnt</a:t>
            </a:r>
            <a:r>
              <a:rPr lang="en-US" sz="2000" dirty="0">
                <a:solidFill>
                  <a:srgbClr val="000000"/>
                </a:solidFill>
              </a:rPr>
              <a:t> = 0;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always @(</a:t>
            </a:r>
            <a:r>
              <a:rPr lang="en-US" sz="2000" dirty="0" err="1">
                <a:solidFill>
                  <a:srgbClr val="000000"/>
                </a:solidFill>
              </a:rPr>
              <a:t>posedge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dirty="0" err="1"/>
              <a:t>btn</a:t>
            </a:r>
            <a:r>
              <a:rPr lang="en-US" dirty="0"/>
              <a:t>[1]</a:t>
            </a:r>
            <a:r>
              <a:rPr lang="en-US" sz="2000" dirty="0">
                <a:solidFill>
                  <a:srgbClr val="000000"/>
                </a:solidFill>
              </a:rPr>
              <a:t>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</a:rPr>
              <a:t>begin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rgbClr val="000000"/>
                </a:solidFill>
              </a:rPr>
              <a:t>cnt</a:t>
            </a:r>
            <a:r>
              <a:rPr lang="en-US" sz="2000" dirty="0">
                <a:solidFill>
                  <a:srgbClr val="000000"/>
                </a:solidFill>
              </a:rPr>
              <a:t> &lt;= </a:t>
            </a:r>
            <a:r>
              <a:rPr lang="en-US" sz="2000" dirty="0" err="1">
                <a:solidFill>
                  <a:srgbClr val="000000"/>
                </a:solidFill>
              </a:rPr>
              <a:t>cnt</a:t>
            </a:r>
            <a:r>
              <a:rPr lang="en-US" sz="2000" dirty="0">
                <a:solidFill>
                  <a:srgbClr val="000000"/>
                </a:solidFill>
              </a:rPr>
              <a:t> + 1;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</a:rPr>
              <a:t>end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assign led = </a:t>
            </a:r>
            <a:r>
              <a:rPr lang="en-US" sz="2000" dirty="0" err="1">
                <a:solidFill>
                  <a:srgbClr val="000000"/>
                </a:solidFill>
              </a:rPr>
              <a:t>cnt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B70DAB-FB43-48E1-8CB9-43B55ECC4A56}"/>
              </a:ext>
            </a:extLst>
          </p:cNvPr>
          <p:cNvCxnSpPr/>
          <p:nvPr/>
        </p:nvCxnSpPr>
        <p:spPr>
          <a:xfrm flipH="1">
            <a:off x="578498" y="2421682"/>
            <a:ext cx="905069" cy="5361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692080-E9E8-4043-8F54-7E347C18157D}"/>
              </a:ext>
            </a:extLst>
          </p:cNvPr>
          <p:cNvCxnSpPr>
            <a:cxnSpLocks/>
          </p:cNvCxnSpPr>
          <p:nvPr/>
        </p:nvCxnSpPr>
        <p:spPr>
          <a:xfrm flipH="1">
            <a:off x="1635968" y="2432969"/>
            <a:ext cx="221197" cy="641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F4B21D-2D4D-4FA4-A75B-AF0D6FACA908}"/>
              </a:ext>
            </a:extLst>
          </p:cNvPr>
          <p:cNvCxnSpPr>
            <a:cxnSpLocks/>
          </p:cNvCxnSpPr>
          <p:nvPr/>
        </p:nvCxnSpPr>
        <p:spPr>
          <a:xfrm>
            <a:off x="2336394" y="2421682"/>
            <a:ext cx="509443" cy="6527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3A163A-BB64-4C95-95D6-7F6B1AD28CFC}"/>
              </a:ext>
            </a:extLst>
          </p:cNvPr>
          <p:cNvSpPr txBox="1"/>
          <p:nvPr/>
        </p:nvSpPr>
        <p:spPr>
          <a:xfrm>
            <a:off x="1199818" y="1954589"/>
            <a:ext cx="160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 pressed</a:t>
            </a:r>
          </a:p>
        </p:txBody>
      </p:sp>
    </p:spTree>
    <p:extLst>
      <p:ext uri="{BB962C8B-B14F-4D97-AF65-F5344CB8AC3E}">
        <p14:creationId xmlns:p14="http://schemas.microsoft.com/office/powerpoint/2010/main" val="200078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E38127-484B-4C1F-8F69-35CF92CB7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2" b="54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9C14C-5883-4A7D-B07C-C776C4C0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/>
              <a:t>Debounce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453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424833-155E-4949-905B-91C56E81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AUDIO</a:t>
            </a:r>
          </a:p>
        </p:txBody>
      </p:sp>
    </p:spTree>
    <p:extLst>
      <p:ext uri="{BB962C8B-B14F-4D97-AF65-F5344CB8AC3E}">
        <p14:creationId xmlns:p14="http://schemas.microsoft.com/office/powerpoint/2010/main" val="1499383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A4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C1CD6-532E-439E-B850-23DF0EBF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</a:rPr>
              <a:t>Theory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280C9-E22A-4958-88FB-D0495285C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13299"/>
            <a:ext cx="5859902" cy="30911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3199B-4FCA-4001-A7C6-505CFDCF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Digital – Analog Converter</a:t>
            </a:r>
          </a:p>
          <a:p>
            <a:r>
              <a:rPr lang="en-US" sz="1800" dirty="0"/>
              <a:t>PWM</a:t>
            </a:r>
          </a:p>
          <a:p>
            <a:r>
              <a:rPr lang="en-US" sz="1800" dirty="0"/>
              <a:t>We will change frequency of change, but keep 50% duty cycle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51344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0FDF1-E683-4D0A-82B3-1F9B00D1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Tone frequency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4F09662-7C94-463E-BF7C-31F4685FE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72" y="2509911"/>
            <a:ext cx="1009515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6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424833-155E-4949-905B-91C56E81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ULX3S</a:t>
            </a:r>
          </a:p>
        </p:txBody>
      </p:sp>
    </p:spTree>
    <p:extLst>
      <p:ext uri="{BB962C8B-B14F-4D97-AF65-F5344CB8AC3E}">
        <p14:creationId xmlns:p14="http://schemas.microsoft.com/office/powerpoint/2010/main" val="4159324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0243-04FB-4C20-A84D-195B9E0F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7C272-BAD7-4FE8-9B68-37E750601E68}"/>
              </a:ext>
            </a:extLst>
          </p:cNvPr>
          <p:cNvSpPr txBox="1"/>
          <p:nvPr/>
        </p:nvSpPr>
        <p:spPr>
          <a:xfrm>
            <a:off x="838200" y="1690688"/>
            <a:ext cx="60757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</a:t>
            </a:r>
            <a:r>
              <a:rPr lang="en-US" b="1" dirty="0"/>
              <a:t>TONE_A4 </a:t>
            </a:r>
            <a:r>
              <a:rPr lang="en-US" dirty="0"/>
              <a:t>= 25000000/440/2;</a:t>
            </a:r>
          </a:p>
          <a:p>
            <a:r>
              <a:rPr lang="en-US" dirty="0"/>
              <a:t>parameter </a:t>
            </a:r>
            <a:r>
              <a:rPr lang="en-US" b="1" dirty="0"/>
              <a:t>TONE_A5 </a:t>
            </a:r>
            <a:r>
              <a:rPr lang="en-US" dirty="0"/>
              <a:t>= 25000000/880/2;</a:t>
            </a:r>
          </a:p>
          <a:p>
            <a:endParaRPr lang="en-US" dirty="0"/>
          </a:p>
          <a:p>
            <a:r>
              <a:rPr lang="en-US" dirty="0"/>
              <a:t>always @(</a:t>
            </a:r>
            <a:r>
              <a:rPr lang="en-US" dirty="0" err="1"/>
              <a:t>posedge</a:t>
            </a:r>
            <a:r>
              <a:rPr lang="en-US" dirty="0"/>
              <a:t> clk_25mhz) </a:t>
            </a:r>
          </a:p>
          <a:p>
            <a:r>
              <a:rPr lang="en-US" dirty="0"/>
              <a:t>if(counter==26'b0) 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	counter &lt;= (tone[23] ? TONE_A4-1 : TONE_A5-1 ); </a:t>
            </a:r>
          </a:p>
          <a:p>
            <a:r>
              <a:rPr lang="en-US" dirty="0"/>
              <a:t>	</a:t>
            </a:r>
            <a:r>
              <a:rPr lang="en-US" dirty="0" err="1"/>
              <a:t>audio_l</a:t>
            </a:r>
            <a:r>
              <a:rPr lang="en-US" dirty="0"/>
              <a:t> &lt;= ~</a:t>
            </a:r>
            <a:r>
              <a:rPr lang="en-US" dirty="0" err="1"/>
              <a:t>audio_l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audio_r</a:t>
            </a:r>
            <a:r>
              <a:rPr lang="en-US" dirty="0"/>
              <a:t> &lt;= ~</a:t>
            </a:r>
            <a:r>
              <a:rPr lang="en-US" dirty="0" err="1"/>
              <a:t>audio_r</a:t>
            </a:r>
            <a:r>
              <a:rPr lang="en-US" dirty="0"/>
              <a:t>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else </a:t>
            </a:r>
          </a:p>
          <a:p>
            <a:r>
              <a:rPr lang="en-US" dirty="0"/>
              <a:t>	counter &lt;= counter-1;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11541-431E-44B7-B357-F3155B0C3F5B}"/>
              </a:ext>
            </a:extLst>
          </p:cNvPr>
          <p:cNvSpPr txBox="1"/>
          <p:nvPr/>
        </p:nvSpPr>
        <p:spPr>
          <a:xfrm>
            <a:off x="7669763" y="276186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 </a:t>
            </a:r>
            <a:r>
              <a:rPr lang="en-US" dirty="0" err="1"/>
              <a:t>A4</a:t>
            </a:r>
            <a:r>
              <a:rPr lang="en-US" dirty="0"/>
              <a:t> </a:t>
            </a:r>
            <a:r>
              <a:rPr lang="en-US" dirty="0" err="1"/>
              <a:t>A4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EA105F-9D82-4E78-8095-02D37EFC17EB}"/>
              </a:ext>
            </a:extLst>
          </p:cNvPr>
          <p:cNvSpPr txBox="1"/>
          <p:nvPr/>
        </p:nvSpPr>
        <p:spPr>
          <a:xfrm>
            <a:off x="8714792" y="276186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A5 </a:t>
            </a:r>
            <a:r>
              <a:rPr lang="en-US" dirty="0" err="1"/>
              <a:t>A5</a:t>
            </a:r>
            <a:r>
              <a:rPr lang="en-US" dirty="0"/>
              <a:t> </a:t>
            </a:r>
            <a:r>
              <a:rPr lang="en-US" dirty="0" err="1"/>
              <a:t>A5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4A7C2A-933B-44DF-942D-194E578B260D}"/>
              </a:ext>
            </a:extLst>
          </p:cNvPr>
          <p:cNvSpPr txBox="1"/>
          <p:nvPr/>
        </p:nvSpPr>
        <p:spPr>
          <a:xfrm>
            <a:off x="9759821" y="276186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 </a:t>
            </a:r>
            <a:r>
              <a:rPr lang="en-US" dirty="0" err="1"/>
              <a:t>A4</a:t>
            </a:r>
            <a:r>
              <a:rPr lang="en-US" dirty="0"/>
              <a:t> </a:t>
            </a:r>
            <a:r>
              <a:rPr lang="en-US" dirty="0" err="1"/>
              <a:t>A4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35E28A-8C77-43C0-B609-DA97B6B7C9F9}"/>
              </a:ext>
            </a:extLst>
          </p:cNvPr>
          <p:cNvSpPr txBox="1"/>
          <p:nvPr/>
        </p:nvSpPr>
        <p:spPr>
          <a:xfrm>
            <a:off x="10776080" y="2761861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A5 </a:t>
            </a:r>
            <a:r>
              <a:rPr lang="en-US" dirty="0" err="1"/>
              <a:t>A5</a:t>
            </a:r>
            <a:r>
              <a:rPr lang="en-US" dirty="0"/>
              <a:t> </a:t>
            </a:r>
            <a:r>
              <a:rPr lang="en-US" dirty="0" err="1"/>
              <a:t>A5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6AC4-FC56-4BC4-80CC-A3DC3768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Piano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F6532-233E-44FB-BAF6-FAC0E3B5B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468865" cy="415606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EE0DE0-2280-40DD-98F9-F778EA1F7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45219"/>
              </p:ext>
            </p:extLst>
          </p:nvPr>
        </p:nvGraphicFramePr>
        <p:xfrm>
          <a:off x="8050245" y="2136466"/>
          <a:ext cx="3183812" cy="3264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906">
                  <a:extLst>
                    <a:ext uri="{9D8B030D-6E8A-4147-A177-3AD203B41FA5}">
                      <a16:colId xmlns:a16="http://schemas.microsoft.com/office/drawing/2014/main" val="1152508382"/>
                    </a:ext>
                  </a:extLst>
                </a:gridCol>
                <a:gridCol w="1591906">
                  <a:extLst>
                    <a:ext uri="{9D8B030D-6E8A-4147-A177-3AD203B41FA5}">
                      <a16:colId xmlns:a16="http://schemas.microsoft.com/office/drawing/2014/main" val="2473760001"/>
                    </a:ext>
                  </a:extLst>
                </a:gridCol>
              </a:tblGrid>
              <a:tr h="466358">
                <a:tc>
                  <a:txBody>
                    <a:bodyPr/>
                    <a:lstStyle/>
                    <a:p>
                      <a:r>
                        <a:rPr lang="en-US" dirty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471574"/>
                  </a:ext>
                </a:extLst>
              </a:tr>
              <a:tr h="466358"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440 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427748"/>
                  </a:ext>
                </a:extLst>
              </a:tr>
              <a:tr h="466358"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494 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198634"/>
                  </a:ext>
                </a:extLst>
              </a:tr>
              <a:tr h="466358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 C5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685271"/>
                  </a:ext>
                </a:extLst>
              </a:tr>
              <a:tr h="466358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587 D5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49492"/>
                  </a:ext>
                </a:extLst>
              </a:tr>
              <a:tr h="466358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659 E5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79149"/>
                  </a:ext>
                </a:extLst>
              </a:tr>
              <a:tr h="466358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698 F5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256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235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424833-155E-4949-905B-91C56E81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551112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38FEF-4D35-4438-AA51-6075DB4C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FSM</a:t>
            </a:r>
            <a:b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Finite State Machines</a:t>
            </a:r>
          </a:p>
        </p:txBody>
      </p:sp>
      <p:pic>
        <p:nvPicPr>
          <p:cNvPr id="25" name="Content Placeholder 3">
            <a:extLst>
              <a:ext uri="{FF2B5EF4-FFF2-40B4-BE49-F238E27FC236}">
                <a16:creationId xmlns:a16="http://schemas.microsoft.com/office/drawing/2014/main" id="{1FC74D2B-A6B4-437E-9A2C-0D76CAA7F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3629" y="961812"/>
            <a:ext cx="5998140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0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E2FD-A462-4842-A484-8FC48C55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Finite State Machines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6A62512-A2E2-433E-9DC0-700656D22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178961"/>
              </p:ext>
            </p:extLst>
          </p:nvPr>
        </p:nvGraphicFramePr>
        <p:xfrm>
          <a:off x="838200" y="2038985"/>
          <a:ext cx="10515600" cy="4400466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43946613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99553387"/>
                    </a:ext>
                  </a:extLst>
                </a:gridCol>
              </a:tblGrid>
              <a:tr h="2681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Mealy Machine</a:t>
                      </a:r>
                    </a:p>
                  </a:txBody>
                  <a:tcPr marL="41640" marR="41640" marT="41640" marB="4164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</a:rPr>
                        <a:t>Moore Machine</a:t>
                      </a:r>
                    </a:p>
                  </a:txBody>
                  <a:tcPr marL="41640" marR="41640" marT="41640" marB="4164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732707"/>
                  </a:ext>
                </a:extLst>
              </a:tr>
              <a:tr h="639433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Output depends both upon the present state and the present input</a:t>
                      </a:r>
                    </a:p>
                  </a:txBody>
                  <a:tcPr marL="41640" marR="41640" marT="41640" marB="4164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Output depends only upon the present state.</a:t>
                      </a:r>
                    </a:p>
                  </a:txBody>
                  <a:tcPr marL="41640" marR="41640" marT="41640" marB="4164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94950"/>
                  </a:ext>
                </a:extLst>
              </a:tr>
              <a:tr h="639433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Generally, it has fewer states than Moore Machine.</a:t>
                      </a:r>
                    </a:p>
                  </a:txBody>
                  <a:tcPr marL="41640" marR="41640" marT="41640" marB="4164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Generally, it has more states than Mealy Machine.</a:t>
                      </a:r>
                    </a:p>
                  </a:txBody>
                  <a:tcPr marL="41640" marR="41640" marT="41640" marB="4164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461151"/>
                  </a:ext>
                </a:extLst>
              </a:tr>
              <a:tr h="138200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The value of the output function is a function of the transitions and the changes, when the input logic on the present state is done.</a:t>
                      </a:r>
                    </a:p>
                  </a:txBody>
                  <a:tcPr marL="41640" marR="41640" marT="41640" marB="4164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The value of the output function is a function of the current state and the changes at the clock edges, whenever state changes occur.</a:t>
                      </a:r>
                    </a:p>
                  </a:txBody>
                  <a:tcPr marL="41640" marR="41640" marT="41640" marB="4164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314828"/>
                  </a:ext>
                </a:extLst>
              </a:tr>
              <a:tr h="138200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Mealy machines react faster to inputs. They generally react in the same clock cycle.</a:t>
                      </a:r>
                    </a:p>
                  </a:txBody>
                  <a:tcPr marL="41640" marR="41640" marT="41640" marB="4164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In Moore machines, more logic is required to decode the outputs resulting in more circuit delays. They generally react one clock cycle later.</a:t>
                      </a:r>
                    </a:p>
                  </a:txBody>
                  <a:tcPr marL="41640" marR="41640" marT="41640" marB="4164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4911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FC4D338-F165-4581-9137-4FC5ECCF2A8F}"/>
              </a:ext>
            </a:extLst>
          </p:cNvPr>
          <p:cNvSpPr txBox="1"/>
          <p:nvPr/>
        </p:nvSpPr>
        <p:spPr>
          <a:xfrm>
            <a:off x="7792720" y="6418416"/>
            <a:ext cx="364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Taken from www.tutorialspoint.com</a:t>
            </a:r>
          </a:p>
        </p:txBody>
      </p:sp>
    </p:spTree>
    <p:extLst>
      <p:ext uri="{BB962C8B-B14F-4D97-AF65-F5344CB8AC3E}">
        <p14:creationId xmlns:p14="http://schemas.microsoft.com/office/powerpoint/2010/main" val="3119300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23CF30-B946-4998-AB5B-BA077FFD7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49244"/>
            <a:ext cx="10929788" cy="19785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C1E67-41DF-4497-AF57-E8D1F548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404040"/>
                </a:solidFill>
              </a:rPr>
              <a:t>Serial protocol</a:t>
            </a:r>
            <a:endParaRPr lang="en-US" sz="4000" b="1" kern="1200" dirty="0">
              <a:solidFill>
                <a:srgbClr val="40404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20639-CC0B-4CD6-B890-69402BD53063}"/>
              </a:ext>
            </a:extLst>
          </p:cNvPr>
          <p:cNvSpPr txBox="1"/>
          <p:nvPr/>
        </p:nvSpPr>
        <p:spPr>
          <a:xfrm>
            <a:off x="8944842" y="6488668"/>
            <a:ext cx="329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Image taken from nandland.com</a:t>
            </a:r>
          </a:p>
        </p:txBody>
      </p:sp>
    </p:spTree>
    <p:extLst>
      <p:ext uri="{BB962C8B-B14F-4D97-AF65-F5344CB8AC3E}">
        <p14:creationId xmlns:p14="http://schemas.microsoft.com/office/powerpoint/2010/main" val="2526436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2990-275B-4165-BBB4-FA75C281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Serial Transmit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E64A-85A4-45F8-A28F-2537908D6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data = 8'd65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cfg_divider</a:t>
            </a:r>
            <a:r>
              <a:rPr lang="en-US" dirty="0"/>
              <a:t> = 25000000/115200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send_pattern</a:t>
            </a:r>
            <a:r>
              <a:rPr lang="en-US" dirty="0"/>
              <a:t> &lt;= {1'b1, data, 1'b0};</a:t>
            </a:r>
          </a:p>
          <a:p>
            <a:pPr marL="0" indent="0">
              <a:buNone/>
            </a:pPr>
            <a:r>
              <a:rPr lang="en-US" dirty="0" err="1"/>
              <a:t>send_bitcnt</a:t>
            </a:r>
            <a:r>
              <a:rPr lang="en-US" dirty="0"/>
              <a:t> &lt;= 10;</a:t>
            </a:r>
          </a:p>
          <a:p>
            <a:pPr marL="0" indent="0">
              <a:buNone/>
            </a:pPr>
            <a:r>
              <a:rPr lang="en-US" dirty="0" err="1"/>
              <a:t>send_divcnt</a:t>
            </a:r>
            <a:r>
              <a:rPr lang="en-US" dirty="0"/>
              <a:t> &lt;=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send_pattern</a:t>
            </a:r>
            <a:r>
              <a:rPr lang="en-US" dirty="0"/>
              <a:t> &lt;= {1'b1, </a:t>
            </a:r>
            <a:r>
              <a:rPr lang="en-US" dirty="0" err="1"/>
              <a:t>send_pattern</a:t>
            </a:r>
            <a:r>
              <a:rPr lang="en-US" dirty="0"/>
              <a:t>[9:1]};</a:t>
            </a:r>
          </a:p>
          <a:p>
            <a:pPr marL="0" indent="0">
              <a:buNone/>
            </a:pPr>
            <a:r>
              <a:rPr lang="en-US" dirty="0" err="1"/>
              <a:t>send_bitcnt</a:t>
            </a:r>
            <a:r>
              <a:rPr lang="en-US" dirty="0"/>
              <a:t> &lt;= </a:t>
            </a:r>
            <a:r>
              <a:rPr lang="en-US" dirty="0" err="1"/>
              <a:t>send_bitcnt</a:t>
            </a:r>
            <a:r>
              <a:rPr lang="en-US" dirty="0"/>
              <a:t> - 1;</a:t>
            </a:r>
          </a:p>
          <a:p>
            <a:pPr marL="0" indent="0">
              <a:buNone/>
            </a:pPr>
            <a:r>
              <a:rPr lang="en-US" dirty="0" err="1"/>
              <a:t>send_divcnt</a:t>
            </a:r>
            <a:r>
              <a:rPr lang="en-US" dirty="0"/>
              <a:t> &lt;= 0;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BD9AF-CDBA-4161-A606-4D54CAC8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Serial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244B5-84F1-4541-A27D-85A836383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screen /dev/ttyUSB0 115200</a:t>
            </a:r>
          </a:p>
          <a:p>
            <a:endParaRPr lang="en-US" dirty="0"/>
          </a:p>
          <a:p>
            <a:r>
              <a:rPr lang="en-US" dirty="0"/>
              <a:t>Putty or anything similar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33BB0-8C7D-4D0A-A444-06B00CA9F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353" y="1735775"/>
            <a:ext cx="5023360" cy="453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49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30C5-10BA-4962-A80B-EB3C8AB8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Echo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A20819-67D9-4754-A8E7-F597F61B15BB}"/>
              </a:ext>
            </a:extLst>
          </p:cNvPr>
          <p:cNvSpPr/>
          <p:nvPr/>
        </p:nvSpPr>
        <p:spPr>
          <a:xfrm>
            <a:off x="1231641" y="2118049"/>
            <a:ext cx="2444620" cy="234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8A4D61-DDD4-4D31-A993-F443A3F336F7}"/>
              </a:ext>
            </a:extLst>
          </p:cNvPr>
          <p:cNvSpPr/>
          <p:nvPr/>
        </p:nvSpPr>
        <p:spPr>
          <a:xfrm>
            <a:off x="6071121" y="2118049"/>
            <a:ext cx="2444620" cy="23419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28860-09D9-4A2A-859E-232E5434B5B9}"/>
              </a:ext>
            </a:extLst>
          </p:cNvPr>
          <p:cNvSpPr txBox="1"/>
          <p:nvPr/>
        </p:nvSpPr>
        <p:spPr>
          <a:xfrm>
            <a:off x="2240591" y="4887394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0C9F9-B3BF-4B8F-9C94-B5733339F894}"/>
              </a:ext>
            </a:extLst>
          </p:cNvPr>
          <p:cNvSpPr txBox="1"/>
          <p:nvPr/>
        </p:nvSpPr>
        <p:spPr>
          <a:xfrm>
            <a:off x="6949426" y="492461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FPGA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E66CCF-0D90-4552-94F3-A163279993A2}"/>
              </a:ext>
            </a:extLst>
          </p:cNvPr>
          <p:cNvSpPr/>
          <p:nvPr/>
        </p:nvSpPr>
        <p:spPr>
          <a:xfrm>
            <a:off x="6195527" y="2323322"/>
            <a:ext cx="753899" cy="7837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663C14-B2EB-427D-836F-E5D2E7137F94}"/>
              </a:ext>
            </a:extLst>
          </p:cNvPr>
          <p:cNvSpPr/>
          <p:nvPr/>
        </p:nvSpPr>
        <p:spPr>
          <a:xfrm>
            <a:off x="6195527" y="3519778"/>
            <a:ext cx="753899" cy="7837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1FA705-2D93-4C31-A534-E4C10C1FDC1E}"/>
              </a:ext>
            </a:extLst>
          </p:cNvPr>
          <p:cNvCxnSpPr/>
          <p:nvPr/>
        </p:nvCxnSpPr>
        <p:spPr>
          <a:xfrm>
            <a:off x="3676261" y="2715208"/>
            <a:ext cx="25192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91A294-4B10-4C97-9D6A-71BAB7CFE1DA}"/>
              </a:ext>
            </a:extLst>
          </p:cNvPr>
          <p:cNvCxnSpPr>
            <a:cxnSpLocks/>
          </p:cNvCxnSpPr>
          <p:nvPr/>
        </p:nvCxnSpPr>
        <p:spPr>
          <a:xfrm flipH="1">
            <a:off x="3676261" y="3924586"/>
            <a:ext cx="25192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7A7B6B-3518-4361-A4D7-402BBB5910F4}"/>
              </a:ext>
            </a:extLst>
          </p:cNvPr>
          <p:cNvCxnSpPr/>
          <p:nvPr/>
        </p:nvCxnSpPr>
        <p:spPr>
          <a:xfrm>
            <a:off x="6572476" y="3107094"/>
            <a:ext cx="0" cy="41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7CFE294-F56A-4943-AED0-E67944ABC0A3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6792686" y="2715208"/>
            <a:ext cx="156740" cy="819247"/>
          </a:xfrm>
          <a:prstGeom prst="bentConnector4">
            <a:avLst>
              <a:gd name="adj1" fmla="val -145847"/>
              <a:gd name="adj2" fmla="val 739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FAC3D56-39BF-4B9F-9306-93FEFC1A2AD5}"/>
              </a:ext>
            </a:extLst>
          </p:cNvPr>
          <p:cNvSpPr txBox="1"/>
          <p:nvPr/>
        </p:nvSpPr>
        <p:spPr>
          <a:xfrm>
            <a:off x="7225824" y="291144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98FF4-0A12-49D5-A60C-05D12AB372E7}"/>
              </a:ext>
            </a:extLst>
          </p:cNvPr>
          <p:cNvSpPr txBox="1"/>
          <p:nvPr/>
        </p:nvSpPr>
        <p:spPr>
          <a:xfrm>
            <a:off x="6003083" y="3116233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DD3CD3-2B00-49F2-9C3C-8120E27F550D}"/>
              </a:ext>
            </a:extLst>
          </p:cNvPr>
          <p:cNvSpPr txBox="1"/>
          <p:nvPr/>
        </p:nvSpPr>
        <p:spPr>
          <a:xfrm>
            <a:off x="5776285" y="2345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685506-9C2F-475F-AF21-1A52162ADBA6}"/>
              </a:ext>
            </a:extLst>
          </p:cNvPr>
          <p:cNvSpPr txBox="1"/>
          <p:nvPr/>
        </p:nvSpPr>
        <p:spPr>
          <a:xfrm>
            <a:off x="5471174" y="2336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F539A8-76CA-4B81-95DB-B04E2F012F7C}"/>
              </a:ext>
            </a:extLst>
          </p:cNvPr>
          <p:cNvSpPr txBox="1"/>
          <p:nvPr/>
        </p:nvSpPr>
        <p:spPr>
          <a:xfrm>
            <a:off x="5185615" y="2336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3FBEE9-D583-4AB5-84F0-AD186DF98101}"/>
              </a:ext>
            </a:extLst>
          </p:cNvPr>
          <p:cNvSpPr txBox="1"/>
          <p:nvPr/>
        </p:nvSpPr>
        <p:spPr>
          <a:xfrm>
            <a:off x="3817399" y="35552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EF7D92-E5BF-48D4-A40E-BA6EF5582CAC}"/>
              </a:ext>
            </a:extLst>
          </p:cNvPr>
          <p:cNvSpPr txBox="1"/>
          <p:nvPr/>
        </p:nvSpPr>
        <p:spPr>
          <a:xfrm>
            <a:off x="4036280" y="3555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5BAB38-5818-4D61-9852-C4D2ED643034}"/>
              </a:ext>
            </a:extLst>
          </p:cNvPr>
          <p:cNvSpPr txBox="1"/>
          <p:nvPr/>
        </p:nvSpPr>
        <p:spPr>
          <a:xfrm>
            <a:off x="4280095" y="3555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907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74A6A2-F70D-47A4-9B20-17722E4F8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530731"/>
            <a:ext cx="10929788" cy="341555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84516-E931-482E-B88E-2B9F20D1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136359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8B77-C848-4E85-A8E6-0F773180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ULX3S - Top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E920AC-F2B7-40C0-9D2C-5A9455606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589" y="1690688"/>
            <a:ext cx="9006211" cy="516731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322393-F07E-43BE-83E6-F94758970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97" y="499610"/>
            <a:ext cx="3448833" cy="105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45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D07FA-BDB0-498D-8AAA-309AD02E8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529" y="468977"/>
            <a:ext cx="8847663" cy="3539066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3C49F-0D7D-4D8B-9E2A-77873A40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SPI data transfer</a:t>
            </a:r>
          </a:p>
        </p:txBody>
      </p:sp>
    </p:spTree>
    <p:extLst>
      <p:ext uri="{BB962C8B-B14F-4D97-AF65-F5344CB8AC3E}">
        <p14:creationId xmlns:p14="http://schemas.microsoft.com/office/powerpoint/2010/main" val="2790530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424833-155E-4949-905B-91C56E81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1747425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3295-FED0-4C2E-A9BC-C5524FB2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SPI Video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93A27D-B693-4F09-9E14-43BD64F5904F}"/>
              </a:ext>
            </a:extLst>
          </p:cNvPr>
          <p:cNvSpPr/>
          <p:nvPr/>
        </p:nvSpPr>
        <p:spPr>
          <a:xfrm>
            <a:off x="1010920" y="1916239"/>
            <a:ext cx="5194408" cy="32231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Visible area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3A7F0-B90F-41EF-9029-3B151DF58ADE}"/>
              </a:ext>
            </a:extLst>
          </p:cNvPr>
          <p:cNvSpPr txBox="1"/>
          <p:nvPr/>
        </p:nvSpPr>
        <p:spPr>
          <a:xfrm>
            <a:off x="6634480" y="3220720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64px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02179-E2DB-4149-AF3F-DFD6B98FEDA5}"/>
              </a:ext>
            </a:extLst>
          </p:cNvPr>
          <p:cNvSpPr txBox="1"/>
          <p:nvPr/>
        </p:nvSpPr>
        <p:spPr>
          <a:xfrm>
            <a:off x="3413760" y="5527040"/>
            <a:ext cx="68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96 px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3CB9D9-FD43-4960-8692-034239544D31}"/>
              </a:ext>
            </a:extLst>
          </p:cNvPr>
          <p:cNvCxnSpPr/>
          <p:nvPr/>
        </p:nvCxnSpPr>
        <p:spPr>
          <a:xfrm>
            <a:off x="6451600" y="1916239"/>
            <a:ext cx="0" cy="322317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F77F47-F5C8-4948-B7B4-4D17680BCCD7}"/>
              </a:ext>
            </a:extLst>
          </p:cNvPr>
          <p:cNvCxnSpPr/>
          <p:nvPr/>
        </p:nvCxnSpPr>
        <p:spPr>
          <a:xfrm>
            <a:off x="1010920" y="5364480"/>
            <a:ext cx="519440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7E375D7-E757-4C2C-8539-BAFD5B600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06752"/>
              </p:ext>
            </p:extLst>
          </p:nvPr>
        </p:nvGraphicFramePr>
        <p:xfrm>
          <a:off x="6858000" y="2086410"/>
          <a:ext cx="4063992" cy="369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2599109014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27326025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51941131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28915284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026294397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91575340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531270067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955861522"/>
                    </a:ext>
                  </a:extLst>
                </a:gridCol>
              </a:tblGrid>
              <a:tr h="369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630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9876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9846-DBAA-4451-9102-D17337FB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VGA Video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69F3E6-74B1-4181-8BB5-73C3502DE284}"/>
              </a:ext>
            </a:extLst>
          </p:cNvPr>
          <p:cNvSpPr/>
          <p:nvPr/>
        </p:nvSpPr>
        <p:spPr>
          <a:xfrm>
            <a:off x="2575560" y="1742411"/>
            <a:ext cx="6425967" cy="490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 front porch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16F202-76A5-465A-BDF7-4F331B349ACD}"/>
              </a:ext>
            </a:extLst>
          </p:cNvPr>
          <p:cNvSpPr/>
          <p:nvPr/>
        </p:nvSpPr>
        <p:spPr>
          <a:xfrm>
            <a:off x="2575560" y="5458047"/>
            <a:ext cx="6425967" cy="48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 back porch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EC703-A353-47B3-A838-A402C28674F5}"/>
              </a:ext>
            </a:extLst>
          </p:cNvPr>
          <p:cNvSpPr/>
          <p:nvPr/>
        </p:nvSpPr>
        <p:spPr>
          <a:xfrm>
            <a:off x="2575560" y="5944882"/>
            <a:ext cx="6425967" cy="36701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 sync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DAB0EC-25C9-431E-B124-E5170B8D7521}"/>
              </a:ext>
            </a:extLst>
          </p:cNvPr>
          <p:cNvSpPr/>
          <p:nvPr/>
        </p:nvSpPr>
        <p:spPr>
          <a:xfrm>
            <a:off x="2575560" y="2232744"/>
            <a:ext cx="1191152" cy="322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front </a:t>
            </a:r>
          </a:p>
          <a:p>
            <a:pPr algn="ctr"/>
            <a:r>
              <a:rPr lang="en-US" dirty="0"/>
              <a:t>porch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7ABA72-3702-46E0-9931-FF9D16FC8C4E}"/>
              </a:ext>
            </a:extLst>
          </p:cNvPr>
          <p:cNvSpPr/>
          <p:nvPr/>
        </p:nvSpPr>
        <p:spPr>
          <a:xfrm>
            <a:off x="7722890" y="2232044"/>
            <a:ext cx="1278635" cy="322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</a:t>
            </a:r>
          </a:p>
          <a:p>
            <a:pPr algn="ctr"/>
            <a:r>
              <a:rPr lang="en-US" dirty="0"/>
              <a:t>back</a:t>
            </a:r>
          </a:p>
          <a:p>
            <a:pPr algn="ctr"/>
            <a:r>
              <a:rPr lang="en-US" dirty="0"/>
              <a:t>porch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58A718-4216-4BED-AB6B-50DD295D056C}"/>
              </a:ext>
            </a:extLst>
          </p:cNvPr>
          <p:cNvSpPr/>
          <p:nvPr/>
        </p:nvSpPr>
        <p:spPr>
          <a:xfrm>
            <a:off x="9001526" y="1742410"/>
            <a:ext cx="461396" cy="45694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Horizontal sync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C56FD0-06D4-42DE-B273-FCCBE68583AB}"/>
              </a:ext>
            </a:extLst>
          </p:cNvPr>
          <p:cNvSpPr/>
          <p:nvPr/>
        </p:nvSpPr>
        <p:spPr>
          <a:xfrm>
            <a:off x="3766712" y="2232744"/>
            <a:ext cx="3956177" cy="32225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Visible area</a:t>
            </a:r>
          </a:p>
        </p:txBody>
      </p:sp>
    </p:spTree>
    <p:extLst>
      <p:ext uri="{BB962C8B-B14F-4D97-AF65-F5344CB8AC3E}">
        <p14:creationId xmlns:p14="http://schemas.microsoft.com/office/powerpoint/2010/main" val="1714361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95D5-2509-42E3-AA52-1119C809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HDMI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6FF3B-9901-4C89-A520-4260CE891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1690688"/>
            <a:ext cx="10942320" cy="408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92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2402-9113-4DE9-8ADC-B4189562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Video block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38C22-4E43-4997-ABC2-43EBE153476D}"/>
              </a:ext>
            </a:extLst>
          </p:cNvPr>
          <p:cNvSpPr txBox="1"/>
          <p:nvPr/>
        </p:nvSpPr>
        <p:spPr>
          <a:xfrm>
            <a:off x="838200" y="1950720"/>
            <a:ext cx="27980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spi_video</a:t>
            </a:r>
            <a:r>
              <a:rPr lang="en-US" dirty="0"/>
              <a:t> video(</a:t>
            </a:r>
          </a:p>
          <a:p>
            <a:r>
              <a:rPr lang="en-US" b="1" dirty="0"/>
              <a:t>  .</a:t>
            </a:r>
            <a:r>
              <a:rPr lang="en-US" b="1" dirty="0" err="1"/>
              <a:t>clk</a:t>
            </a:r>
            <a:r>
              <a:rPr lang="en-US" b="1" dirty="0"/>
              <a:t>(</a:t>
            </a:r>
            <a:r>
              <a:rPr lang="en-US" b="1" dirty="0" err="1"/>
              <a:t>clk</a:t>
            </a:r>
            <a:r>
              <a:rPr lang="en-US" b="1" dirty="0"/>
              <a:t>),</a:t>
            </a:r>
          </a:p>
          <a:p>
            <a:r>
              <a:rPr lang="en-US" dirty="0"/>
              <a:t>  .</a:t>
            </a:r>
            <a:r>
              <a:rPr lang="en-US" dirty="0" err="1"/>
              <a:t>oled_csn</a:t>
            </a:r>
            <a:r>
              <a:rPr lang="en-US" dirty="0"/>
              <a:t>(</a:t>
            </a:r>
            <a:r>
              <a:rPr lang="en-US" dirty="0" err="1"/>
              <a:t>oled_csn</a:t>
            </a:r>
            <a:r>
              <a:rPr lang="en-US" dirty="0"/>
              <a:t>),</a:t>
            </a:r>
          </a:p>
          <a:p>
            <a:r>
              <a:rPr lang="en-US" dirty="0"/>
              <a:t>  .</a:t>
            </a:r>
            <a:r>
              <a:rPr lang="en-US" dirty="0" err="1"/>
              <a:t>oled_clk</a:t>
            </a:r>
            <a:r>
              <a:rPr lang="en-US" dirty="0"/>
              <a:t>(</a:t>
            </a:r>
            <a:r>
              <a:rPr lang="en-US" dirty="0" err="1"/>
              <a:t>oled_clk</a:t>
            </a:r>
            <a:r>
              <a:rPr lang="en-US" dirty="0"/>
              <a:t>),</a:t>
            </a:r>
          </a:p>
          <a:p>
            <a:r>
              <a:rPr lang="en-US" dirty="0"/>
              <a:t>  .</a:t>
            </a:r>
            <a:r>
              <a:rPr lang="en-US" dirty="0" err="1"/>
              <a:t>oled_mosi</a:t>
            </a:r>
            <a:r>
              <a:rPr lang="en-US" dirty="0"/>
              <a:t>(</a:t>
            </a:r>
            <a:r>
              <a:rPr lang="en-US" dirty="0" err="1"/>
              <a:t>oled_mosi</a:t>
            </a:r>
            <a:r>
              <a:rPr lang="en-US" dirty="0"/>
              <a:t>),</a:t>
            </a:r>
          </a:p>
          <a:p>
            <a:r>
              <a:rPr lang="en-US" dirty="0"/>
              <a:t>  .</a:t>
            </a:r>
            <a:r>
              <a:rPr lang="en-US" dirty="0" err="1"/>
              <a:t>oled_dc</a:t>
            </a:r>
            <a:r>
              <a:rPr lang="en-US" dirty="0"/>
              <a:t>(</a:t>
            </a:r>
            <a:r>
              <a:rPr lang="en-US" dirty="0" err="1"/>
              <a:t>oled_dc</a:t>
            </a:r>
            <a:r>
              <a:rPr lang="en-US" dirty="0"/>
              <a:t>),</a:t>
            </a:r>
          </a:p>
          <a:p>
            <a:r>
              <a:rPr lang="en-US" dirty="0"/>
              <a:t>  .</a:t>
            </a:r>
            <a:r>
              <a:rPr lang="en-US" dirty="0" err="1"/>
              <a:t>oled_resn</a:t>
            </a:r>
            <a:r>
              <a:rPr lang="en-US" dirty="0"/>
              <a:t>(</a:t>
            </a:r>
            <a:r>
              <a:rPr lang="en-US" dirty="0" err="1"/>
              <a:t>oled_resn</a:t>
            </a:r>
            <a:r>
              <a:rPr lang="en-US" dirty="0"/>
              <a:t>),</a:t>
            </a:r>
          </a:p>
          <a:p>
            <a:r>
              <a:rPr lang="en-US" b="1" dirty="0"/>
              <a:t>  .x(x),</a:t>
            </a:r>
          </a:p>
          <a:p>
            <a:r>
              <a:rPr lang="en-US" b="1" dirty="0"/>
              <a:t>  .y(y),</a:t>
            </a:r>
          </a:p>
          <a:p>
            <a:r>
              <a:rPr lang="en-US" b="1" dirty="0"/>
              <a:t>  .color(color)</a:t>
            </a:r>
          </a:p>
          <a:p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3746D-76F0-4B91-947C-4698F8612110}"/>
              </a:ext>
            </a:extLst>
          </p:cNvPr>
          <p:cNvSpPr txBox="1"/>
          <p:nvPr/>
        </p:nvSpPr>
        <p:spPr>
          <a:xfrm>
            <a:off x="4661953" y="1997839"/>
            <a:ext cx="29017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   </a:t>
            </a:r>
            <a:r>
              <a:rPr lang="en-US" dirty="0" err="1"/>
              <a:t>hdmi_video</a:t>
            </a:r>
            <a:r>
              <a:rPr lang="en-US" dirty="0"/>
              <a:t> </a:t>
            </a:r>
            <a:r>
              <a:rPr lang="en-US" dirty="0" err="1"/>
              <a:t>hdmi_video</a:t>
            </a:r>
            <a:endParaRPr lang="en-US" dirty="0"/>
          </a:p>
          <a:p>
            <a:r>
              <a:rPr lang="en-US" dirty="0"/>
              <a:t>    (</a:t>
            </a:r>
          </a:p>
          <a:p>
            <a:r>
              <a:rPr lang="en-US" b="1" dirty="0"/>
              <a:t>        .clk_25mhz(clk_25mhz),</a:t>
            </a:r>
          </a:p>
          <a:p>
            <a:r>
              <a:rPr lang="en-US" b="1" dirty="0"/>
              <a:t>        .x(x),</a:t>
            </a:r>
          </a:p>
          <a:p>
            <a:r>
              <a:rPr lang="en-US" b="1" dirty="0"/>
              <a:t>        .y(y),</a:t>
            </a:r>
          </a:p>
          <a:p>
            <a:r>
              <a:rPr lang="en-US" b="1" dirty="0"/>
              <a:t>        .color(color),</a:t>
            </a:r>
          </a:p>
          <a:p>
            <a:r>
              <a:rPr lang="en-US" dirty="0"/>
              <a:t>        .</a:t>
            </a:r>
            <a:r>
              <a:rPr lang="en-US" dirty="0" err="1"/>
              <a:t>gpdi_dp</a:t>
            </a:r>
            <a:r>
              <a:rPr lang="en-US" dirty="0"/>
              <a:t>(</a:t>
            </a:r>
            <a:r>
              <a:rPr lang="en-US" dirty="0" err="1"/>
              <a:t>gpdi_dp</a:t>
            </a:r>
            <a:r>
              <a:rPr lang="en-US" dirty="0"/>
              <a:t>),</a:t>
            </a:r>
          </a:p>
          <a:p>
            <a:r>
              <a:rPr lang="en-US" dirty="0"/>
              <a:t>        .</a:t>
            </a:r>
            <a:r>
              <a:rPr lang="en-US" dirty="0" err="1"/>
              <a:t>gpdi_dn</a:t>
            </a:r>
            <a:r>
              <a:rPr lang="en-US" dirty="0"/>
              <a:t>(</a:t>
            </a:r>
            <a:r>
              <a:rPr lang="en-US" dirty="0" err="1"/>
              <a:t>gpdi_dn</a:t>
            </a:r>
            <a:r>
              <a:rPr lang="en-US" dirty="0"/>
              <a:t>)   </a:t>
            </a:r>
          </a:p>
          <a:p>
            <a:r>
              <a:rPr lang="en-US" dirty="0"/>
              <a:t>    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491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2663-A8FD-4B4E-BAF2-4E29F0C4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color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AB4D1A-3AD7-452A-80D8-80FE83CDCD57}"/>
              </a:ext>
            </a:extLst>
          </p:cNvPr>
          <p:cNvSpPr/>
          <p:nvPr/>
        </p:nvSpPr>
        <p:spPr>
          <a:xfrm>
            <a:off x="838200" y="1773936"/>
            <a:ext cx="4102608" cy="2657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19BE5-EC7E-41D4-A856-F535F428F01E}"/>
              </a:ext>
            </a:extLst>
          </p:cNvPr>
          <p:cNvSpPr txBox="1"/>
          <p:nvPr/>
        </p:nvSpPr>
        <p:spPr>
          <a:xfrm>
            <a:off x="5224272" y="2164080"/>
            <a:ext cx="25882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color = 8'h02;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assign color = 24’h0000ff;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349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2663-A8FD-4B4E-BAF2-4E29F0C4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AB4D1A-3AD7-452A-80D8-80FE83CDCD57}"/>
              </a:ext>
            </a:extLst>
          </p:cNvPr>
          <p:cNvSpPr/>
          <p:nvPr/>
        </p:nvSpPr>
        <p:spPr>
          <a:xfrm>
            <a:off x="838200" y="1773936"/>
            <a:ext cx="4102608" cy="265785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73025"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19BE5-EC7E-41D4-A856-F535F428F01E}"/>
              </a:ext>
            </a:extLst>
          </p:cNvPr>
          <p:cNvSpPr txBox="1"/>
          <p:nvPr/>
        </p:nvSpPr>
        <p:spPr>
          <a:xfrm>
            <a:off x="5224272" y="2164080"/>
            <a:ext cx="48172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color = x[3] ^ y[3] ? 8'hff : 8'h00;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assign color = x[4] ^ y[4] ? 24'hffffff : 24'h000000;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95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2663-A8FD-4B4E-BAF2-4E29F0C4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Tricolore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AB4D1A-3AD7-452A-80D8-80FE83CDCD57}"/>
              </a:ext>
            </a:extLst>
          </p:cNvPr>
          <p:cNvSpPr/>
          <p:nvPr/>
        </p:nvSpPr>
        <p:spPr>
          <a:xfrm>
            <a:off x="838200" y="1773936"/>
            <a:ext cx="4102608" cy="2657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19BE5-EC7E-41D4-A856-F535F428F01E}"/>
              </a:ext>
            </a:extLst>
          </p:cNvPr>
          <p:cNvSpPr txBox="1"/>
          <p:nvPr/>
        </p:nvSpPr>
        <p:spPr>
          <a:xfrm>
            <a:off x="5224272" y="2164080"/>
            <a:ext cx="65891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color = (x&lt;32) ? 8'h02 : (x&lt;64) ? 8'hff : 8'he0;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assign color = (x&lt;213) ? 24'hff0000 : (x&lt;426) ? 24'hffffff : 24'h0000ff;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EF4CE5-F037-42DE-AB60-B38AE1109B7E}"/>
              </a:ext>
            </a:extLst>
          </p:cNvPr>
          <p:cNvSpPr/>
          <p:nvPr/>
        </p:nvSpPr>
        <p:spPr>
          <a:xfrm>
            <a:off x="2249424" y="1773936"/>
            <a:ext cx="1353312" cy="2657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4F2FB-D3FC-4EFD-9510-978E199FD829}"/>
              </a:ext>
            </a:extLst>
          </p:cNvPr>
          <p:cNvSpPr/>
          <p:nvPr/>
        </p:nvSpPr>
        <p:spPr>
          <a:xfrm>
            <a:off x="3602736" y="1773936"/>
            <a:ext cx="1338072" cy="26578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851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A5C3A-85A9-4108-B576-692EA42E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7500CCA-7F71-4BA2-B0C6-A2E2F6EB7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649" y="492573"/>
            <a:ext cx="5937891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0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0D5A-CC1D-490C-9003-A5C220B4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ULX3S-Bottom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491930-AAE4-45F3-BC97-2D23EC112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923" y="1690688"/>
            <a:ext cx="9025877" cy="516731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C4333C-2611-431F-B8F9-FDCB9FA4C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97" y="499610"/>
            <a:ext cx="3448833" cy="105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35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10E36C-175B-41AA-80F6-C90762EC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Text buffer</a:t>
            </a:r>
          </a:p>
        </p:txBody>
      </p:sp>
      <p:sp>
        <p:nvSpPr>
          <p:cNvPr id="21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9A7906-BA62-4D40-A440-673D41267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9" y="2571824"/>
            <a:ext cx="3661831" cy="17345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E473-715B-48FD-95C1-BE94DD9DA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</a:rPr>
              <a:t>reg [7:0] mem [0:47];</a:t>
            </a:r>
          </a:p>
          <a:p>
            <a:pPr marL="0" indent="0">
              <a:buNone/>
            </a:pP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integer k;</a:t>
            </a:r>
          </a:p>
          <a:p>
            <a:pPr marL="0" indent="0">
              <a:buNone/>
            </a:pP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initial</a:t>
            </a:r>
          </a:p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</a:rPr>
              <a:t>  for (k = 0; k &lt; 48; k = k + 1)</a:t>
            </a:r>
          </a:p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</a:rPr>
              <a:t>    mem[k] &lt;= 32;</a:t>
            </a:r>
          </a:p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</a:rPr>
              <a:t>  mem[0] &lt;= 8'd65;</a:t>
            </a:r>
          </a:p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</a:rPr>
              <a:t>  mem[1] &lt;= 8'd66;</a:t>
            </a:r>
          </a:p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</a:rPr>
              <a:t>  mem[2] &lt;= 8'd67;</a:t>
            </a:r>
          </a:p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</a:rPr>
              <a:t>end</a:t>
            </a:r>
          </a:p>
          <a:p>
            <a:pPr marL="0" indent="0">
              <a:buNone/>
            </a:pPr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1049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02B9EB-C49E-4E24-995A-BDA13F6E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000000"/>
                </a:solidFill>
              </a:rPr>
              <a:t>Terminal</a:t>
            </a:r>
          </a:p>
        </p:txBody>
      </p:sp>
      <p:sp>
        <p:nvSpPr>
          <p:cNvPr id="14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565F4-886B-4361-BE64-5C4A9CAF63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6" r="13304" b="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511845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424833-155E-4949-905B-91C56E81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PONG</a:t>
            </a:r>
          </a:p>
        </p:txBody>
      </p:sp>
    </p:spTree>
    <p:extLst>
      <p:ext uri="{BB962C8B-B14F-4D97-AF65-F5344CB8AC3E}">
        <p14:creationId xmlns:p14="http://schemas.microsoft.com/office/powerpoint/2010/main" val="35399881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004C-E48F-42EE-8BAF-A3668E93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E9DC2-327A-4723-978E-38F359D6A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9973D-9C1F-4988-BDA4-BB7C59A70ACF}"/>
              </a:ext>
            </a:extLst>
          </p:cNvPr>
          <p:cNvSpPr/>
          <p:nvPr/>
        </p:nvSpPr>
        <p:spPr>
          <a:xfrm>
            <a:off x="838200" y="1825626"/>
            <a:ext cx="7438053" cy="43513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B17BF7-996B-449A-A9E3-6A98CB87EBA4}"/>
              </a:ext>
            </a:extLst>
          </p:cNvPr>
          <p:cNvSpPr txBox="1"/>
          <p:nvPr/>
        </p:nvSpPr>
        <p:spPr>
          <a:xfrm>
            <a:off x="6391470" y="5449078"/>
            <a:ext cx="112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Display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92A62A-4FB7-417D-94BC-0AFF5A47EE66}"/>
              </a:ext>
            </a:extLst>
          </p:cNvPr>
          <p:cNvSpPr/>
          <p:nvPr/>
        </p:nvSpPr>
        <p:spPr>
          <a:xfrm>
            <a:off x="838200" y="2453951"/>
            <a:ext cx="216159" cy="1082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84EA66-4D14-406A-A777-82B67F0C57B8}"/>
              </a:ext>
            </a:extLst>
          </p:cNvPr>
          <p:cNvSpPr/>
          <p:nvPr/>
        </p:nvSpPr>
        <p:spPr>
          <a:xfrm>
            <a:off x="8063981" y="4437837"/>
            <a:ext cx="216159" cy="1082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E2C20-911E-4D44-9C2E-47248F1708B3}"/>
              </a:ext>
            </a:extLst>
          </p:cNvPr>
          <p:cNvSpPr txBox="1"/>
          <p:nvPr/>
        </p:nvSpPr>
        <p:spPr>
          <a:xfrm>
            <a:off x="8649478" y="4366727"/>
            <a:ext cx="82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Paddle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E88EB-19F0-40A1-BDDE-ADC4BB46FF1A}"/>
              </a:ext>
            </a:extLst>
          </p:cNvPr>
          <p:cNvSpPr/>
          <p:nvPr/>
        </p:nvSpPr>
        <p:spPr>
          <a:xfrm>
            <a:off x="4323961" y="1844286"/>
            <a:ext cx="233265" cy="227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63422-1F9A-4B56-AE95-AF1637AF44EF}"/>
              </a:ext>
            </a:extLst>
          </p:cNvPr>
          <p:cNvSpPr/>
          <p:nvPr/>
        </p:nvSpPr>
        <p:spPr>
          <a:xfrm>
            <a:off x="4323961" y="2282687"/>
            <a:ext cx="233265" cy="227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CC90E6-D934-4502-BB88-910899117D6C}"/>
              </a:ext>
            </a:extLst>
          </p:cNvPr>
          <p:cNvSpPr/>
          <p:nvPr/>
        </p:nvSpPr>
        <p:spPr>
          <a:xfrm>
            <a:off x="4323961" y="2707794"/>
            <a:ext cx="233265" cy="227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E3CE3A-FABE-484C-AE47-CFC5C7CE5CE7}"/>
              </a:ext>
            </a:extLst>
          </p:cNvPr>
          <p:cNvSpPr/>
          <p:nvPr/>
        </p:nvSpPr>
        <p:spPr>
          <a:xfrm>
            <a:off x="4323961" y="3164951"/>
            <a:ext cx="233265" cy="227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46FCB3-6C76-41AC-AC52-94E1E89147F2}"/>
              </a:ext>
            </a:extLst>
          </p:cNvPr>
          <p:cNvSpPr/>
          <p:nvPr/>
        </p:nvSpPr>
        <p:spPr>
          <a:xfrm>
            <a:off x="4323960" y="4979013"/>
            <a:ext cx="233265" cy="227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EE2722-42F6-45F4-810E-2968B92EEF67}"/>
              </a:ext>
            </a:extLst>
          </p:cNvPr>
          <p:cNvSpPr/>
          <p:nvPr/>
        </p:nvSpPr>
        <p:spPr>
          <a:xfrm>
            <a:off x="4323961" y="3614418"/>
            <a:ext cx="233265" cy="227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A125F-13E1-41E0-936E-3D9CB6A900FE}"/>
              </a:ext>
            </a:extLst>
          </p:cNvPr>
          <p:cNvSpPr/>
          <p:nvPr/>
        </p:nvSpPr>
        <p:spPr>
          <a:xfrm>
            <a:off x="4323961" y="4062710"/>
            <a:ext cx="233265" cy="227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DAE3DF-D01D-4DA9-BB40-6BC81FE50D0E}"/>
              </a:ext>
            </a:extLst>
          </p:cNvPr>
          <p:cNvSpPr/>
          <p:nvPr/>
        </p:nvSpPr>
        <p:spPr>
          <a:xfrm>
            <a:off x="4323961" y="4512811"/>
            <a:ext cx="233265" cy="227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581501-7F2E-48E8-967D-B4325F518146}"/>
              </a:ext>
            </a:extLst>
          </p:cNvPr>
          <p:cNvSpPr/>
          <p:nvPr/>
        </p:nvSpPr>
        <p:spPr>
          <a:xfrm>
            <a:off x="4323959" y="5385711"/>
            <a:ext cx="233265" cy="227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247061-5A80-442D-97F9-48CC9F24E460}"/>
              </a:ext>
            </a:extLst>
          </p:cNvPr>
          <p:cNvSpPr/>
          <p:nvPr/>
        </p:nvSpPr>
        <p:spPr>
          <a:xfrm>
            <a:off x="4323959" y="5781761"/>
            <a:ext cx="233265" cy="227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B75AD-0897-45C0-B8DB-CB88BBE3CC2E}"/>
              </a:ext>
            </a:extLst>
          </p:cNvPr>
          <p:cNvSpPr txBox="1"/>
          <p:nvPr/>
        </p:nvSpPr>
        <p:spPr>
          <a:xfrm>
            <a:off x="4637314" y="6308209"/>
            <a:ext cx="52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5BD51E-FA01-4035-AE97-4F5684C095CC}"/>
              </a:ext>
            </a:extLst>
          </p:cNvPr>
          <p:cNvCxnSpPr/>
          <p:nvPr/>
        </p:nvCxnSpPr>
        <p:spPr>
          <a:xfrm flipV="1">
            <a:off x="946279" y="1939179"/>
            <a:ext cx="0" cy="457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E248D3-BE0A-4FB7-B05B-262221BBC3E4}"/>
              </a:ext>
            </a:extLst>
          </p:cNvPr>
          <p:cNvCxnSpPr/>
          <p:nvPr/>
        </p:nvCxnSpPr>
        <p:spPr>
          <a:xfrm flipV="1">
            <a:off x="8168173" y="3841527"/>
            <a:ext cx="0" cy="457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B4255B-FE6F-4627-B671-68D43026DF5A}"/>
              </a:ext>
            </a:extLst>
          </p:cNvPr>
          <p:cNvCxnSpPr>
            <a:cxnSpLocks/>
          </p:cNvCxnSpPr>
          <p:nvPr/>
        </p:nvCxnSpPr>
        <p:spPr>
          <a:xfrm>
            <a:off x="8168173" y="5591803"/>
            <a:ext cx="0" cy="566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E6CCEA-A73A-4474-97CF-CB78FD9F234F}"/>
              </a:ext>
            </a:extLst>
          </p:cNvPr>
          <p:cNvCxnSpPr>
            <a:cxnSpLocks/>
          </p:cNvCxnSpPr>
          <p:nvPr/>
        </p:nvCxnSpPr>
        <p:spPr>
          <a:xfrm>
            <a:off x="946279" y="3558307"/>
            <a:ext cx="0" cy="566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E12E47AB-E7B0-4C0D-8FA6-24B4E2166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57" y="4437837"/>
            <a:ext cx="249958" cy="23776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B23DE2F-1543-4CA4-83A7-B05BCEAB677A}"/>
              </a:ext>
            </a:extLst>
          </p:cNvPr>
          <p:cNvSpPr txBox="1"/>
          <p:nvPr/>
        </p:nvSpPr>
        <p:spPr>
          <a:xfrm>
            <a:off x="1693639" y="443783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Ball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032DA7-B1F7-4EE1-9D98-07BE5E2CCA3C}"/>
              </a:ext>
            </a:extLst>
          </p:cNvPr>
          <p:cNvCxnSpPr>
            <a:cxnSpLocks/>
          </p:cNvCxnSpPr>
          <p:nvPr/>
        </p:nvCxnSpPr>
        <p:spPr>
          <a:xfrm>
            <a:off x="2538333" y="4700972"/>
            <a:ext cx="699389" cy="1457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99A6D5D-36B3-4DE2-81EE-595DCC8EE640}"/>
              </a:ext>
            </a:extLst>
          </p:cNvPr>
          <p:cNvCxnSpPr>
            <a:cxnSpLocks/>
          </p:cNvCxnSpPr>
          <p:nvPr/>
        </p:nvCxnSpPr>
        <p:spPr>
          <a:xfrm flipV="1">
            <a:off x="3319365" y="1825624"/>
            <a:ext cx="2642896" cy="43278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9283736-D254-4B75-9F10-70E45872EBFC}"/>
              </a:ext>
            </a:extLst>
          </p:cNvPr>
          <p:cNvCxnSpPr>
            <a:cxnSpLocks/>
          </p:cNvCxnSpPr>
          <p:nvPr/>
        </p:nvCxnSpPr>
        <p:spPr>
          <a:xfrm>
            <a:off x="6041775" y="1878447"/>
            <a:ext cx="2022206" cy="292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411A51-89F2-45CD-90E1-B269AF24EED8}"/>
              </a:ext>
            </a:extLst>
          </p:cNvPr>
          <p:cNvCxnSpPr>
            <a:cxnSpLocks/>
          </p:cNvCxnSpPr>
          <p:nvPr/>
        </p:nvCxnSpPr>
        <p:spPr>
          <a:xfrm flipH="1">
            <a:off x="6715522" y="4850937"/>
            <a:ext cx="1345939" cy="1326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DDD68E7-FE89-4EBD-B260-D1DA0EEBBF28}"/>
              </a:ext>
            </a:extLst>
          </p:cNvPr>
          <p:cNvSpPr/>
          <p:nvPr/>
        </p:nvSpPr>
        <p:spPr>
          <a:xfrm>
            <a:off x="2734257" y="1923525"/>
            <a:ext cx="297627" cy="34208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810D97-F549-40CB-B476-F1C91CD5E342}"/>
              </a:ext>
            </a:extLst>
          </p:cNvPr>
          <p:cNvSpPr/>
          <p:nvPr/>
        </p:nvSpPr>
        <p:spPr>
          <a:xfrm>
            <a:off x="6093755" y="1923524"/>
            <a:ext cx="297627" cy="34208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0ADB7B-80D9-45AA-9C7E-58F46DE5CE9A}"/>
              </a:ext>
            </a:extLst>
          </p:cNvPr>
          <p:cNvSpPr txBox="1"/>
          <p:nvPr/>
        </p:nvSpPr>
        <p:spPr>
          <a:xfrm>
            <a:off x="4199052" y="1391066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364853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/>
      <p:bldP spid="29" grpId="0"/>
      <p:bldP spid="38" grpId="0" animBg="1"/>
      <p:bldP spid="39" grpId="0" animBg="1"/>
      <p:bldP spid="4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424833-155E-4949-905B-91C56E81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endParaRPr lang="en-US" sz="96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44914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DB6CD8-CFF1-4246-86D2-8D4F9515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</a:rPr>
              <a:t>Grom - 8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0510AE-16BE-416C-8826-AF734155D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36210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47034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F599-2D09-4928-99EC-218A616C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Instruction set (1/2)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8D6C02-6572-493D-AF85-34C161A57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54196"/>
              </p:ext>
            </p:extLst>
          </p:nvPr>
        </p:nvGraphicFramePr>
        <p:xfrm>
          <a:off x="1060958" y="2093976"/>
          <a:ext cx="5105400" cy="3505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0248864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046686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067934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49377765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065310526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586339101"/>
                    </a:ext>
                  </a:extLst>
                </a:gridCol>
              </a:tblGrid>
              <a:tr h="457200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IR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Instruction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Info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487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src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MOV dst, src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678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ADD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r0 = r0 +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643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SUB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r0 = r0 -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663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ADC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r0 = r0 + reg +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432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SBC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r0 = r0 - reg -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8604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AND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r0 = r0 and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592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OR 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r0 = r0 or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552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NOT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r0 = not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735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XOR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r0 = r0 xor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347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INC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 = reg + 1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135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DEC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 = reg - 1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3722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CMP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flags of r0 -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172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TST reg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flags of r0 and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291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SHL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07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SHR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1637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5256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023258-8C44-4EC1-9889-DE189A033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496617"/>
              </p:ext>
            </p:extLst>
          </p:nvPr>
        </p:nvGraphicFramePr>
        <p:xfrm>
          <a:off x="6361667" y="2093976"/>
          <a:ext cx="5105400" cy="3619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4582087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282217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953287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74931378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01206974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7168375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6543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697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699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RCL    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rotate with carry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549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RCR    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rotate with carry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790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PUSH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6815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POP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707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src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LOAD dst, [src]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67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src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STORE [dst], src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528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MOV CS,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5570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MOV DS,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1018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PUSH 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83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PUSH DS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949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39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3636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073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883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78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17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9150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BFD9-9FB1-4DDB-8301-B43CF902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Instruction set (2/2)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82AD4C-3FA5-4C1D-8544-3C03EB255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954242"/>
              </p:ext>
            </p:extLst>
          </p:nvPr>
        </p:nvGraphicFramePr>
        <p:xfrm>
          <a:off x="1069848" y="2093976"/>
          <a:ext cx="5105400" cy="3048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9969016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081203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690567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7930826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237989775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4635844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JMP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(unconditionally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614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JC 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(carry=1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613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JNC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(carry=0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684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JM 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(sign=1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5212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JP 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(sign=0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3140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JZ 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(zero=1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51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JNZ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(zero=0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228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232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JR 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(unconditionally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677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JRC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(carry=1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7467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JRNC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(carry=0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0537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JRM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(sign=1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5146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JRP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(sign=0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850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JRZ 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(zero=1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5381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JRNZ 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(zero=0 jump)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223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5618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6D01AA-2274-4160-A1FC-100F6FCED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36474"/>
              </p:ext>
            </p:extLst>
          </p:nvPr>
        </p:nvGraphicFramePr>
        <p:xfrm>
          <a:off x="6342941" y="2093976"/>
          <a:ext cx="5105400" cy="2476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9013606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942685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334833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9245829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14019975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2068276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low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JUMP addr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252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low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CALL addr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809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low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MOV SP,addr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4408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xx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IN reg,[val]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8663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xx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OUT [val],reg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3911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xx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MOV CS,val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8798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xx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MOV DS,val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043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xx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64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xx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46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00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MOV reg, val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2586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01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LOAD reg, [val]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2849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val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STORE [val], reg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311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45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438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9F7C-CF16-45F2-9DE4-6839E677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64F416-FD39-4DF6-902B-2BFA6713D454}"/>
              </a:ext>
            </a:extLst>
          </p:cNvPr>
          <p:cNvSpPr/>
          <p:nvPr/>
        </p:nvSpPr>
        <p:spPr>
          <a:xfrm>
            <a:off x="1251678" y="1515871"/>
            <a:ext cx="4844322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ALU_OP_ADD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A + B;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ALU_OP_SUB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A - B;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ALU_OP_ADC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A + B + {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7'b0000000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CF 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ALU_OP_SBC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A - B - {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7'b0000000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CF 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ALU_OP_AND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1'b0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A &amp; B 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ALU_OP_OR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1'b0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A | B 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ALU_OP_NOT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1'b0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~B 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ALU_OP_XOR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1'b0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A ^ B};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DC8F1-6F8B-43F1-8418-1ECFF603147B}"/>
              </a:ext>
            </a:extLst>
          </p:cNvPr>
          <p:cNvSpPr/>
          <p:nvPr/>
        </p:nvSpPr>
        <p:spPr>
          <a:xfrm>
            <a:off x="6096000" y="1515871"/>
            <a:ext cx="4310743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ALU_OP_SHL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1'b0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ALU_OP_SHR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1'b0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ALU_OP_SAL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 Same as SHL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1'b0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ALU_OP_SAR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ALU_OP_ROL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ALU_OP_ROR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ALU_OP_RCL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CF};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ALU_OP_RCR 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 CF, A[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8405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4B4A-2694-494E-83C1-4C724682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A9B30-25D0-4231-9686-E18C84153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219FD-A881-41B8-8BD3-6798F9C03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0" y="99102"/>
            <a:ext cx="11951464" cy="655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6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424833-155E-4949-905B-91C56E81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FPGA</a:t>
            </a:r>
          </a:p>
        </p:txBody>
      </p:sp>
    </p:spTree>
    <p:extLst>
      <p:ext uri="{BB962C8B-B14F-4D97-AF65-F5344CB8AC3E}">
        <p14:creationId xmlns:p14="http://schemas.microsoft.com/office/powerpoint/2010/main" val="42349124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7841-2F5B-4594-AFAE-295171A3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running on our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9098F-5320-4023-9E74-5CB90F84F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  store[0] &lt;= 8'b11100001; // MOV DS,2</a:t>
            </a:r>
          </a:p>
          <a:p>
            <a:pPr marL="0" indent="0">
              <a:buNone/>
            </a:pPr>
            <a:r>
              <a:rPr lang="en-US" dirty="0"/>
              <a:t>  store[1] &lt;= 8'b00000010; //</a:t>
            </a:r>
          </a:p>
          <a:p>
            <a:pPr marL="0" indent="0">
              <a:buNone/>
            </a:pPr>
            <a:r>
              <a:rPr lang="en-US" dirty="0"/>
              <a:t>  store[2] &lt;= 8'b01010100; // LOAD R1,[R0]</a:t>
            </a:r>
          </a:p>
          <a:p>
            <a:pPr marL="0" indent="0">
              <a:buNone/>
            </a:pPr>
            <a:r>
              <a:rPr lang="en-US" dirty="0"/>
              <a:t>  store[3] &lt;= 8'b00110001; // INC R1</a:t>
            </a:r>
          </a:p>
          <a:p>
            <a:pPr marL="0" indent="0">
              <a:buNone/>
            </a:pPr>
            <a:r>
              <a:rPr lang="en-US" dirty="0"/>
              <a:t>  store[4] &lt;= 8'b00110001; // INC R1</a:t>
            </a:r>
          </a:p>
          <a:p>
            <a:pPr marL="0" indent="0">
              <a:buNone/>
            </a:pPr>
            <a:r>
              <a:rPr lang="en-US" dirty="0"/>
              <a:t>  store[5] &lt;= 8'b01100001; // STORE [R0],R1</a:t>
            </a:r>
          </a:p>
          <a:p>
            <a:pPr marL="0" indent="0">
              <a:buNone/>
            </a:pPr>
            <a:r>
              <a:rPr lang="en-US" dirty="0"/>
              <a:t>  store[6] &lt;= 8'b11010001; // OUT [0],R1</a:t>
            </a:r>
          </a:p>
          <a:p>
            <a:pPr marL="0" indent="0">
              <a:buNone/>
            </a:pPr>
            <a:r>
              <a:rPr lang="en-US" dirty="0"/>
              <a:t>  store[7] &lt;= 8'b00000000; //</a:t>
            </a:r>
          </a:p>
          <a:p>
            <a:pPr marL="0" indent="0">
              <a:buNone/>
            </a:pPr>
            <a:r>
              <a:rPr lang="en-US" dirty="0"/>
              <a:t>  store[8] &lt;= 8'b00110001; // INC R1</a:t>
            </a:r>
          </a:p>
          <a:p>
            <a:pPr marL="0" indent="0">
              <a:buNone/>
            </a:pPr>
            <a:r>
              <a:rPr lang="en-US" dirty="0"/>
              <a:t>  store[9] &lt;= 8'b10100001; // CALL 0x100</a:t>
            </a:r>
          </a:p>
          <a:p>
            <a:pPr marL="0" indent="0">
              <a:buNone/>
            </a:pPr>
            <a:r>
              <a:rPr lang="en-US" dirty="0"/>
              <a:t>  store[10] &lt;= 8'b00000000; //</a:t>
            </a:r>
          </a:p>
          <a:p>
            <a:pPr marL="0" indent="0">
              <a:buNone/>
            </a:pPr>
            <a:r>
              <a:rPr lang="en-US" dirty="0"/>
              <a:t>  store[11] &lt;= 8'b01111111; // HLT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  store[256] &lt;= 8'b11010001; // OUT [0],R1</a:t>
            </a:r>
          </a:p>
          <a:p>
            <a:pPr marL="0" indent="0">
              <a:buNone/>
            </a:pPr>
            <a:r>
              <a:rPr lang="en-US" dirty="0"/>
              <a:t>  store[257] &lt;= 8'b00000000; //</a:t>
            </a:r>
          </a:p>
          <a:p>
            <a:pPr marL="0" indent="0">
              <a:buNone/>
            </a:pPr>
            <a:r>
              <a:rPr lang="en-US" dirty="0"/>
              <a:t>  store[258] &lt;= 8'b01111110; // RET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515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424833-155E-4949-905B-91C56E81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</a:t>
            </a:r>
            <a:endParaRPr lang="en-US" sz="96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40594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535AEEE-42ED-4039-B7EF-39E97E694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8" r="18156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26" name="Picture 2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8515F6-9263-4F9C-A931-3217ACCC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00"/>
                </a:solidFill>
              </a:rPr>
              <a:t>Altair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40E977B-7DFC-4104-BB7A-389793F0A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M – Memory examine and change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 – Dump memory</a:t>
            </a:r>
          </a:p>
          <a:p>
            <a:r>
              <a:rPr lang="en-US" sz="2000" dirty="0">
                <a:solidFill>
                  <a:srgbClr val="000000"/>
                </a:solidFill>
              </a:rPr>
              <a:t>J – Jump to user program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J000000</a:t>
            </a:r>
          </a:p>
        </p:txBody>
      </p:sp>
    </p:spTree>
    <p:extLst>
      <p:ext uri="{BB962C8B-B14F-4D97-AF65-F5344CB8AC3E}">
        <p14:creationId xmlns:p14="http://schemas.microsoft.com/office/powerpoint/2010/main" val="317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424833-155E-4949-905B-91C56E81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RISC-V</a:t>
            </a:r>
            <a:endParaRPr lang="en-US" sz="96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40227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F239-8C21-46AE-B0B7-7BDF5B7E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/>
              <a:t>Risc-V ISA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3874-CF2C-4493-98C1-FC4AC6E71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RV32I - Base Integer Instruction Set, 32-bit</a:t>
            </a:r>
          </a:p>
          <a:p>
            <a:r>
              <a:rPr lang="en-US"/>
              <a:t>RV64I - Base Integer Instruction Set, 64-bit</a:t>
            </a:r>
          </a:p>
          <a:p>
            <a:r>
              <a:rPr lang="en-US"/>
              <a:t>M - Standard Extension for Integer Multiplication and Division</a:t>
            </a:r>
          </a:p>
          <a:p>
            <a:r>
              <a:rPr lang="en-US"/>
              <a:t>C - Standard Extension for Compressed Instructions</a:t>
            </a:r>
          </a:p>
          <a:p>
            <a:endParaRPr lang="en-US"/>
          </a:p>
          <a:p>
            <a:r>
              <a:rPr lang="en-US"/>
              <a:t>A - Standard Extension for Atomic Instructions</a:t>
            </a:r>
          </a:p>
          <a:p>
            <a:r>
              <a:rPr lang="en-US"/>
              <a:t>F - Standard Extension for Single-Precision Floating-Point</a:t>
            </a:r>
          </a:p>
          <a:p>
            <a:r>
              <a:rPr lang="en-US"/>
              <a:t>D - Standard Extension for Double-Precision Floating-Point</a:t>
            </a:r>
          </a:p>
          <a:p>
            <a:r>
              <a:rPr lang="en-US"/>
              <a:t>Q - Standard Extension for Quad-Precision Floating-Point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54FE8-96F8-44AC-93C3-0C5313158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664" y="365125"/>
            <a:ext cx="3365079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004B-1B00-4A0C-8845-DB155202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AttoSoC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B219CE-D0FA-4614-BAB0-CEF1B88B2E0F}"/>
              </a:ext>
            </a:extLst>
          </p:cNvPr>
          <p:cNvSpPr/>
          <p:nvPr/>
        </p:nvSpPr>
        <p:spPr>
          <a:xfrm>
            <a:off x="3965510" y="2230016"/>
            <a:ext cx="2743200" cy="288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PicoRV32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7BAC32-1901-45AE-9D73-21DE6E042AFF}"/>
              </a:ext>
            </a:extLst>
          </p:cNvPr>
          <p:cNvSpPr/>
          <p:nvPr/>
        </p:nvSpPr>
        <p:spPr>
          <a:xfrm>
            <a:off x="7483151" y="2230016"/>
            <a:ext cx="1754155" cy="10356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9F120-2399-4B40-97F0-E915339D0FBC}"/>
              </a:ext>
            </a:extLst>
          </p:cNvPr>
          <p:cNvSpPr/>
          <p:nvPr/>
        </p:nvSpPr>
        <p:spPr>
          <a:xfrm>
            <a:off x="7483151" y="4264090"/>
            <a:ext cx="1754155" cy="8490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A6303-BAB6-4EA8-B895-C1DF55116F61}"/>
              </a:ext>
            </a:extLst>
          </p:cNvPr>
          <p:cNvSpPr/>
          <p:nvPr/>
        </p:nvSpPr>
        <p:spPr>
          <a:xfrm>
            <a:off x="2183363" y="2230016"/>
            <a:ext cx="1110343" cy="2883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74DDDC-2C9D-4ACF-AB17-B611ADDF1DBD}"/>
              </a:ext>
            </a:extLst>
          </p:cNvPr>
          <p:cNvCxnSpPr/>
          <p:nvPr/>
        </p:nvCxnSpPr>
        <p:spPr>
          <a:xfrm>
            <a:off x="6708710" y="2827176"/>
            <a:ext cx="77444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BC3D34-090B-4017-A464-F1EBD128F236}"/>
              </a:ext>
            </a:extLst>
          </p:cNvPr>
          <p:cNvCxnSpPr/>
          <p:nvPr/>
        </p:nvCxnSpPr>
        <p:spPr>
          <a:xfrm>
            <a:off x="6708710" y="4668417"/>
            <a:ext cx="774441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B99AB5-9CED-430B-AC54-E060D3CC3C07}"/>
              </a:ext>
            </a:extLst>
          </p:cNvPr>
          <p:cNvCxnSpPr>
            <a:cxnSpLocks/>
          </p:cNvCxnSpPr>
          <p:nvPr/>
        </p:nvCxnSpPr>
        <p:spPr>
          <a:xfrm>
            <a:off x="3293706" y="3671596"/>
            <a:ext cx="67180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398A53-ACA9-4DD5-BD51-F83BA518EB6E}"/>
              </a:ext>
            </a:extLst>
          </p:cNvPr>
          <p:cNvCxnSpPr>
            <a:cxnSpLocks/>
          </p:cNvCxnSpPr>
          <p:nvPr/>
        </p:nvCxnSpPr>
        <p:spPr>
          <a:xfrm>
            <a:off x="1511559" y="3671596"/>
            <a:ext cx="67180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A6FA-FD59-406C-911F-395A2795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DAAA-1266-4F56-9B5C-240E32A78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 (to create </a:t>
            </a:r>
            <a:r>
              <a:rPr lang="en-US" dirty="0" err="1"/>
              <a:t>firmware.hex</a:t>
            </a:r>
            <a:r>
              <a:rPr lang="en-US" dirty="0"/>
              <a:t>)</a:t>
            </a:r>
          </a:p>
          <a:p>
            <a:r>
              <a:rPr lang="en-US" dirty="0" err="1"/>
              <a:t>apio</a:t>
            </a:r>
            <a:r>
              <a:rPr lang="en-US" dirty="0"/>
              <a:t> build</a:t>
            </a:r>
          </a:p>
          <a:p>
            <a:r>
              <a:rPr lang="en-US" dirty="0" err="1"/>
              <a:t>apio</a:t>
            </a:r>
            <a:r>
              <a:rPr lang="en-US" dirty="0"/>
              <a:t> upload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After change of files :</a:t>
            </a:r>
          </a:p>
          <a:p>
            <a:r>
              <a:rPr lang="en-US" dirty="0"/>
              <a:t>make clean</a:t>
            </a:r>
          </a:p>
          <a:p>
            <a:r>
              <a:rPr lang="en-US" dirty="0" err="1"/>
              <a:t>apio</a:t>
            </a:r>
            <a:r>
              <a:rPr lang="en-US" dirty="0"/>
              <a:t> clean</a:t>
            </a:r>
          </a:p>
        </p:txBody>
      </p:sp>
    </p:spTree>
    <p:extLst>
      <p:ext uri="{BB962C8B-B14F-4D97-AF65-F5344CB8AC3E}">
        <p14:creationId xmlns:p14="http://schemas.microsoft.com/office/powerpoint/2010/main" val="428000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B732-5E6D-439C-A79D-5590DA24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FPGA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1CA26-5245-4791-92A5-9E3B85649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Field-programmable gate array</a:t>
            </a:r>
          </a:p>
          <a:p>
            <a:r>
              <a:rPr lang="en-US" dirty="0"/>
              <a:t>Logic block – LUT + D Flip-Flop + full adder</a:t>
            </a:r>
          </a:p>
          <a:p>
            <a:r>
              <a:rPr lang="en-US" dirty="0"/>
              <a:t>I/O block – one per each pin</a:t>
            </a:r>
          </a:p>
          <a:p>
            <a:r>
              <a:rPr lang="en-US" dirty="0"/>
              <a:t>Interconnections, clock tree</a:t>
            </a:r>
          </a:p>
          <a:p>
            <a:r>
              <a:rPr lang="en-US" dirty="0"/>
              <a:t>Hard block – Block RAM, multipliers, DSP, CPU,…</a:t>
            </a:r>
          </a:p>
          <a:p>
            <a:endParaRPr lang="en-US" dirty="0"/>
          </a:p>
          <a:p>
            <a:r>
              <a:rPr lang="en-US" dirty="0"/>
              <a:t>Vendors: Xilinx, Intel/Altera, Lattice, Microsemi, </a:t>
            </a:r>
            <a:r>
              <a:rPr lang="en-US" dirty="0" err="1"/>
              <a:t>Anlogic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AGM, </a:t>
            </a:r>
            <a:r>
              <a:rPr lang="en-US" dirty="0" err="1"/>
              <a:t>GoWin</a:t>
            </a:r>
            <a:r>
              <a:rPr lang="en-US" dirty="0"/>
              <a:t> 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1817E0-22DF-4C82-81D3-5F7CE98AC1DD}"/>
              </a:ext>
            </a:extLst>
          </p:cNvPr>
          <p:cNvSpPr/>
          <p:nvPr/>
        </p:nvSpPr>
        <p:spPr>
          <a:xfrm>
            <a:off x="9154044" y="1690688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A8007-EB59-49FB-8307-A9D54BEC450F}"/>
              </a:ext>
            </a:extLst>
          </p:cNvPr>
          <p:cNvSpPr/>
          <p:nvPr/>
        </p:nvSpPr>
        <p:spPr>
          <a:xfrm>
            <a:off x="9465470" y="1690688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B8272C-8DE6-4A30-B763-A00AED9F4F67}"/>
              </a:ext>
            </a:extLst>
          </p:cNvPr>
          <p:cNvSpPr/>
          <p:nvPr/>
        </p:nvSpPr>
        <p:spPr>
          <a:xfrm>
            <a:off x="9765168" y="1690688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974A1D-6581-49BA-B0A4-A55CAF3D1567}"/>
              </a:ext>
            </a:extLst>
          </p:cNvPr>
          <p:cNvSpPr/>
          <p:nvPr/>
        </p:nvSpPr>
        <p:spPr>
          <a:xfrm>
            <a:off x="10064866" y="1690688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96AA2-9BC6-4820-B230-498B04E0DC41}"/>
              </a:ext>
            </a:extLst>
          </p:cNvPr>
          <p:cNvSpPr/>
          <p:nvPr/>
        </p:nvSpPr>
        <p:spPr>
          <a:xfrm>
            <a:off x="10376292" y="1690688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DC09B-680F-4F74-A164-E35B3B4776C6}"/>
              </a:ext>
            </a:extLst>
          </p:cNvPr>
          <p:cNvSpPr/>
          <p:nvPr/>
        </p:nvSpPr>
        <p:spPr>
          <a:xfrm>
            <a:off x="8828772" y="1952270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3B36C-8BFD-44F4-99B4-04FB442BFBB2}"/>
              </a:ext>
            </a:extLst>
          </p:cNvPr>
          <p:cNvSpPr/>
          <p:nvPr/>
        </p:nvSpPr>
        <p:spPr>
          <a:xfrm>
            <a:off x="9158595" y="1952270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ADA12F-E471-41CF-B178-D25865DD63FD}"/>
              </a:ext>
            </a:extLst>
          </p:cNvPr>
          <p:cNvSpPr/>
          <p:nvPr/>
        </p:nvSpPr>
        <p:spPr>
          <a:xfrm>
            <a:off x="9457451" y="1952270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2EF32E-48EE-4739-8709-B1CBB896BEAB}"/>
              </a:ext>
            </a:extLst>
          </p:cNvPr>
          <p:cNvSpPr/>
          <p:nvPr/>
        </p:nvSpPr>
        <p:spPr>
          <a:xfrm>
            <a:off x="9770244" y="1952270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FA007-4129-420F-B9F2-B870C4ECCA2D}"/>
              </a:ext>
            </a:extLst>
          </p:cNvPr>
          <p:cNvSpPr/>
          <p:nvPr/>
        </p:nvSpPr>
        <p:spPr>
          <a:xfrm>
            <a:off x="10064551" y="1952270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39EDAF-33CE-4605-849E-D1831726C017}"/>
              </a:ext>
            </a:extLst>
          </p:cNvPr>
          <p:cNvSpPr/>
          <p:nvPr/>
        </p:nvSpPr>
        <p:spPr>
          <a:xfrm>
            <a:off x="10356256" y="1952270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7BC8B0-EABF-4425-B2F7-6AFDBBA73C1A}"/>
              </a:ext>
            </a:extLst>
          </p:cNvPr>
          <p:cNvSpPr/>
          <p:nvPr/>
        </p:nvSpPr>
        <p:spPr>
          <a:xfrm>
            <a:off x="10681248" y="1952270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C3AEEB-BF8F-44AF-B532-70D464874681}"/>
              </a:ext>
            </a:extLst>
          </p:cNvPr>
          <p:cNvSpPr/>
          <p:nvPr/>
        </p:nvSpPr>
        <p:spPr>
          <a:xfrm>
            <a:off x="8828771" y="2213852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AE91E-8A2F-4C86-BF56-47EFC4A02A99}"/>
              </a:ext>
            </a:extLst>
          </p:cNvPr>
          <p:cNvSpPr/>
          <p:nvPr/>
        </p:nvSpPr>
        <p:spPr>
          <a:xfrm>
            <a:off x="9158594" y="2213852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2E773D-1460-4D68-9049-9D70F385739A}"/>
              </a:ext>
            </a:extLst>
          </p:cNvPr>
          <p:cNvSpPr/>
          <p:nvPr/>
        </p:nvSpPr>
        <p:spPr>
          <a:xfrm>
            <a:off x="9457450" y="2213852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54D82D-F069-4363-A6A3-F6A3D0182E4B}"/>
              </a:ext>
            </a:extLst>
          </p:cNvPr>
          <p:cNvSpPr/>
          <p:nvPr/>
        </p:nvSpPr>
        <p:spPr>
          <a:xfrm>
            <a:off x="9770243" y="2213852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43479E-0FFB-46E4-A841-9BDF18601C4F}"/>
              </a:ext>
            </a:extLst>
          </p:cNvPr>
          <p:cNvSpPr/>
          <p:nvPr/>
        </p:nvSpPr>
        <p:spPr>
          <a:xfrm>
            <a:off x="10064550" y="2213852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12F2B2-B6BA-4873-A99A-A94EBB3D91A5}"/>
              </a:ext>
            </a:extLst>
          </p:cNvPr>
          <p:cNvSpPr/>
          <p:nvPr/>
        </p:nvSpPr>
        <p:spPr>
          <a:xfrm>
            <a:off x="10356255" y="2213852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2B8113-D046-49DC-95FF-0F9C8E6EC1C7}"/>
              </a:ext>
            </a:extLst>
          </p:cNvPr>
          <p:cNvSpPr/>
          <p:nvPr/>
        </p:nvSpPr>
        <p:spPr>
          <a:xfrm>
            <a:off x="10681247" y="2203721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EAE86D-6F25-45BD-B398-54B8C299C26E}"/>
              </a:ext>
            </a:extLst>
          </p:cNvPr>
          <p:cNvSpPr/>
          <p:nvPr/>
        </p:nvSpPr>
        <p:spPr>
          <a:xfrm>
            <a:off x="8828771" y="2475434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83C82F-1ADB-401F-A02E-8E26BBEFDCA8}"/>
              </a:ext>
            </a:extLst>
          </p:cNvPr>
          <p:cNvSpPr/>
          <p:nvPr/>
        </p:nvSpPr>
        <p:spPr>
          <a:xfrm>
            <a:off x="9158594" y="2475434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877C88-99DF-489F-98B6-B2553C7AA84D}"/>
              </a:ext>
            </a:extLst>
          </p:cNvPr>
          <p:cNvSpPr/>
          <p:nvPr/>
        </p:nvSpPr>
        <p:spPr>
          <a:xfrm>
            <a:off x="9457450" y="2475434"/>
            <a:ext cx="172279" cy="1447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CD43A-1BEB-412F-AD86-905D1A55A5A6}"/>
              </a:ext>
            </a:extLst>
          </p:cNvPr>
          <p:cNvSpPr/>
          <p:nvPr/>
        </p:nvSpPr>
        <p:spPr>
          <a:xfrm>
            <a:off x="9770243" y="2475434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E8E8C3-43C8-4DE5-A666-0D73F50934C3}"/>
              </a:ext>
            </a:extLst>
          </p:cNvPr>
          <p:cNvSpPr/>
          <p:nvPr/>
        </p:nvSpPr>
        <p:spPr>
          <a:xfrm>
            <a:off x="10064550" y="2475434"/>
            <a:ext cx="172279" cy="1447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9AE940-85ED-43ED-93DF-23FCBA935951}"/>
              </a:ext>
            </a:extLst>
          </p:cNvPr>
          <p:cNvSpPr/>
          <p:nvPr/>
        </p:nvSpPr>
        <p:spPr>
          <a:xfrm>
            <a:off x="10356255" y="2475434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825721-EA69-4DCF-805E-171F1BC31092}"/>
              </a:ext>
            </a:extLst>
          </p:cNvPr>
          <p:cNvSpPr/>
          <p:nvPr/>
        </p:nvSpPr>
        <p:spPr>
          <a:xfrm>
            <a:off x="10681247" y="2475434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82F30B-0205-4644-B327-6685660FBCEA}"/>
              </a:ext>
            </a:extLst>
          </p:cNvPr>
          <p:cNvSpPr/>
          <p:nvPr/>
        </p:nvSpPr>
        <p:spPr>
          <a:xfrm>
            <a:off x="8828771" y="2737016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83163A-A4E8-4145-9A50-96E151835FFA}"/>
              </a:ext>
            </a:extLst>
          </p:cNvPr>
          <p:cNvSpPr/>
          <p:nvPr/>
        </p:nvSpPr>
        <p:spPr>
          <a:xfrm>
            <a:off x="9158594" y="273701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BFE13D-7DD1-476A-A02F-DEF4537A2A0B}"/>
              </a:ext>
            </a:extLst>
          </p:cNvPr>
          <p:cNvSpPr/>
          <p:nvPr/>
        </p:nvSpPr>
        <p:spPr>
          <a:xfrm>
            <a:off x="9457450" y="2737016"/>
            <a:ext cx="172279" cy="1447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2C22E7-7656-4A5C-A62F-65F7DBFD7475}"/>
              </a:ext>
            </a:extLst>
          </p:cNvPr>
          <p:cNvSpPr/>
          <p:nvPr/>
        </p:nvSpPr>
        <p:spPr>
          <a:xfrm>
            <a:off x="9770243" y="273701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47C19E-5C60-4F72-85BC-EACE759987DB}"/>
              </a:ext>
            </a:extLst>
          </p:cNvPr>
          <p:cNvSpPr/>
          <p:nvPr/>
        </p:nvSpPr>
        <p:spPr>
          <a:xfrm>
            <a:off x="10064550" y="2737016"/>
            <a:ext cx="172279" cy="1447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502690-5164-46F0-8D33-75016ABBD5BF}"/>
              </a:ext>
            </a:extLst>
          </p:cNvPr>
          <p:cNvSpPr/>
          <p:nvPr/>
        </p:nvSpPr>
        <p:spPr>
          <a:xfrm>
            <a:off x="10356255" y="273701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AB1F75-D1A6-42BD-9067-10156E663ADF}"/>
              </a:ext>
            </a:extLst>
          </p:cNvPr>
          <p:cNvSpPr/>
          <p:nvPr/>
        </p:nvSpPr>
        <p:spPr>
          <a:xfrm>
            <a:off x="10681247" y="2737016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1DE85-75ED-4AE9-84A7-CA15B5CC85BA}"/>
              </a:ext>
            </a:extLst>
          </p:cNvPr>
          <p:cNvSpPr/>
          <p:nvPr/>
        </p:nvSpPr>
        <p:spPr>
          <a:xfrm>
            <a:off x="8828771" y="3009016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817856-9A02-43CF-BED0-8F510C6C9B1C}"/>
              </a:ext>
            </a:extLst>
          </p:cNvPr>
          <p:cNvSpPr/>
          <p:nvPr/>
        </p:nvSpPr>
        <p:spPr>
          <a:xfrm>
            <a:off x="9158594" y="300901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461E8A-07A7-41DA-A023-22F683D28F82}"/>
              </a:ext>
            </a:extLst>
          </p:cNvPr>
          <p:cNvSpPr/>
          <p:nvPr/>
        </p:nvSpPr>
        <p:spPr>
          <a:xfrm>
            <a:off x="9457450" y="300901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18BFAE-485F-4D8E-B7AD-595400DBE7B2}"/>
              </a:ext>
            </a:extLst>
          </p:cNvPr>
          <p:cNvSpPr/>
          <p:nvPr/>
        </p:nvSpPr>
        <p:spPr>
          <a:xfrm>
            <a:off x="9770243" y="300901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231622-A1FA-460B-B59D-E192DD71F78B}"/>
              </a:ext>
            </a:extLst>
          </p:cNvPr>
          <p:cNvSpPr/>
          <p:nvPr/>
        </p:nvSpPr>
        <p:spPr>
          <a:xfrm>
            <a:off x="10064550" y="300901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8E3EA08-EC5E-42BD-88AE-57EF02474C66}"/>
              </a:ext>
            </a:extLst>
          </p:cNvPr>
          <p:cNvSpPr/>
          <p:nvPr/>
        </p:nvSpPr>
        <p:spPr>
          <a:xfrm>
            <a:off x="10356255" y="300901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C24B1E6-71C9-49FC-8288-45A95FEA4F67}"/>
              </a:ext>
            </a:extLst>
          </p:cNvPr>
          <p:cNvSpPr/>
          <p:nvPr/>
        </p:nvSpPr>
        <p:spPr>
          <a:xfrm>
            <a:off x="10681247" y="3009016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080C612-AB6E-4A8D-82FA-DF16405D9DCB}"/>
              </a:ext>
            </a:extLst>
          </p:cNvPr>
          <p:cNvSpPr/>
          <p:nvPr/>
        </p:nvSpPr>
        <p:spPr>
          <a:xfrm>
            <a:off x="8828771" y="3281016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7DA48E5-3C2B-41AB-9B48-DAD9765AE1C6}"/>
              </a:ext>
            </a:extLst>
          </p:cNvPr>
          <p:cNvSpPr/>
          <p:nvPr/>
        </p:nvSpPr>
        <p:spPr>
          <a:xfrm>
            <a:off x="9158594" y="328101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1904C7-24B1-42FC-AE64-BC6E5E434974}"/>
              </a:ext>
            </a:extLst>
          </p:cNvPr>
          <p:cNvSpPr/>
          <p:nvPr/>
        </p:nvSpPr>
        <p:spPr>
          <a:xfrm>
            <a:off x="9457450" y="328101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8604FD-83C6-4275-BE39-DCF159ADCA5D}"/>
              </a:ext>
            </a:extLst>
          </p:cNvPr>
          <p:cNvSpPr/>
          <p:nvPr/>
        </p:nvSpPr>
        <p:spPr>
          <a:xfrm>
            <a:off x="9770243" y="328101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515D6C2-5B0A-4555-A533-8055F8130A7A}"/>
              </a:ext>
            </a:extLst>
          </p:cNvPr>
          <p:cNvSpPr/>
          <p:nvPr/>
        </p:nvSpPr>
        <p:spPr>
          <a:xfrm>
            <a:off x="10064550" y="328101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7C5D25-5CD8-4B0E-9BE3-91A165E30A65}"/>
              </a:ext>
            </a:extLst>
          </p:cNvPr>
          <p:cNvSpPr/>
          <p:nvPr/>
        </p:nvSpPr>
        <p:spPr>
          <a:xfrm>
            <a:off x="10356255" y="3281016"/>
            <a:ext cx="172279" cy="1447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47BB608-6408-4FFC-9B87-14391AB997AC}"/>
              </a:ext>
            </a:extLst>
          </p:cNvPr>
          <p:cNvSpPr/>
          <p:nvPr/>
        </p:nvSpPr>
        <p:spPr>
          <a:xfrm>
            <a:off x="10681247" y="3281016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50AB994-4790-4496-8FD7-C239A8103829}"/>
              </a:ext>
            </a:extLst>
          </p:cNvPr>
          <p:cNvSpPr/>
          <p:nvPr/>
        </p:nvSpPr>
        <p:spPr>
          <a:xfrm>
            <a:off x="9154044" y="3538158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E6159BC-26DC-41AB-980B-95EDEAEC2F89}"/>
              </a:ext>
            </a:extLst>
          </p:cNvPr>
          <p:cNvSpPr/>
          <p:nvPr/>
        </p:nvSpPr>
        <p:spPr>
          <a:xfrm>
            <a:off x="9465470" y="3538158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9F1779-8B5B-4851-A1C2-CB3A7E14D3EC}"/>
              </a:ext>
            </a:extLst>
          </p:cNvPr>
          <p:cNvSpPr/>
          <p:nvPr/>
        </p:nvSpPr>
        <p:spPr>
          <a:xfrm>
            <a:off x="9765168" y="3538158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C61B2D3-AB49-4D21-B45A-6916B23D2FF1}"/>
              </a:ext>
            </a:extLst>
          </p:cNvPr>
          <p:cNvSpPr/>
          <p:nvPr/>
        </p:nvSpPr>
        <p:spPr>
          <a:xfrm>
            <a:off x="10064866" y="3538158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3C856B2-B447-43F0-9675-8ECB645EE61E}"/>
              </a:ext>
            </a:extLst>
          </p:cNvPr>
          <p:cNvSpPr/>
          <p:nvPr/>
        </p:nvSpPr>
        <p:spPr>
          <a:xfrm>
            <a:off x="10376292" y="3538158"/>
            <a:ext cx="172279" cy="144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6BA0415-CDD8-45E0-879C-DF397E7211E1}"/>
              </a:ext>
            </a:extLst>
          </p:cNvPr>
          <p:cNvCxnSpPr>
            <a:cxnSpLocks/>
            <a:stCxn id="51" idx="0"/>
            <a:endCxn id="4" idx="2"/>
          </p:cNvCxnSpPr>
          <p:nvPr/>
        </p:nvCxnSpPr>
        <p:spPr>
          <a:xfrm flipV="1">
            <a:off x="9240184" y="1835402"/>
            <a:ext cx="0" cy="170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5D0E8DE-F8F3-4AC4-B7F0-ED401BFA28EB}"/>
              </a:ext>
            </a:extLst>
          </p:cNvPr>
          <p:cNvCxnSpPr>
            <a:cxnSpLocks/>
          </p:cNvCxnSpPr>
          <p:nvPr/>
        </p:nvCxnSpPr>
        <p:spPr>
          <a:xfrm flipV="1">
            <a:off x="9548156" y="1835402"/>
            <a:ext cx="0" cy="170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AC1D1B-479A-4419-8E35-8739E26A9EC9}"/>
              </a:ext>
            </a:extLst>
          </p:cNvPr>
          <p:cNvCxnSpPr>
            <a:cxnSpLocks/>
          </p:cNvCxnSpPr>
          <p:nvPr/>
        </p:nvCxnSpPr>
        <p:spPr>
          <a:xfrm flipV="1">
            <a:off x="9843434" y="1835402"/>
            <a:ext cx="0" cy="170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1EF930E-1CD8-4E26-85E6-68DD025B8583}"/>
              </a:ext>
            </a:extLst>
          </p:cNvPr>
          <p:cNvCxnSpPr>
            <a:cxnSpLocks/>
          </p:cNvCxnSpPr>
          <p:nvPr/>
        </p:nvCxnSpPr>
        <p:spPr>
          <a:xfrm flipV="1">
            <a:off x="10148234" y="1835402"/>
            <a:ext cx="0" cy="170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6EEDB58-B292-4D78-B1E0-4E6001C0FF31}"/>
              </a:ext>
            </a:extLst>
          </p:cNvPr>
          <p:cNvCxnSpPr>
            <a:cxnSpLocks/>
          </p:cNvCxnSpPr>
          <p:nvPr/>
        </p:nvCxnSpPr>
        <p:spPr>
          <a:xfrm flipV="1">
            <a:off x="10446684" y="1835402"/>
            <a:ext cx="0" cy="170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648FA5D-D5B9-4ED3-8F05-9380BD182723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9001051" y="2024627"/>
            <a:ext cx="1680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A229E67-2D28-4D4F-9C14-44D1D3404DBF}"/>
              </a:ext>
            </a:extLst>
          </p:cNvPr>
          <p:cNvCxnSpPr/>
          <p:nvPr/>
        </p:nvCxnSpPr>
        <p:spPr>
          <a:xfrm>
            <a:off x="9001050" y="2278627"/>
            <a:ext cx="1680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543E5C8-B3E9-41B6-B310-CBA5BC59EBEC}"/>
              </a:ext>
            </a:extLst>
          </p:cNvPr>
          <p:cNvCxnSpPr/>
          <p:nvPr/>
        </p:nvCxnSpPr>
        <p:spPr>
          <a:xfrm>
            <a:off x="9001050" y="2545327"/>
            <a:ext cx="1680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55E592F-CFE4-434A-830A-F20A83343438}"/>
              </a:ext>
            </a:extLst>
          </p:cNvPr>
          <p:cNvCxnSpPr/>
          <p:nvPr/>
        </p:nvCxnSpPr>
        <p:spPr>
          <a:xfrm>
            <a:off x="9003335" y="2799327"/>
            <a:ext cx="1680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29124E7-29AA-49BC-9536-D525509C1EB4}"/>
              </a:ext>
            </a:extLst>
          </p:cNvPr>
          <p:cNvCxnSpPr/>
          <p:nvPr/>
        </p:nvCxnSpPr>
        <p:spPr>
          <a:xfrm>
            <a:off x="9003335" y="3066027"/>
            <a:ext cx="1680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9E6C59C-C71B-42FB-ACCD-675F4F45D3FD}"/>
              </a:ext>
            </a:extLst>
          </p:cNvPr>
          <p:cNvCxnSpPr/>
          <p:nvPr/>
        </p:nvCxnSpPr>
        <p:spPr>
          <a:xfrm>
            <a:off x="9001050" y="3345427"/>
            <a:ext cx="1680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11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DFC0-5043-4AFE-9AAB-A61C67DF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BB8F27-6D5A-4BBC-83F4-0F53542E6219}"/>
              </a:ext>
            </a:extLst>
          </p:cNvPr>
          <p:cNvSpPr/>
          <p:nvPr/>
        </p:nvSpPr>
        <p:spPr>
          <a:xfrm>
            <a:off x="1979720" y="3160450"/>
            <a:ext cx="1713390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283597-4BD9-433A-851B-257BDA646108}"/>
              </a:ext>
            </a:extLst>
          </p:cNvPr>
          <p:cNvSpPr/>
          <p:nvPr/>
        </p:nvSpPr>
        <p:spPr>
          <a:xfrm>
            <a:off x="5255580" y="3160450"/>
            <a:ext cx="1242874" cy="1012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</a:t>
            </a:r>
          </a:p>
          <a:p>
            <a:pPr algn="ctr"/>
            <a:r>
              <a:rPr lang="en-US" dirty="0"/>
              <a:t>Adder</a:t>
            </a:r>
          </a:p>
        </p:txBody>
      </p:sp>
      <p:sp>
        <p:nvSpPr>
          <p:cNvPr id="7" name="Flowchart: Manual Operation 6">
            <a:extLst>
              <a:ext uri="{FF2B5EF4-FFF2-40B4-BE49-F238E27FC236}">
                <a16:creationId xmlns:a16="http://schemas.microsoft.com/office/drawing/2014/main" id="{F9DF497F-9B99-4A35-ADF7-3B58E05ECEFF}"/>
              </a:ext>
            </a:extLst>
          </p:cNvPr>
          <p:cNvSpPr/>
          <p:nvPr/>
        </p:nvSpPr>
        <p:spPr>
          <a:xfrm rot="16200000">
            <a:off x="4262434" y="4588785"/>
            <a:ext cx="1069760" cy="61264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MUX</a:t>
            </a:r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1EDD21C8-73CD-4066-B6F0-FC53B854597C}"/>
              </a:ext>
            </a:extLst>
          </p:cNvPr>
          <p:cNvSpPr/>
          <p:nvPr/>
        </p:nvSpPr>
        <p:spPr>
          <a:xfrm rot="16200000">
            <a:off x="6799666" y="3598000"/>
            <a:ext cx="1069760" cy="61264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MUX</a:t>
            </a:r>
          </a:p>
        </p:txBody>
      </p:sp>
      <p:sp>
        <p:nvSpPr>
          <p:cNvPr id="9" name="Flowchart: Manual Operation 8">
            <a:extLst>
              <a:ext uri="{FF2B5EF4-FFF2-40B4-BE49-F238E27FC236}">
                <a16:creationId xmlns:a16="http://schemas.microsoft.com/office/drawing/2014/main" id="{E01FEC29-CAC0-4B2E-A7DE-0C37F070142E}"/>
              </a:ext>
            </a:extLst>
          </p:cNvPr>
          <p:cNvSpPr/>
          <p:nvPr/>
        </p:nvSpPr>
        <p:spPr>
          <a:xfrm rot="16200000">
            <a:off x="9829912" y="3331300"/>
            <a:ext cx="1069760" cy="61264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MUX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4F8E1E-356A-454D-87A6-55451FFA45B3}"/>
              </a:ext>
            </a:extLst>
          </p:cNvPr>
          <p:cNvSpPr/>
          <p:nvPr/>
        </p:nvSpPr>
        <p:spPr>
          <a:xfrm>
            <a:off x="8342864" y="3160450"/>
            <a:ext cx="1162974" cy="101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Flip-Flop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1D9173-BB3F-4389-B874-4ECCFA59E08D}"/>
              </a:ext>
            </a:extLst>
          </p:cNvPr>
          <p:cNvSpPr/>
          <p:nvPr/>
        </p:nvSpPr>
        <p:spPr>
          <a:xfrm>
            <a:off x="1633491" y="2166151"/>
            <a:ext cx="9339309" cy="36398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887357-E8CD-4355-84F6-4C03D9C92DC9}"/>
              </a:ext>
            </a:extLst>
          </p:cNvPr>
          <p:cNvCxnSpPr/>
          <p:nvPr/>
        </p:nvCxnSpPr>
        <p:spPr>
          <a:xfrm>
            <a:off x="923278" y="3435658"/>
            <a:ext cx="1056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7521BA-68F2-4E83-90FF-E79657201C8D}"/>
              </a:ext>
            </a:extLst>
          </p:cNvPr>
          <p:cNvCxnSpPr/>
          <p:nvPr/>
        </p:nvCxnSpPr>
        <p:spPr>
          <a:xfrm>
            <a:off x="923278" y="3708645"/>
            <a:ext cx="1056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4CFB5D-D016-4A63-8A43-5B29FE498392}"/>
              </a:ext>
            </a:extLst>
          </p:cNvPr>
          <p:cNvCxnSpPr/>
          <p:nvPr/>
        </p:nvCxnSpPr>
        <p:spPr>
          <a:xfrm>
            <a:off x="923278" y="4007158"/>
            <a:ext cx="1056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04189E-27E0-4CC7-882E-D5D61704B75E}"/>
              </a:ext>
            </a:extLst>
          </p:cNvPr>
          <p:cNvCxnSpPr>
            <a:cxnSpLocks/>
          </p:cNvCxnSpPr>
          <p:nvPr/>
        </p:nvCxnSpPr>
        <p:spPr>
          <a:xfrm>
            <a:off x="3693110" y="3435658"/>
            <a:ext cx="15624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35B761-4A8C-47D5-A9A1-D49A66C1F939}"/>
              </a:ext>
            </a:extLst>
          </p:cNvPr>
          <p:cNvCxnSpPr>
            <a:cxnSpLocks/>
          </p:cNvCxnSpPr>
          <p:nvPr/>
        </p:nvCxnSpPr>
        <p:spPr>
          <a:xfrm>
            <a:off x="3693110" y="3854758"/>
            <a:ext cx="15624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5A5C03E-7344-49DD-95FF-944B8B212A6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39939" y="3880038"/>
            <a:ext cx="1269510" cy="380750"/>
          </a:xfrm>
          <a:prstGeom prst="bentConnector3">
            <a:avLst>
              <a:gd name="adj1" fmla="val 10041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997D1F7-2BFC-4FCA-99DC-ECA8450EF2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37641" y="4234537"/>
            <a:ext cx="1316485" cy="556928"/>
          </a:xfrm>
          <a:prstGeom prst="bentConnector3">
            <a:avLst>
              <a:gd name="adj1" fmla="val 9977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A45AB0-E617-4016-8C12-6261C8558C49}"/>
              </a:ext>
            </a:extLst>
          </p:cNvPr>
          <p:cNvCxnSpPr/>
          <p:nvPr/>
        </p:nvCxnSpPr>
        <p:spPr>
          <a:xfrm>
            <a:off x="10671116" y="3637624"/>
            <a:ext cx="1056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6037A1-5061-4138-BA43-AD6DC90EEEAB}"/>
              </a:ext>
            </a:extLst>
          </p:cNvPr>
          <p:cNvCxnSpPr>
            <a:cxnSpLocks/>
          </p:cNvCxnSpPr>
          <p:nvPr/>
        </p:nvCxnSpPr>
        <p:spPr>
          <a:xfrm flipV="1">
            <a:off x="6498454" y="3701988"/>
            <a:ext cx="529768" cy="119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3906425-A942-46DB-9DDA-9F1A3E332B08}"/>
              </a:ext>
            </a:extLst>
          </p:cNvPr>
          <p:cNvCxnSpPr>
            <a:cxnSpLocks/>
            <a:stCxn id="7" idx="2"/>
          </p:cNvCxnSpPr>
          <p:nvPr/>
        </p:nvCxnSpPr>
        <p:spPr>
          <a:xfrm flipV="1">
            <a:off x="5103638" y="4280331"/>
            <a:ext cx="1924584" cy="6147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B33A1A-AEA9-4A4F-8359-A775C92641D4}"/>
              </a:ext>
            </a:extLst>
          </p:cNvPr>
          <p:cNvCxnSpPr>
            <a:cxnSpLocks/>
          </p:cNvCxnSpPr>
          <p:nvPr/>
        </p:nvCxnSpPr>
        <p:spPr>
          <a:xfrm>
            <a:off x="7640870" y="3842108"/>
            <a:ext cx="701994" cy="12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6FB57F-C84A-43F8-A298-C587862D6FE2}"/>
              </a:ext>
            </a:extLst>
          </p:cNvPr>
          <p:cNvCxnSpPr>
            <a:cxnSpLocks/>
          </p:cNvCxnSpPr>
          <p:nvPr/>
        </p:nvCxnSpPr>
        <p:spPr>
          <a:xfrm>
            <a:off x="9505838" y="3948268"/>
            <a:ext cx="5728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1E1BB3-8058-4D2B-86A7-04308B23DE7C}"/>
              </a:ext>
            </a:extLst>
          </p:cNvPr>
          <p:cNvCxnSpPr>
            <a:cxnSpLocks/>
          </p:cNvCxnSpPr>
          <p:nvPr/>
        </p:nvCxnSpPr>
        <p:spPr>
          <a:xfrm flipV="1">
            <a:off x="7991867" y="2849880"/>
            <a:ext cx="0" cy="9922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461F15-E221-43FA-968F-CC81586F3A32}"/>
              </a:ext>
            </a:extLst>
          </p:cNvPr>
          <p:cNvCxnSpPr>
            <a:cxnSpLocks/>
          </p:cNvCxnSpPr>
          <p:nvPr/>
        </p:nvCxnSpPr>
        <p:spPr>
          <a:xfrm flipH="1">
            <a:off x="7982175" y="2849880"/>
            <a:ext cx="12387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D56D11C-B7E9-4306-82E0-746C15A34E8B}"/>
              </a:ext>
            </a:extLst>
          </p:cNvPr>
          <p:cNvCxnSpPr/>
          <p:nvPr/>
        </p:nvCxnSpPr>
        <p:spPr>
          <a:xfrm>
            <a:off x="9220943" y="2849880"/>
            <a:ext cx="837525" cy="64008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4B2FB81-2D2E-4693-B35C-4C5D6F6A7489}"/>
              </a:ext>
            </a:extLst>
          </p:cNvPr>
          <p:cNvCxnSpPr>
            <a:cxnSpLocks/>
          </p:cNvCxnSpPr>
          <p:nvPr/>
        </p:nvCxnSpPr>
        <p:spPr>
          <a:xfrm>
            <a:off x="7770410" y="1447800"/>
            <a:ext cx="0" cy="48539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69A6B9-22A8-4B27-A30B-F8FC7A88A84F}"/>
              </a:ext>
            </a:extLst>
          </p:cNvPr>
          <p:cNvCxnSpPr/>
          <p:nvPr/>
        </p:nvCxnSpPr>
        <p:spPr>
          <a:xfrm>
            <a:off x="7770410" y="4076700"/>
            <a:ext cx="57245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916FD8-6CE8-49E4-8B64-526F630EDB2F}"/>
              </a:ext>
            </a:extLst>
          </p:cNvPr>
          <p:cNvSpPr txBox="1"/>
          <p:nvPr/>
        </p:nvSpPr>
        <p:spPr>
          <a:xfrm>
            <a:off x="7770271" y="604337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4B243C-0711-410A-B3B6-76D3617B21A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797314" y="5323013"/>
            <a:ext cx="0" cy="97872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3F4B81-ADE7-4A70-B478-64C54D125234}"/>
              </a:ext>
            </a:extLst>
          </p:cNvPr>
          <p:cNvCxnSpPr>
            <a:cxnSpLocks/>
          </p:cNvCxnSpPr>
          <p:nvPr/>
        </p:nvCxnSpPr>
        <p:spPr>
          <a:xfrm flipH="1" flipV="1">
            <a:off x="7323640" y="4360229"/>
            <a:ext cx="11840" cy="194151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DB2B98-3BEB-43C6-96A1-7A27F483BD47}"/>
              </a:ext>
            </a:extLst>
          </p:cNvPr>
          <p:cNvCxnSpPr>
            <a:cxnSpLocks/>
          </p:cNvCxnSpPr>
          <p:nvPr/>
        </p:nvCxnSpPr>
        <p:spPr>
          <a:xfrm flipV="1">
            <a:off x="10364792" y="4101706"/>
            <a:ext cx="0" cy="231100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F57760-D747-4582-9815-15F0B17B013E}"/>
              </a:ext>
            </a:extLst>
          </p:cNvPr>
          <p:cNvCxnSpPr>
            <a:cxnSpLocks/>
          </p:cNvCxnSpPr>
          <p:nvPr/>
        </p:nvCxnSpPr>
        <p:spPr>
          <a:xfrm>
            <a:off x="5825564" y="1688977"/>
            <a:ext cx="0" cy="147147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CAAEB6D-70A3-4C3C-99CA-2006F0B5E943}"/>
              </a:ext>
            </a:extLst>
          </p:cNvPr>
          <p:cNvCxnSpPr>
            <a:cxnSpLocks/>
          </p:cNvCxnSpPr>
          <p:nvPr/>
        </p:nvCxnSpPr>
        <p:spPr>
          <a:xfrm>
            <a:off x="5825564" y="4172504"/>
            <a:ext cx="0" cy="187087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E86E62-C097-4AAB-B9CF-D7D2A003897D}"/>
              </a:ext>
            </a:extLst>
          </p:cNvPr>
          <p:cNvSpPr txBox="1"/>
          <p:nvPr/>
        </p:nvSpPr>
        <p:spPr>
          <a:xfrm>
            <a:off x="5377521" y="1347461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 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4746DD-4458-47BC-A82B-0CA0DDD2E301}"/>
              </a:ext>
            </a:extLst>
          </p:cNvPr>
          <p:cNvSpPr txBox="1"/>
          <p:nvPr/>
        </p:nvSpPr>
        <p:spPr>
          <a:xfrm>
            <a:off x="5350383" y="6076773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 out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74A087-DA28-4206-83EA-228B7A9DDC42}"/>
              </a:ext>
            </a:extLst>
          </p:cNvPr>
          <p:cNvSpPr txBox="1"/>
          <p:nvPr/>
        </p:nvSpPr>
        <p:spPr>
          <a:xfrm>
            <a:off x="136836" y="35349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CAA125-F62B-4C4F-9C52-A8FBB97E80E4}"/>
              </a:ext>
            </a:extLst>
          </p:cNvPr>
          <p:cNvSpPr txBox="1"/>
          <p:nvPr/>
        </p:nvSpPr>
        <p:spPr>
          <a:xfrm>
            <a:off x="11084929" y="376360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2818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92105B-0E45-4DFA-A334-58759EDE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00"/>
                </a:solidFill>
              </a:rPr>
              <a:t>Lattice ECP5</a:t>
            </a:r>
          </a:p>
        </p:txBody>
      </p:sp>
      <p:sp>
        <p:nvSpPr>
          <p:cNvPr id="21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9AE79017-1B56-49EF-88F3-A87825597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9" y="2065913"/>
            <a:ext cx="3661831" cy="2746373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04C9E38-A7BA-4C57-A1EC-FCA7F71B0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Affordable price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From 12K to 85K</a:t>
            </a:r>
          </a:p>
          <a:p>
            <a:r>
              <a:rPr lang="en-US" sz="2000" dirty="0">
                <a:solidFill>
                  <a:srgbClr val="000000"/>
                </a:solidFill>
              </a:rPr>
              <a:t>5G SERDES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Open source toolchain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Lot of nice boards available</a:t>
            </a:r>
          </a:p>
        </p:txBody>
      </p:sp>
    </p:spTree>
    <p:extLst>
      <p:ext uri="{BB962C8B-B14F-4D97-AF65-F5344CB8AC3E}">
        <p14:creationId xmlns:p14="http://schemas.microsoft.com/office/powerpoint/2010/main" val="288701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1832</Words>
  <Application>Microsoft Office PowerPoint</Application>
  <PresentationFormat>Widescreen</PresentationFormat>
  <Paragraphs>790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Calibri Light</vt:lpstr>
      <vt:lpstr>Consolas</vt:lpstr>
      <vt:lpstr>Trebuchet MS</vt:lpstr>
      <vt:lpstr>Office Theme</vt:lpstr>
      <vt:lpstr>With ULX3S</vt:lpstr>
      <vt:lpstr>Who we are ?</vt:lpstr>
      <vt:lpstr>ULX3S</vt:lpstr>
      <vt:lpstr>ULX3S - Top</vt:lpstr>
      <vt:lpstr>ULX3S-Bottom</vt:lpstr>
      <vt:lpstr>FPGA</vt:lpstr>
      <vt:lpstr>What is FPGA ?</vt:lpstr>
      <vt:lpstr>Logic block</vt:lpstr>
      <vt:lpstr>Lattice ECP5</vt:lpstr>
      <vt:lpstr>TOOLS</vt:lpstr>
      <vt:lpstr>How do we program  FPGA ?</vt:lpstr>
      <vt:lpstr>Open source tools</vt:lpstr>
      <vt:lpstr>And more …</vt:lpstr>
      <vt:lpstr>YOSYS</vt:lpstr>
      <vt:lpstr>NextPnR</vt:lpstr>
      <vt:lpstr>Project Trellis</vt:lpstr>
      <vt:lpstr>APIO</vt:lpstr>
      <vt:lpstr>HANDS ON WORKSHOP</vt:lpstr>
      <vt:lpstr>Set up for your board</vt:lpstr>
      <vt:lpstr>BASICS</vt:lpstr>
      <vt:lpstr>Init</vt:lpstr>
      <vt:lpstr>LED</vt:lpstr>
      <vt:lpstr>Button</vt:lpstr>
      <vt:lpstr>Counter</vt:lpstr>
      <vt:lpstr>Trigger</vt:lpstr>
      <vt:lpstr>Debounce</vt:lpstr>
      <vt:lpstr>AUDIO</vt:lpstr>
      <vt:lpstr>Theory</vt:lpstr>
      <vt:lpstr>Tone frequency</vt:lpstr>
      <vt:lpstr>Siren</vt:lpstr>
      <vt:lpstr>Piano</vt:lpstr>
      <vt:lpstr>PROTOCOLS</vt:lpstr>
      <vt:lpstr>FSM  Finite State Machines</vt:lpstr>
      <vt:lpstr>Finite State Machines</vt:lpstr>
      <vt:lpstr>Serial protocol</vt:lpstr>
      <vt:lpstr>Serial Transmit</vt:lpstr>
      <vt:lpstr>Serial connection</vt:lpstr>
      <vt:lpstr>Echo</vt:lpstr>
      <vt:lpstr>SPI</vt:lpstr>
      <vt:lpstr>SPI data transfer</vt:lpstr>
      <vt:lpstr>VIDEO</vt:lpstr>
      <vt:lpstr>SPI Video</vt:lpstr>
      <vt:lpstr>VGA Video</vt:lpstr>
      <vt:lpstr>HDMI</vt:lpstr>
      <vt:lpstr>Video block</vt:lpstr>
      <vt:lpstr>One color screen</vt:lpstr>
      <vt:lpstr>Checkers</vt:lpstr>
      <vt:lpstr>Tricolore</vt:lpstr>
      <vt:lpstr>Text</vt:lpstr>
      <vt:lpstr>Text buffer</vt:lpstr>
      <vt:lpstr>Terminal</vt:lpstr>
      <vt:lpstr>PONG</vt:lpstr>
      <vt:lpstr>Elements</vt:lpstr>
      <vt:lpstr>CPU</vt:lpstr>
      <vt:lpstr>Grom - 8</vt:lpstr>
      <vt:lpstr>Instruction set (1/2)</vt:lpstr>
      <vt:lpstr>Instruction set (2/2)</vt:lpstr>
      <vt:lpstr>ALU</vt:lpstr>
      <vt:lpstr>PowerPoint Presentation</vt:lpstr>
      <vt:lpstr>Software running on our CPU</vt:lpstr>
      <vt:lpstr>COMPUTER</vt:lpstr>
      <vt:lpstr>Altair</vt:lpstr>
      <vt:lpstr>RISC-V</vt:lpstr>
      <vt:lpstr>Risc-V ISA</vt:lpstr>
      <vt:lpstr>AttoSoC</vt:lpstr>
      <vt:lpstr>Building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With ULX3S</dc:title>
  <dc:creator>Miodrag Milanovic</dc:creator>
  <cp:lastModifiedBy>Miodrag Milanovic</cp:lastModifiedBy>
  <cp:revision>7</cp:revision>
  <dcterms:created xsi:type="dcterms:W3CDTF">2019-03-07T13:13:22Z</dcterms:created>
  <dcterms:modified xsi:type="dcterms:W3CDTF">2019-03-08T07:16:34Z</dcterms:modified>
</cp:coreProperties>
</file>