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566" r:id="rId4"/>
    <p:sldId id="567" r:id="rId5"/>
    <p:sldId id="568" r:id="rId6"/>
    <p:sldId id="569" r:id="rId7"/>
    <p:sldId id="570" r:id="rId8"/>
    <p:sldId id="571" r:id="rId9"/>
    <p:sldId id="572" r:id="rId10"/>
    <p:sldId id="573" r:id="rId11"/>
    <p:sldId id="574" r:id="rId12"/>
    <p:sldId id="575" r:id="rId13"/>
    <p:sldId id="560" r:id="rId14"/>
    <p:sldId id="561" r:id="rId15"/>
    <p:sldId id="259" r:id="rId16"/>
    <p:sldId id="556" r:id="rId17"/>
    <p:sldId id="5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3869" autoAdjust="0"/>
  </p:normalViewPr>
  <p:slideViewPr>
    <p:cSldViewPr snapToGrid="0">
      <p:cViewPr varScale="1">
        <p:scale>
          <a:sx n="55" d="100"/>
          <a:sy n="55" d="100"/>
        </p:scale>
        <p:origin x="9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3E0C7-A1D6-4EFC-B6C0-9B78D605460E}" type="datetimeFigureOut">
              <a:rPr lang="en-AU" smtClean="0"/>
              <a:t>8/11/2023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BD0C2-175B-454D-80C1-097C0F7B42EC}" type="slidenum">
              <a:rPr lang="en-AU" smtClean="0"/>
              <a:t>‹#›</a:t>
            </a:fld>
            <a:endParaRPr lang="en-AU"/>
          </a:p>
        </p:txBody>
      </p:sp>
    </p:spTree>
    <p:extLst>
      <p:ext uri="{BB962C8B-B14F-4D97-AF65-F5344CB8AC3E}">
        <p14:creationId xmlns:p14="http://schemas.microsoft.com/office/powerpoint/2010/main" val="325728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89BD0C2-175B-454D-80C1-097C0F7B42EC}" type="slidenum">
              <a:rPr lang="en-AU" smtClean="0"/>
              <a:t>1</a:t>
            </a:fld>
            <a:endParaRPr lang="en-AU"/>
          </a:p>
        </p:txBody>
      </p:sp>
    </p:spTree>
    <p:extLst>
      <p:ext uri="{BB962C8B-B14F-4D97-AF65-F5344CB8AC3E}">
        <p14:creationId xmlns:p14="http://schemas.microsoft.com/office/powerpoint/2010/main" val="345385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89BD0C2-175B-454D-80C1-097C0F7B42EC}" type="slidenum">
              <a:rPr lang="en-AU" smtClean="0"/>
              <a:t>2</a:t>
            </a:fld>
            <a:endParaRPr lang="en-AU"/>
          </a:p>
        </p:txBody>
      </p:sp>
    </p:spTree>
    <p:extLst>
      <p:ext uri="{BB962C8B-B14F-4D97-AF65-F5344CB8AC3E}">
        <p14:creationId xmlns:p14="http://schemas.microsoft.com/office/powerpoint/2010/main" val="301219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
        <p:nvSpPr>
          <p:cNvPr id="4" name="Slide Number Placeholder 3"/>
          <p:cNvSpPr>
            <a:spLocks noGrp="1"/>
          </p:cNvSpPr>
          <p:nvPr>
            <p:ph type="sldNum" sz="quarter" idx="5"/>
          </p:nvPr>
        </p:nvSpPr>
        <p:spPr/>
        <p:txBody>
          <a:bodyPr/>
          <a:lstStyle/>
          <a:p>
            <a:fld id="{C89BD0C2-175B-454D-80C1-097C0F7B42EC}" type="slidenum">
              <a:rPr lang="en-AU" smtClean="0"/>
              <a:t>12</a:t>
            </a:fld>
            <a:endParaRPr lang="en-AU"/>
          </a:p>
        </p:txBody>
      </p:sp>
    </p:spTree>
    <p:extLst>
      <p:ext uri="{BB962C8B-B14F-4D97-AF65-F5344CB8AC3E}">
        <p14:creationId xmlns:p14="http://schemas.microsoft.com/office/powerpoint/2010/main" val="184755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89BD0C2-175B-454D-80C1-097C0F7B42EC}" type="slidenum">
              <a:rPr lang="en-AU" smtClean="0"/>
              <a:t>14</a:t>
            </a:fld>
            <a:endParaRPr lang="en-AU"/>
          </a:p>
        </p:txBody>
      </p:sp>
    </p:spTree>
    <p:extLst>
      <p:ext uri="{BB962C8B-B14F-4D97-AF65-F5344CB8AC3E}">
        <p14:creationId xmlns:p14="http://schemas.microsoft.com/office/powerpoint/2010/main" val="195705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89BD0C2-175B-454D-80C1-097C0F7B42EC}" type="slidenum">
              <a:rPr lang="en-AU" smtClean="0"/>
              <a:t>15</a:t>
            </a:fld>
            <a:endParaRPr lang="en-AU"/>
          </a:p>
        </p:txBody>
      </p:sp>
    </p:spTree>
    <p:extLst>
      <p:ext uri="{BB962C8B-B14F-4D97-AF65-F5344CB8AC3E}">
        <p14:creationId xmlns:p14="http://schemas.microsoft.com/office/powerpoint/2010/main" val="11418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7585E6-FE8C-44C0-B758-A49201CA006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89AB-97B5-4DFF-B53D-1342C60BE2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187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585E6-FE8C-44C0-B758-A49201CA006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89AB-97B5-4DFF-B53D-1342C60BE2A3}" type="slidenum">
              <a:rPr lang="en-US" smtClean="0"/>
              <a:t>‹#›</a:t>
            </a:fld>
            <a:endParaRPr lang="en-US"/>
          </a:p>
        </p:txBody>
      </p:sp>
    </p:spTree>
    <p:extLst>
      <p:ext uri="{BB962C8B-B14F-4D97-AF65-F5344CB8AC3E}">
        <p14:creationId xmlns:p14="http://schemas.microsoft.com/office/powerpoint/2010/main" val="3017678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585E6-FE8C-44C0-B758-A49201CA006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89AB-97B5-4DFF-B53D-1342C60BE2A3}" type="slidenum">
              <a:rPr lang="en-US" smtClean="0"/>
              <a:t>‹#›</a:t>
            </a:fld>
            <a:endParaRPr lang="en-US"/>
          </a:p>
        </p:txBody>
      </p:sp>
    </p:spTree>
    <p:extLst>
      <p:ext uri="{BB962C8B-B14F-4D97-AF65-F5344CB8AC3E}">
        <p14:creationId xmlns:p14="http://schemas.microsoft.com/office/powerpoint/2010/main" val="272777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585E6-FE8C-44C0-B758-A49201CA006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89AB-97B5-4DFF-B53D-1342C60BE2A3}" type="slidenum">
              <a:rPr lang="en-US" smtClean="0"/>
              <a:t>‹#›</a:t>
            </a:fld>
            <a:endParaRPr lang="en-US"/>
          </a:p>
        </p:txBody>
      </p:sp>
    </p:spTree>
    <p:extLst>
      <p:ext uri="{BB962C8B-B14F-4D97-AF65-F5344CB8AC3E}">
        <p14:creationId xmlns:p14="http://schemas.microsoft.com/office/powerpoint/2010/main" val="186275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7585E6-FE8C-44C0-B758-A49201CA0061}"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489AB-97B5-4DFF-B53D-1342C60BE2A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40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7585E6-FE8C-44C0-B758-A49201CA006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489AB-97B5-4DFF-B53D-1342C60BE2A3}" type="slidenum">
              <a:rPr lang="en-US" smtClean="0"/>
              <a:t>‹#›</a:t>
            </a:fld>
            <a:endParaRPr lang="en-US"/>
          </a:p>
        </p:txBody>
      </p:sp>
    </p:spTree>
    <p:extLst>
      <p:ext uri="{BB962C8B-B14F-4D97-AF65-F5344CB8AC3E}">
        <p14:creationId xmlns:p14="http://schemas.microsoft.com/office/powerpoint/2010/main" val="382971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7585E6-FE8C-44C0-B758-A49201CA0061}"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489AB-97B5-4DFF-B53D-1342C60BE2A3}" type="slidenum">
              <a:rPr lang="en-US" smtClean="0"/>
              <a:t>‹#›</a:t>
            </a:fld>
            <a:endParaRPr lang="en-US"/>
          </a:p>
        </p:txBody>
      </p:sp>
    </p:spTree>
    <p:extLst>
      <p:ext uri="{BB962C8B-B14F-4D97-AF65-F5344CB8AC3E}">
        <p14:creationId xmlns:p14="http://schemas.microsoft.com/office/powerpoint/2010/main" val="102877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7585E6-FE8C-44C0-B758-A49201CA0061}"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489AB-97B5-4DFF-B53D-1342C60BE2A3}" type="slidenum">
              <a:rPr lang="en-US" smtClean="0"/>
              <a:t>‹#›</a:t>
            </a:fld>
            <a:endParaRPr lang="en-US"/>
          </a:p>
        </p:txBody>
      </p:sp>
    </p:spTree>
    <p:extLst>
      <p:ext uri="{BB962C8B-B14F-4D97-AF65-F5344CB8AC3E}">
        <p14:creationId xmlns:p14="http://schemas.microsoft.com/office/powerpoint/2010/main" val="108194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7585E6-FE8C-44C0-B758-A49201CA0061}" type="datetimeFigureOut">
              <a:rPr lang="en-US" smtClean="0"/>
              <a:t>11/8/2023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D2489AB-97B5-4DFF-B53D-1342C60BE2A3}" type="slidenum">
              <a:rPr lang="en-US" smtClean="0"/>
              <a:t>‹#›</a:t>
            </a:fld>
            <a:endParaRPr lang="en-US"/>
          </a:p>
        </p:txBody>
      </p:sp>
    </p:spTree>
    <p:extLst>
      <p:ext uri="{BB962C8B-B14F-4D97-AF65-F5344CB8AC3E}">
        <p14:creationId xmlns:p14="http://schemas.microsoft.com/office/powerpoint/2010/main" val="200633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7585E6-FE8C-44C0-B758-A49201CA0061}" type="datetimeFigureOut">
              <a:rPr lang="en-US" smtClean="0"/>
              <a:t>11/8/2023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D2489AB-97B5-4DFF-B53D-1342C60BE2A3}" type="slidenum">
              <a:rPr lang="en-US" smtClean="0"/>
              <a:t>‹#›</a:t>
            </a:fld>
            <a:endParaRPr lang="en-US"/>
          </a:p>
        </p:txBody>
      </p:sp>
    </p:spTree>
    <p:extLst>
      <p:ext uri="{BB962C8B-B14F-4D97-AF65-F5344CB8AC3E}">
        <p14:creationId xmlns:p14="http://schemas.microsoft.com/office/powerpoint/2010/main" val="313689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7585E6-FE8C-44C0-B758-A49201CA0061}"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489AB-97B5-4DFF-B53D-1342C60BE2A3}" type="slidenum">
              <a:rPr lang="en-US" smtClean="0"/>
              <a:t>‹#›</a:t>
            </a:fld>
            <a:endParaRPr lang="en-US"/>
          </a:p>
        </p:txBody>
      </p:sp>
    </p:spTree>
    <p:extLst>
      <p:ext uri="{BB962C8B-B14F-4D97-AF65-F5344CB8AC3E}">
        <p14:creationId xmlns:p14="http://schemas.microsoft.com/office/powerpoint/2010/main" val="2383504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7585E6-FE8C-44C0-B758-A49201CA0061}" type="datetimeFigureOut">
              <a:rPr lang="en-US" smtClean="0"/>
              <a:t>11/8/2023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D2489AB-97B5-4DFF-B53D-1342C60BE2A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98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A03F-DBF6-4F8B-A668-868D2E22172C}"/>
              </a:ext>
            </a:extLst>
          </p:cNvPr>
          <p:cNvSpPr>
            <a:spLocks noGrp="1"/>
          </p:cNvSpPr>
          <p:nvPr>
            <p:ph type="ctrTitle"/>
          </p:nvPr>
        </p:nvSpPr>
        <p:spPr>
          <a:xfrm>
            <a:off x="965200" y="643467"/>
            <a:ext cx="8937213" cy="5054008"/>
          </a:xfrm>
        </p:spPr>
        <p:txBody>
          <a:bodyPr anchor="ctr">
            <a:normAutofit/>
          </a:bodyPr>
          <a:lstStyle/>
          <a:p>
            <a:pPr algn="r"/>
            <a:r>
              <a:rPr lang="en-US" b="1" dirty="0"/>
              <a:t>Linear Regression</a:t>
            </a:r>
          </a:p>
        </p:txBody>
      </p:sp>
    </p:spTree>
    <p:extLst>
      <p:ext uri="{BB962C8B-B14F-4D97-AF65-F5344CB8AC3E}">
        <p14:creationId xmlns:p14="http://schemas.microsoft.com/office/powerpoint/2010/main" val="317356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09C4-C19D-B03C-CA21-4849023AE561}"/>
              </a:ext>
            </a:extLst>
          </p:cNvPr>
          <p:cNvSpPr>
            <a:spLocks noGrp="1"/>
          </p:cNvSpPr>
          <p:nvPr>
            <p:ph type="title"/>
          </p:nvPr>
        </p:nvSpPr>
        <p:spPr/>
        <p:txBody>
          <a:bodyPr/>
          <a:lstStyle/>
          <a:p>
            <a:r>
              <a:rPr lang="fi-FI" dirty="0" err="1"/>
              <a:t>Finding</a:t>
            </a:r>
            <a:r>
              <a:rPr lang="fi-FI" dirty="0"/>
              <a:t> </a:t>
            </a:r>
            <a:r>
              <a:rPr lang="fi-FI" dirty="0" err="1"/>
              <a:t>the</a:t>
            </a:r>
            <a:r>
              <a:rPr lang="fi-FI" dirty="0"/>
              <a:t> </a:t>
            </a:r>
            <a:r>
              <a:rPr lang="fi-FI" dirty="0" err="1"/>
              <a:t>Slope</a:t>
            </a:r>
            <a:endParaRPr lang="fi-FI" dirty="0"/>
          </a:p>
        </p:txBody>
      </p:sp>
      <p:pic>
        <p:nvPicPr>
          <p:cNvPr id="5" name="Content Placeholder 4" descr="A white background with black text&#10;&#10;Description automatically generated">
            <a:extLst>
              <a:ext uri="{FF2B5EF4-FFF2-40B4-BE49-F238E27FC236}">
                <a16:creationId xmlns:a16="http://schemas.microsoft.com/office/drawing/2014/main" id="{FED89681-137A-1AA8-F62B-9BA3723FB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665384"/>
            <a:ext cx="10058400" cy="2384482"/>
          </a:xfrm>
        </p:spPr>
      </p:pic>
    </p:spTree>
    <p:extLst>
      <p:ext uri="{BB962C8B-B14F-4D97-AF65-F5344CB8AC3E}">
        <p14:creationId xmlns:p14="http://schemas.microsoft.com/office/powerpoint/2010/main" val="203955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BDEB5B4-6CC5-F5A4-ACB1-09B656DF0A2A}"/>
              </a:ext>
            </a:extLst>
          </p:cNvPr>
          <p:cNvSpPr>
            <a:spLocks noGrp="1"/>
          </p:cNvSpPr>
          <p:nvPr>
            <p:ph idx="1"/>
          </p:nvPr>
        </p:nvSpPr>
        <p:spPr>
          <a:xfrm>
            <a:off x="145130" y="292565"/>
            <a:ext cx="3616641" cy="3335519"/>
          </a:xfrm>
        </p:spPr>
        <p:txBody>
          <a:bodyPr>
            <a:normAutofit/>
          </a:bodyPr>
          <a:lstStyle/>
          <a:p>
            <a:r>
              <a:rPr lang="en-US" sz="2400" dirty="0">
                <a:solidFill>
                  <a:schemeClr val="tx1"/>
                </a:solidFill>
              </a:rPr>
              <a:t>In the context of linear regression, once you have the slope (in this case, 2.8 according to the example), you can plot the regression line with respect to your data points. Here’s how the line is drawn:</a:t>
            </a:r>
          </a:p>
          <a:p>
            <a:endParaRPr lang="fi-FI" sz="1500" dirty="0">
              <a:solidFill>
                <a:srgbClr val="FFFFFF"/>
              </a:solidFill>
            </a:endParaRPr>
          </a:p>
        </p:txBody>
      </p:sp>
      <p:sp>
        <p:nvSpPr>
          <p:cNvPr id="20"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screenshot of a math test&#10;&#10;Description automatically generated">
            <a:extLst>
              <a:ext uri="{FF2B5EF4-FFF2-40B4-BE49-F238E27FC236}">
                <a16:creationId xmlns:a16="http://schemas.microsoft.com/office/drawing/2014/main" id="{A0DCCE0A-E6F6-69EF-9C1F-078E88117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794" y="497711"/>
            <a:ext cx="8050572" cy="5856789"/>
          </a:xfrm>
          <a:prstGeom prst="rect">
            <a:avLst/>
          </a:prstGeom>
        </p:spPr>
      </p:pic>
    </p:spTree>
    <p:extLst>
      <p:ext uri="{BB962C8B-B14F-4D97-AF65-F5344CB8AC3E}">
        <p14:creationId xmlns:p14="http://schemas.microsoft.com/office/powerpoint/2010/main" val="145075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47FD1-0BE3-001B-F95A-0393C2A10925}"/>
              </a:ext>
            </a:extLst>
          </p:cNvPr>
          <p:cNvSpPr>
            <a:spLocks noGrp="1"/>
          </p:cNvSpPr>
          <p:nvPr>
            <p:ph type="title"/>
          </p:nvPr>
        </p:nvSpPr>
        <p:spPr>
          <a:xfrm>
            <a:off x="7859485" y="634946"/>
            <a:ext cx="3690257" cy="1450757"/>
          </a:xfrm>
        </p:spPr>
        <p:txBody>
          <a:bodyPr>
            <a:normAutofit/>
          </a:bodyPr>
          <a:lstStyle/>
          <a:p>
            <a:r>
              <a:rPr lang="fi-FI" dirty="0" err="1"/>
              <a:t>Example</a:t>
            </a:r>
            <a:r>
              <a:rPr lang="fi-FI" dirty="0"/>
              <a:t> </a:t>
            </a:r>
            <a:r>
              <a:rPr lang="fi-FI" dirty="0" err="1"/>
              <a:t>plot</a:t>
            </a:r>
            <a:endParaRPr lang="fi-FI" dirty="0"/>
          </a:p>
        </p:txBody>
      </p:sp>
      <p:pic>
        <p:nvPicPr>
          <p:cNvPr id="7" name="Picture 6" descr="A graph with a red line&#10;&#10;Description automatically generated">
            <a:extLst>
              <a:ext uri="{FF2B5EF4-FFF2-40B4-BE49-F238E27FC236}">
                <a16:creationId xmlns:a16="http://schemas.microsoft.com/office/drawing/2014/main" id="{639B3129-1007-9891-6F33-EE0B44929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99" y="1008414"/>
            <a:ext cx="6909801" cy="4577740"/>
          </a:xfrm>
          <a:prstGeom prst="rect">
            <a:avLst/>
          </a:prstGeom>
        </p:spPr>
      </p:pic>
      <p:cxnSp>
        <p:nvCxnSpPr>
          <p:cNvPr id="25" name="Straight Connector 24">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463919-3860-4D54-6ADB-1873FEC46854}"/>
              </a:ext>
            </a:extLst>
          </p:cNvPr>
          <p:cNvSpPr>
            <a:spLocks noGrp="1"/>
          </p:cNvSpPr>
          <p:nvPr>
            <p:ph idx="1"/>
          </p:nvPr>
        </p:nvSpPr>
        <p:spPr>
          <a:xfrm>
            <a:off x="7859485" y="2198914"/>
            <a:ext cx="4120312" cy="2373085"/>
          </a:xfrm>
        </p:spPr>
        <p:txBody>
          <a:bodyPr>
            <a:normAutofit/>
          </a:bodyPr>
          <a:lstStyle/>
          <a:p>
            <a:r>
              <a:rPr lang="en-US" dirty="0"/>
              <a:t>In the plot, the blue dots represent the given data points, and the red line is the regression line that has been drawn based on our calculated slope and intercept. This line visually demonstrates how the test score y increases with the number of hours studied x.</a:t>
            </a:r>
            <a:endParaRPr lang="fi-FI" dirty="0"/>
          </a:p>
        </p:txBody>
      </p:sp>
      <p:sp>
        <p:nvSpPr>
          <p:cNvPr id="27" name="Rectangle 26">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A math equation with numbers and symbols&#10;&#10;Description automatically generated with medium confidence">
            <a:extLst>
              <a:ext uri="{FF2B5EF4-FFF2-40B4-BE49-F238E27FC236}">
                <a16:creationId xmlns:a16="http://schemas.microsoft.com/office/drawing/2014/main" id="{50CE341A-6BED-6158-B7B8-46D3440C96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826" y="5509713"/>
            <a:ext cx="8602599" cy="1348287"/>
          </a:xfrm>
          <a:prstGeom prst="rect">
            <a:avLst/>
          </a:prstGeom>
        </p:spPr>
      </p:pic>
    </p:spTree>
    <p:extLst>
      <p:ext uri="{BB962C8B-B14F-4D97-AF65-F5344CB8AC3E}">
        <p14:creationId xmlns:p14="http://schemas.microsoft.com/office/powerpoint/2010/main" val="230908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522D-2E71-45BE-B501-E86ACDBDC97D}"/>
              </a:ext>
            </a:extLst>
          </p:cNvPr>
          <p:cNvSpPr>
            <a:spLocks noGrp="1"/>
          </p:cNvSpPr>
          <p:nvPr>
            <p:ph type="title"/>
          </p:nvPr>
        </p:nvSpPr>
        <p:spPr>
          <a:xfrm>
            <a:off x="1097280" y="286603"/>
            <a:ext cx="10058400" cy="1450757"/>
          </a:xfrm>
        </p:spPr>
        <p:txBody>
          <a:bodyPr>
            <a:normAutofit/>
          </a:bodyPr>
          <a:lstStyle/>
          <a:p>
            <a:r>
              <a:rPr lang="en-US" dirty="0"/>
              <a:t>Linear Regression Types</a:t>
            </a:r>
          </a:p>
        </p:txBody>
      </p:sp>
      <p:pic>
        <p:nvPicPr>
          <p:cNvPr id="5" name="Picture 4">
            <a:extLst>
              <a:ext uri="{FF2B5EF4-FFF2-40B4-BE49-F238E27FC236}">
                <a16:creationId xmlns:a16="http://schemas.microsoft.com/office/drawing/2014/main" id="{81590A7E-630B-4E20-A95B-EF4933259E8F}"/>
              </a:ext>
            </a:extLst>
          </p:cNvPr>
          <p:cNvPicPr>
            <a:picLocks noChangeAspect="1"/>
          </p:cNvPicPr>
          <p:nvPr/>
        </p:nvPicPr>
        <p:blipFill>
          <a:blip r:embed="rId2"/>
          <a:stretch>
            <a:fillRect/>
          </a:stretch>
        </p:blipFill>
        <p:spPr>
          <a:xfrm>
            <a:off x="1392546" y="3286077"/>
            <a:ext cx="4402886" cy="2335170"/>
          </a:xfrm>
          <a:prstGeom prst="rect">
            <a:avLst/>
          </a:prstGeom>
        </p:spPr>
      </p:pic>
      <p:pic>
        <p:nvPicPr>
          <p:cNvPr id="7" name="Picture 6">
            <a:extLst>
              <a:ext uri="{FF2B5EF4-FFF2-40B4-BE49-F238E27FC236}">
                <a16:creationId xmlns:a16="http://schemas.microsoft.com/office/drawing/2014/main" id="{289D507B-0222-4EF4-997B-8C973E497B43}"/>
              </a:ext>
            </a:extLst>
          </p:cNvPr>
          <p:cNvPicPr>
            <a:picLocks noChangeAspect="1"/>
          </p:cNvPicPr>
          <p:nvPr/>
        </p:nvPicPr>
        <p:blipFill>
          <a:blip r:embed="rId3"/>
          <a:stretch>
            <a:fillRect/>
          </a:stretch>
        </p:blipFill>
        <p:spPr>
          <a:xfrm>
            <a:off x="6405830" y="3359738"/>
            <a:ext cx="4749533" cy="2019259"/>
          </a:xfrm>
          <a:prstGeom prst="rect">
            <a:avLst/>
          </a:prstGeom>
        </p:spPr>
      </p:pic>
      <p:sp>
        <p:nvSpPr>
          <p:cNvPr id="8" name="TextBox 7">
            <a:extLst>
              <a:ext uri="{FF2B5EF4-FFF2-40B4-BE49-F238E27FC236}">
                <a16:creationId xmlns:a16="http://schemas.microsoft.com/office/drawing/2014/main" id="{959B95AA-6F3E-4844-A687-595C301B5E5F}"/>
              </a:ext>
            </a:extLst>
          </p:cNvPr>
          <p:cNvSpPr txBox="1"/>
          <p:nvPr/>
        </p:nvSpPr>
        <p:spPr>
          <a:xfrm>
            <a:off x="1867039" y="3171406"/>
            <a:ext cx="2838412" cy="372395"/>
          </a:xfrm>
          <a:prstGeom prst="rect">
            <a:avLst/>
          </a:prstGeom>
          <a:noFill/>
        </p:spPr>
        <p:txBody>
          <a:bodyPr wrap="none" rtlCol="0">
            <a:spAutoFit/>
          </a:bodyPr>
          <a:lstStyle/>
          <a:p>
            <a:pPr>
              <a:spcAft>
                <a:spcPts val="600"/>
              </a:spcAft>
            </a:pPr>
            <a:r>
              <a:rPr lang="en-US" b="1" kern="1200">
                <a:solidFill>
                  <a:schemeClr val="tx1"/>
                </a:solidFill>
                <a:latin typeface="+mn-lt"/>
                <a:ea typeface="+mn-ea"/>
                <a:cs typeface="+mn-cs"/>
              </a:rPr>
              <a:t>Positive Linear Relationship</a:t>
            </a:r>
            <a:endParaRPr lang="en-US" b="1"/>
          </a:p>
        </p:txBody>
      </p:sp>
      <p:sp>
        <p:nvSpPr>
          <p:cNvPr id="9" name="TextBox 8">
            <a:extLst>
              <a:ext uri="{FF2B5EF4-FFF2-40B4-BE49-F238E27FC236}">
                <a16:creationId xmlns:a16="http://schemas.microsoft.com/office/drawing/2014/main" id="{26B3F314-5C7E-4C69-9B21-39BA323B4D5E}"/>
              </a:ext>
            </a:extLst>
          </p:cNvPr>
          <p:cNvSpPr txBox="1"/>
          <p:nvPr/>
        </p:nvSpPr>
        <p:spPr>
          <a:xfrm>
            <a:off x="6851896" y="3064268"/>
            <a:ext cx="2932997" cy="372395"/>
          </a:xfrm>
          <a:prstGeom prst="rect">
            <a:avLst/>
          </a:prstGeom>
          <a:noFill/>
        </p:spPr>
        <p:txBody>
          <a:bodyPr wrap="none" rtlCol="0">
            <a:spAutoFit/>
          </a:bodyPr>
          <a:lstStyle/>
          <a:p>
            <a:pPr>
              <a:spcAft>
                <a:spcPts val="600"/>
              </a:spcAft>
            </a:pPr>
            <a:r>
              <a:rPr lang="en-US" b="1" kern="1200">
                <a:solidFill>
                  <a:schemeClr val="tx1"/>
                </a:solidFill>
                <a:latin typeface="+mn-lt"/>
                <a:ea typeface="+mn-ea"/>
                <a:cs typeface="+mn-cs"/>
              </a:rPr>
              <a:t>Negative Linear Relationship</a:t>
            </a:r>
            <a:endParaRPr lang="en-US" b="1"/>
          </a:p>
        </p:txBody>
      </p:sp>
      <p:sp>
        <p:nvSpPr>
          <p:cNvPr id="14" name="TextBox 13">
            <a:extLst>
              <a:ext uri="{FF2B5EF4-FFF2-40B4-BE49-F238E27FC236}">
                <a16:creationId xmlns:a16="http://schemas.microsoft.com/office/drawing/2014/main" id="{549AD1CD-396B-4089-A1D4-23CBD7DE0CD9}"/>
              </a:ext>
            </a:extLst>
          </p:cNvPr>
          <p:cNvSpPr txBox="1"/>
          <p:nvPr/>
        </p:nvSpPr>
        <p:spPr>
          <a:xfrm>
            <a:off x="8478977" y="5378997"/>
            <a:ext cx="292873" cy="372395"/>
          </a:xfrm>
          <a:prstGeom prst="rect">
            <a:avLst/>
          </a:prstGeom>
          <a:noFill/>
        </p:spPr>
        <p:txBody>
          <a:bodyPr wrap="none" rtlCol="0">
            <a:spAutoFit/>
          </a:bodyPr>
          <a:lstStyle/>
          <a:p>
            <a:pPr>
              <a:spcAft>
                <a:spcPts val="600"/>
              </a:spcAft>
            </a:pPr>
            <a:r>
              <a:rPr lang="en-US" b="1" kern="1200">
                <a:solidFill>
                  <a:schemeClr val="tx1"/>
                </a:solidFill>
                <a:latin typeface="+mn-lt"/>
                <a:ea typeface="+mn-ea"/>
                <a:cs typeface="+mn-cs"/>
              </a:rPr>
              <a:t>x</a:t>
            </a:r>
            <a:endParaRPr lang="en-US" b="1"/>
          </a:p>
        </p:txBody>
      </p:sp>
      <p:sp>
        <p:nvSpPr>
          <p:cNvPr id="15" name="TextBox 14">
            <a:extLst>
              <a:ext uri="{FF2B5EF4-FFF2-40B4-BE49-F238E27FC236}">
                <a16:creationId xmlns:a16="http://schemas.microsoft.com/office/drawing/2014/main" id="{0D94835B-ECFF-4BF9-9C03-81AEB178B3CE}"/>
              </a:ext>
            </a:extLst>
          </p:cNvPr>
          <p:cNvSpPr txBox="1"/>
          <p:nvPr/>
        </p:nvSpPr>
        <p:spPr>
          <a:xfrm>
            <a:off x="6222313" y="4146075"/>
            <a:ext cx="296106" cy="372395"/>
          </a:xfrm>
          <a:prstGeom prst="rect">
            <a:avLst/>
          </a:prstGeom>
          <a:noFill/>
        </p:spPr>
        <p:txBody>
          <a:bodyPr wrap="none" rtlCol="0">
            <a:spAutoFit/>
          </a:bodyPr>
          <a:lstStyle/>
          <a:p>
            <a:pPr>
              <a:spcAft>
                <a:spcPts val="600"/>
              </a:spcAft>
            </a:pPr>
            <a:r>
              <a:rPr lang="en-US" b="1" kern="1200">
                <a:solidFill>
                  <a:schemeClr val="tx1"/>
                </a:solidFill>
                <a:latin typeface="+mn-lt"/>
                <a:ea typeface="+mn-ea"/>
                <a:cs typeface="+mn-cs"/>
              </a:rPr>
              <a:t>y</a:t>
            </a:r>
            <a:endParaRPr lang="en-US" b="1"/>
          </a:p>
        </p:txBody>
      </p:sp>
      <p:sp>
        <p:nvSpPr>
          <p:cNvPr id="16" name="TextBox 15">
            <a:extLst>
              <a:ext uri="{FF2B5EF4-FFF2-40B4-BE49-F238E27FC236}">
                <a16:creationId xmlns:a16="http://schemas.microsoft.com/office/drawing/2014/main" id="{84F08EE0-3BC7-4C3B-9806-1E5DC435ABA1}"/>
              </a:ext>
            </a:extLst>
          </p:cNvPr>
          <p:cNvSpPr txBox="1"/>
          <p:nvPr/>
        </p:nvSpPr>
        <p:spPr>
          <a:xfrm>
            <a:off x="3522218" y="5435050"/>
            <a:ext cx="292873" cy="372395"/>
          </a:xfrm>
          <a:prstGeom prst="rect">
            <a:avLst/>
          </a:prstGeom>
          <a:noFill/>
        </p:spPr>
        <p:txBody>
          <a:bodyPr wrap="none" rtlCol="0">
            <a:spAutoFit/>
          </a:bodyPr>
          <a:lstStyle/>
          <a:p>
            <a:pPr>
              <a:spcAft>
                <a:spcPts val="600"/>
              </a:spcAft>
            </a:pPr>
            <a:r>
              <a:rPr lang="en-US" b="1" kern="1200">
                <a:solidFill>
                  <a:schemeClr val="tx1"/>
                </a:solidFill>
                <a:latin typeface="+mn-lt"/>
                <a:ea typeface="+mn-ea"/>
                <a:cs typeface="+mn-cs"/>
              </a:rPr>
              <a:t>x</a:t>
            </a:r>
            <a:endParaRPr lang="en-US" b="1"/>
          </a:p>
        </p:txBody>
      </p:sp>
      <p:sp>
        <p:nvSpPr>
          <p:cNvPr id="17" name="TextBox 16">
            <a:extLst>
              <a:ext uri="{FF2B5EF4-FFF2-40B4-BE49-F238E27FC236}">
                <a16:creationId xmlns:a16="http://schemas.microsoft.com/office/drawing/2014/main" id="{BF6C8549-7CC8-44EA-810B-B91DFB76E875}"/>
              </a:ext>
            </a:extLst>
          </p:cNvPr>
          <p:cNvSpPr txBox="1"/>
          <p:nvPr/>
        </p:nvSpPr>
        <p:spPr>
          <a:xfrm>
            <a:off x="1096963" y="4146075"/>
            <a:ext cx="296106" cy="372395"/>
          </a:xfrm>
          <a:prstGeom prst="rect">
            <a:avLst/>
          </a:prstGeom>
          <a:noFill/>
        </p:spPr>
        <p:txBody>
          <a:bodyPr wrap="none" rtlCol="0">
            <a:spAutoFit/>
          </a:bodyPr>
          <a:lstStyle/>
          <a:p>
            <a:pPr>
              <a:spcAft>
                <a:spcPts val="600"/>
              </a:spcAft>
            </a:pPr>
            <a:r>
              <a:rPr lang="en-US" b="1" kern="1200">
                <a:solidFill>
                  <a:schemeClr val="tx1"/>
                </a:solidFill>
                <a:latin typeface="+mn-lt"/>
                <a:ea typeface="+mn-ea"/>
                <a:cs typeface="+mn-cs"/>
              </a:rPr>
              <a:t>y</a:t>
            </a:r>
            <a:endParaRPr lang="en-US" b="1"/>
          </a:p>
        </p:txBody>
      </p:sp>
      <p:sp>
        <p:nvSpPr>
          <p:cNvPr id="18" name="TextBox 17">
            <a:extLst>
              <a:ext uri="{FF2B5EF4-FFF2-40B4-BE49-F238E27FC236}">
                <a16:creationId xmlns:a16="http://schemas.microsoft.com/office/drawing/2014/main" id="{ECA41633-9E33-4805-8A56-2533E5D0468D}"/>
              </a:ext>
            </a:extLst>
          </p:cNvPr>
          <p:cNvSpPr txBox="1"/>
          <p:nvPr/>
        </p:nvSpPr>
        <p:spPr>
          <a:xfrm flipH="1">
            <a:off x="1697129" y="2175664"/>
            <a:ext cx="2771254" cy="723275"/>
          </a:xfrm>
          <a:prstGeom prst="rect">
            <a:avLst/>
          </a:prstGeom>
          <a:noFill/>
        </p:spPr>
        <p:txBody>
          <a:bodyPr wrap="square" rtlCol="0">
            <a:spAutoFit/>
          </a:bodyPr>
          <a:lstStyle/>
          <a:p>
            <a:pPr>
              <a:spcAft>
                <a:spcPts val="600"/>
              </a:spcAft>
            </a:pPr>
            <a:r>
              <a:rPr lang="en-US" b="1" kern="1200">
                <a:solidFill>
                  <a:schemeClr val="tx1"/>
                </a:solidFill>
                <a:latin typeface="+mn-lt"/>
                <a:ea typeface="+mn-ea"/>
                <a:cs typeface="+mn-cs"/>
              </a:rPr>
              <a:t>x: input variable</a:t>
            </a:r>
          </a:p>
          <a:p>
            <a:pPr>
              <a:spcAft>
                <a:spcPts val="600"/>
              </a:spcAft>
            </a:pPr>
            <a:r>
              <a:rPr lang="en-US" b="1" kern="1200">
                <a:solidFill>
                  <a:schemeClr val="tx1"/>
                </a:solidFill>
                <a:latin typeface="+mn-lt"/>
                <a:ea typeface="+mn-ea"/>
                <a:cs typeface="+mn-cs"/>
              </a:rPr>
              <a:t>y: output (target)</a:t>
            </a:r>
            <a:endParaRPr lang="en-US" b="1"/>
          </a:p>
        </p:txBody>
      </p:sp>
    </p:spTree>
    <p:extLst>
      <p:ext uri="{BB962C8B-B14F-4D97-AF65-F5344CB8AC3E}">
        <p14:creationId xmlns:p14="http://schemas.microsoft.com/office/powerpoint/2010/main" val="2327276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8EE9-27D8-469B-9C2C-893822086A1A}"/>
              </a:ext>
            </a:extLst>
          </p:cNvPr>
          <p:cNvSpPr>
            <a:spLocks noGrp="1"/>
          </p:cNvSpPr>
          <p:nvPr>
            <p:ph type="title"/>
          </p:nvPr>
        </p:nvSpPr>
        <p:spPr>
          <a:xfrm>
            <a:off x="1097280" y="286603"/>
            <a:ext cx="10058400" cy="1450757"/>
          </a:xfrm>
        </p:spPr>
        <p:txBody>
          <a:bodyPr>
            <a:normAutofit/>
          </a:bodyPr>
          <a:lstStyle/>
          <a:p>
            <a:r>
              <a:rPr lang="en-US" dirty="0"/>
              <a:t>None-Linear Regression Types</a:t>
            </a:r>
          </a:p>
        </p:txBody>
      </p:sp>
      <p:pic>
        <p:nvPicPr>
          <p:cNvPr id="5" name="Picture 4">
            <a:extLst>
              <a:ext uri="{FF2B5EF4-FFF2-40B4-BE49-F238E27FC236}">
                <a16:creationId xmlns:a16="http://schemas.microsoft.com/office/drawing/2014/main" id="{5C7CC031-973F-4F8B-BF5D-15AF47AFA0DC}"/>
              </a:ext>
            </a:extLst>
          </p:cNvPr>
          <p:cNvPicPr>
            <a:picLocks noChangeAspect="1"/>
          </p:cNvPicPr>
          <p:nvPr/>
        </p:nvPicPr>
        <p:blipFill>
          <a:blip r:embed="rId3"/>
          <a:stretch>
            <a:fillRect/>
          </a:stretch>
        </p:blipFill>
        <p:spPr>
          <a:xfrm>
            <a:off x="1232764" y="3269588"/>
            <a:ext cx="4780232" cy="2198285"/>
          </a:xfrm>
          <a:prstGeom prst="rect">
            <a:avLst/>
          </a:prstGeom>
        </p:spPr>
      </p:pic>
      <p:pic>
        <p:nvPicPr>
          <p:cNvPr id="7" name="Picture 6">
            <a:extLst>
              <a:ext uri="{FF2B5EF4-FFF2-40B4-BE49-F238E27FC236}">
                <a16:creationId xmlns:a16="http://schemas.microsoft.com/office/drawing/2014/main" id="{DAED90CC-AF89-4F70-8012-67F720FBEDD5}"/>
              </a:ext>
            </a:extLst>
          </p:cNvPr>
          <p:cNvPicPr>
            <a:picLocks noChangeAspect="1"/>
          </p:cNvPicPr>
          <p:nvPr/>
        </p:nvPicPr>
        <p:blipFill>
          <a:blip r:embed="rId4"/>
          <a:stretch>
            <a:fillRect/>
          </a:stretch>
        </p:blipFill>
        <p:spPr>
          <a:xfrm>
            <a:off x="6440979" y="3296171"/>
            <a:ext cx="4714384" cy="2300330"/>
          </a:xfrm>
          <a:prstGeom prst="rect">
            <a:avLst/>
          </a:prstGeom>
        </p:spPr>
      </p:pic>
      <p:sp>
        <p:nvSpPr>
          <p:cNvPr id="8" name="TextBox 7">
            <a:extLst>
              <a:ext uri="{FF2B5EF4-FFF2-40B4-BE49-F238E27FC236}">
                <a16:creationId xmlns:a16="http://schemas.microsoft.com/office/drawing/2014/main" id="{1F2B6D2C-F755-492D-B33E-77E292171233}"/>
              </a:ext>
            </a:extLst>
          </p:cNvPr>
          <p:cNvSpPr txBox="1"/>
          <p:nvPr/>
        </p:nvSpPr>
        <p:spPr>
          <a:xfrm>
            <a:off x="7136613" y="3088261"/>
            <a:ext cx="2508896" cy="362654"/>
          </a:xfrm>
          <a:prstGeom prst="rect">
            <a:avLst/>
          </a:prstGeom>
          <a:noFill/>
        </p:spPr>
        <p:txBody>
          <a:bodyPr wrap="square" rtlCol="0">
            <a:spAutoFit/>
          </a:bodyPr>
          <a:lstStyle/>
          <a:p>
            <a:pPr defTabSz="448056">
              <a:spcAft>
                <a:spcPts val="600"/>
              </a:spcAft>
            </a:pPr>
            <a:r>
              <a:rPr lang="en-US" sz="1764" b="1" kern="1200">
                <a:solidFill>
                  <a:schemeClr val="tx1"/>
                </a:solidFill>
                <a:latin typeface="+mn-lt"/>
                <a:ea typeface="+mn-ea"/>
                <a:cs typeface="+mn-cs"/>
              </a:rPr>
              <a:t>No - Relationship</a:t>
            </a:r>
            <a:endParaRPr lang="en-US" b="1"/>
          </a:p>
        </p:txBody>
      </p:sp>
      <p:sp>
        <p:nvSpPr>
          <p:cNvPr id="9" name="TextBox 8">
            <a:extLst>
              <a:ext uri="{FF2B5EF4-FFF2-40B4-BE49-F238E27FC236}">
                <a16:creationId xmlns:a16="http://schemas.microsoft.com/office/drawing/2014/main" id="{8409C728-DA57-4217-9AAB-96C20318A130}"/>
              </a:ext>
            </a:extLst>
          </p:cNvPr>
          <p:cNvSpPr txBox="1"/>
          <p:nvPr/>
        </p:nvSpPr>
        <p:spPr>
          <a:xfrm>
            <a:off x="2303524" y="3088261"/>
            <a:ext cx="2464536" cy="362654"/>
          </a:xfrm>
          <a:prstGeom prst="rect">
            <a:avLst/>
          </a:prstGeom>
          <a:noFill/>
        </p:spPr>
        <p:txBody>
          <a:bodyPr wrap="none" rtlCol="0">
            <a:spAutoFit/>
          </a:bodyPr>
          <a:lstStyle/>
          <a:p>
            <a:pPr defTabSz="448056">
              <a:spcAft>
                <a:spcPts val="600"/>
              </a:spcAft>
            </a:pPr>
            <a:r>
              <a:rPr lang="en-US" sz="1764" b="1" kern="1200">
                <a:solidFill>
                  <a:schemeClr val="tx1"/>
                </a:solidFill>
                <a:latin typeface="+mn-lt"/>
                <a:ea typeface="+mn-ea"/>
                <a:cs typeface="+mn-cs"/>
              </a:rPr>
              <a:t>No – Linear Relationship</a:t>
            </a:r>
            <a:endParaRPr lang="en-US" b="1"/>
          </a:p>
        </p:txBody>
      </p:sp>
      <p:sp>
        <p:nvSpPr>
          <p:cNvPr id="10" name="TextBox 9">
            <a:extLst>
              <a:ext uri="{FF2B5EF4-FFF2-40B4-BE49-F238E27FC236}">
                <a16:creationId xmlns:a16="http://schemas.microsoft.com/office/drawing/2014/main" id="{6FD3B826-72BF-435E-8551-F7B3BFD18F12}"/>
              </a:ext>
            </a:extLst>
          </p:cNvPr>
          <p:cNvSpPr txBox="1"/>
          <p:nvPr/>
        </p:nvSpPr>
        <p:spPr>
          <a:xfrm>
            <a:off x="3458780" y="5418173"/>
            <a:ext cx="288862" cy="363818"/>
          </a:xfrm>
          <a:prstGeom prst="rect">
            <a:avLst/>
          </a:prstGeom>
          <a:noFill/>
        </p:spPr>
        <p:txBody>
          <a:bodyPr wrap="none" rtlCol="0">
            <a:spAutoFit/>
          </a:bodyPr>
          <a:lstStyle/>
          <a:p>
            <a:pPr defTabSz="448056">
              <a:spcAft>
                <a:spcPts val="600"/>
              </a:spcAft>
            </a:pPr>
            <a:r>
              <a:rPr lang="en-US" sz="1764" b="1" kern="1200">
                <a:solidFill>
                  <a:schemeClr val="tx1"/>
                </a:solidFill>
                <a:latin typeface="+mn-lt"/>
                <a:ea typeface="+mn-ea"/>
                <a:cs typeface="+mn-cs"/>
              </a:rPr>
              <a:t>x</a:t>
            </a:r>
            <a:endParaRPr lang="en-US" b="1"/>
          </a:p>
        </p:txBody>
      </p:sp>
      <p:sp>
        <p:nvSpPr>
          <p:cNvPr id="11" name="TextBox 10">
            <a:extLst>
              <a:ext uri="{FF2B5EF4-FFF2-40B4-BE49-F238E27FC236}">
                <a16:creationId xmlns:a16="http://schemas.microsoft.com/office/drawing/2014/main" id="{D651E5BE-6443-47B3-A833-05F929E55761}"/>
              </a:ext>
            </a:extLst>
          </p:cNvPr>
          <p:cNvSpPr txBox="1"/>
          <p:nvPr/>
        </p:nvSpPr>
        <p:spPr>
          <a:xfrm>
            <a:off x="1096963" y="4162915"/>
            <a:ext cx="292068" cy="363818"/>
          </a:xfrm>
          <a:prstGeom prst="rect">
            <a:avLst/>
          </a:prstGeom>
          <a:noFill/>
        </p:spPr>
        <p:txBody>
          <a:bodyPr wrap="none" rtlCol="0">
            <a:spAutoFit/>
          </a:bodyPr>
          <a:lstStyle/>
          <a:p>
            <a:pPr defTabSz="448056">
              <a:spcAft>
                <a:spcPts val="600"/>
              </a:spcAft>
            </a:pPr>
            <a:r>
              <a:rPr lang="en-US" sz="1764" b="1" kern="1200">
                <a:solidFill>
                  <a:schemeClr val="tx1"/>
                </a:solidFill>
                <a:latin typeface="+mn-lt"/>
                <a:ea typeface="+mn-ea"/>
                <a:cs typeface="+mn-cs"/>
              </a:rPr>
              <a:t>y</a:t>
            </a:r>
            <a:endParaRPr lang="en-US" b="1"/>
          </a:p>
        </p:txBody>
      </p:sp>
      <p:sp>
        <p:nvSpPr>
          <p:cNvPr id="12" name="TextBox 11">
            <a:extLst>
              <a:ext uri="{FF2B5EF4-FFF2-40B4-BE49-F238E27FC236}">
                <a16:creationId xmlns:a16="http://schemas.microsoft.com/office/drawing/2014/main" id="{AB61E3F8-77EE-4215-8757-5C35D2EBFD64}"/>
              </a:ext>
            </a:extLst>
          </p:cNvPr>
          <p:cNvSpPr txBox="1"/>
          <p:nvPr/>
        </p:nvSpPr>
        <p:spPr>
          <a:xfrm>
            <a:off x="8567378" y="5467873"/>
            <a:ext cx="288862" cy="363818"/>
          </a:xfrm>
          <a:prstGeom prst="rect">
            <a:avLst/>
          </a:prstGeom>
          <a:noFill/>
        </p:spPr>
        <p:txBody>
          <a:bodyPr wrap="none" rtlCol="0">
            <a:spAutoFit/>
          </a:bodyPr>
          <a:lstStyle/>
          <a:p>
            <a:pPr defTabSz="448056">
              <a:spcAft>
                <a:spcPts val="600"/>
              </a:spcAft>
            </a:pPr>
            <a:r>
              <a:rPr lang="en-US" sz="1764" b="1" kern="1200">
                <a:solidFill>
                  <a:schemeClr val="tx1"/>
                </a:solidFill>
                <a:latin typeface="+mn-lt"/>
                <a:ea typeface="+mn-ea"/>
                <a:cs typeface="+mn-cs"/>
              </a:rPr>
              <a:t>x</a:t>
            </a:r>
            <a:endParaRPr lang="en-US" b="1"/>
          </a:p>
        </p:txBody>
      </p:sp>
      <p:sp>
        <p:nvSpPr>
          <p:cNvPr id="13" name="TextBox 12">
            <a:extLst>
              <a:ext uri="{FF2B5EF4-FFF2-40B4-BE49-F238E27FC236}">
                <a16:creationId xmlns:a16="http://schemas.microsoft.com/office/drawing/2014/main" id="{CF4C6BC6-E20A-4C1C-9C17-BF50C32ECB24}"/>
              </a:ext>
            </a:extLst>
          </p:cNvPr>
          <p:cNvSpPr txBox="1"/>
          <p:nvPr/>
        </p:nvSpPr>
        <p:spPr>
          <a:xfrm>
            <a:off x="6159387" y="4212614"/>
            <a:ext cx="292068" cy="363818"/>
          </a:xfrm>
          <a:prstGeom prst="rect">
            <a:avLst/>
          </a:prstGeom>
          <a:noFill/>
        </p:spPr>
        <p:txBody>
          <a:bodyPr wrap="none" rtlCol="0">
            <a:spAutoFit/>
          </a:bodyPr>
          <a:lstStyle/>
          <a:p>
            <a:pPr defTabSz="448056">
              <a:spcAft>
                <a:spcPts val="600"/>
              </a:spcAft>
            </a:pPr>
            <a:r>
              <a:rPr lang="en-US" sz="1764" b="1" kern="1200">
                <a:solidFill>
                  <a:schemeClr val="tx1"/>
                </a:solidFill>
                <a:latin typeface="+mn-lt"/>
                <a:ea typeface="+mn-ea"/>
                <a:cs typeface="+mn-cs"/>
              </a:rPr>
              <a:t>y</a:t>
            </a:r>
            <a:endParaRPr lang="en-US" b="1"/>
          </a:p>
        </p:txBody>
      </p:sp>
      <p:sp>
        <p:nvSpPr>
          <p:cNvPr id="14" name="TextBox 13">
            <a:extLst>
              <a:ext uri="{FF2B5EF4-FFF2-40B4-BE49-F238E27FC236}">
                <a16:creationId xmlns:a16="http://schemas.microsoft.com/office/drawing/2014/main" id="{CD45A708-7FB6-48CD-BBFF-BE897992DABB}"/>
              </a:ext>
            </a:extLst>
          </p:cNvPr>
          <p:cNvSpPr txBox="1"/>
          <p:nvPr/>
        </p:nvSpPr>
        <p:spPr>
          <a:xfrm flipH="1">
            <a:off x="1604471" y="2152583"/>
            <a:ext cx="2698765" cy="712246"/>
          </a:xfrm>
          <a:prstGeom prst="rect">
            <a:avLst/>
          </a:prstGeom>
          <a:noFill/>
        </p:spPr>
        <p:txBody>
          <a:bodyPr wrap="square" rtlCol="0">
            <a:spAutoFit/>
          </a:bodyPr>
          <a:lstStyle/>
          <a:p>
            <a:pPr defTabSz="448056">
              <a:spcAft>
                <a:spcPts val="600"/>
              </a:spcAft>
            </a:pPr>
            <a:r>
              <a:rPr lang="en-US" sz="1764" b="1" kern="1200">
                <a:solidFill>
                  <a:schemeClr val="tx1"/>
                </a:solidFill>
                <a:latin typeface="+mn-lt"/>
                <a:ea typeface="+mn-ea"/>
                <a:cs typeface="+mn-cs"/>
              </a:rPr>
              <a:t>x: input variable</a:t>
            </a:r>
          </a:p>
          <a:p>
            <a:pPr defTabSz="448056">
              <a:spcAft>
                <a:spcPts val="600"/>
              </a:spcAft>
            </a:pPr>
            <a:r>
              <a:rPr lang="en-US" sz="1764" b="1" kern="1200">
                <a:solidFill>
                  <a:schemeClr val="tx1"/>
                </a:solidFill>
                <a:latin typeface="+mn-lt"/>
                <a:ea typeface="+mn-ea"/>
                <a:cs typeface="+mn-cs"/>
              </a:rPr>
              <a:t>y: output (target)</a:t>
            </a:r>
            <a:endParaRPr lang="en-US" b="1"/>
          </a:p>
        </p:txBody>
      </p:sp>
    </p:spTree>
    <p:extLst>
      <p:ext uri="{BB962C8B-B14F-4D97-AF65-F5344CB8AC3E}">
        <p14:creationId xmlns:p14="http://schemas.microsoft.com/office/powerpoint/2010/main" val="3875113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0C31C-383A-4517-A2DA-B08BEC9BF984}"/>
              </a:ext>
            </a:extLst>
          </p:cNvPr>
          <p:cNvSpPr>
            <a:spLocks noGrp="1"/>
          </p:cNvSpPr>
          <p:nvPr>
            <p:ph type="title"/>
          </p:nvPr>
        </p:nvSpPr>
        <p:spPr/>
        <p:txBody>
          <a:bodyPr/>
          <a:lstStyle/>
          <a:p>
            <a:r>
              <a:rPr lang="en-US" dirty="0"/>
              <a:t>Motivation: Why Linear Regression is Important?</a:t>
            </a:r>
          </a:p>
        </p:txBody>
      </p:sp>
      <p:sp>
        <p:nvSpPr>
          <p:cNvPr id="3" name="Content Placeholder 2">
            <a:extLst>
              <a:ext uri="{FF2B5EF4-FFF2-40B4-BE49-F238E27FC236}">
                <a16:creationId xmlns:a16="http://schemas.microsoft.com/office/drawing/2014/main" id="{A39BE089-F147-43BA-BB7D-0A7B4704BE41}"/>
              </a:ext>
            </a:extLst>
          </p:cNvPr>
          <p:cNvSpPr>
            <a:spLocks noGrp="1"/>
          </p:cNvSpPr>
          <p:nvPr>
            <p:ph idx="1"/>
          </p:nvPr>
        </p:nvSpPr>
        <p:spPr/>
        <p:txBody>
          <a:bodyPr>
            <a:normAutofit/>
          </a:bodyPr>
          <a:lstStyle/>
          <a:p>
            <a:pPr marL="0" indent="0" algn="l" rtl="0">
              <a:buClr>
                <a:schemeClr val="tx1"/>
              </a:buClr>
              <a:buNone/>
            </a:pPr>
            <a:r>
              <a:rPr lang="en-US" i="0" dirty="0">
                <a:solidFill>
                  <a:srgbClr val="282829"/>
                </a:solidFill>
                <a:effectLst/>
                <a:latin typeface="Arial" panose="020B0604020202020204" pitchFamily="34" charset="0"/>
                <a:cs typeface="Arial" panose="020B0604020202020204" pitchFamily="34" charset="0"/>
              </a:rPr>
              <a:t>Linear Regression is used for : </a:t>
            </a:r>
          </a:p>
          <a:p>
            <a:pPr marL="0" indent="0" algn="l" rtl="0">
              <a:buClr>
                <a:schemeClr val="tx1"/>
              </a:buClr>
              <a:buNone/>
            </a:pPr>
            <a:r>
              <a:rPr lang="en-US" b="1" i="0" dirty="0">
                <a:solidFill>
                  <a:srgbClr val="282829"/>
                </a:solidFill>
                <a:effectLst/>
                <a:latin typeface="Arial" panose="020B0604020202020204" pitchFamily="34" charset="0"/>
                <a:cs typeface="Arial" panose="020B0604020202020204" pitchFamily="34" charset="0"/>
              </a:rPr>
              <a:t>1. Predictive Modeling </a:t>
            </a:r>
            <a:endParaRPr lang="en-US" dirty="0">
              <a:solidFill>
                <a:srgbClr val="282829"/>
              </a:solidFill>
              <a:latin typeface="Arial" panose="020B0604020202020204" pitchFamily="34" charset="0"/>
              <a:cs typeface="Arial" panose="020B0604020202020204" pitchFamily="34" charset="0"/>
            </a:endParaRPr>
          </a:p>
          <a:p>
            <a:pPr lvl="2">
              <a:buClr>
                <a:schemeClr val="tx1"/>
              </a:buClr>
              <a:buFont typeface="Wingdings" panose="05000000000000000000" pitchFamily="2" charset="2"/>
              <a:buChar char="Ø"/>
            </a:pPr>
            <a:r>
              <a:rPr lang="en-US" b="0" i="0" dirty="0">
                <a:solidFill>
                  <a:srgbClr val="282829"/>
                </a:solidFill>
                <a:effectLst/>
                <a:latin typeface="Arial" panose="020B0604020202020204" pitchFamily="34" charset="0"/>
                <a:cs typeface="Arial" panose="020B0604020202020204" pitchFamily="34" charset="0"/>
              </a:rPr>
              <a:t>Can we predict the score of the students based on hour studies? </a:t>
            </a:r>
          </a:p>
          <a:p>
            <a:pPr marL="0" indent="0" algn="l" rtl="0">
              <a:buClr>
                <a:schemeClr val="tx1"/>
              </a:buClr>
              <a:buNone/>
            </a:pPr>
            <a:r>
              <a:rPr lang="en-US" b="1" dirty="0">
                <a:solidFill>
                  <a:srgbClr val="282829"/>
                </a:solidFill>
                <a:latin typeface="Arial" panose="020B0604020202020204" pitchFamily="34" charset="0"/>
                <a:cs typeface="Arial" panose="020B0604020202020204" pitchFamily="34" charset="0"/>
              </a:rPr>
              <a:t>2. Forecasting, Time Series Modeling </a:t>
            </a:r>
          </a:p>
          <a:p>
            <a:pPr lvl="2">
              <a:buClr>
                <a:schemeClr val="tx1"/>
              </a:buClr>
              <a:buFont typeface="Wingdings" panose="05000000000000000000" pitchFamily="2" charset="2"/>
              <a:buChar char="Ø"/>
            </a:pPr>
            <a:r>
              <a:rPr lang="en-US" dirty="0">
                <a:solidFill>
                  <a:srgbClr val="282829"/>
                </a:solidFill>
                <a:latin typeface="Arial" panose="020B0604020202020204" pitchFamily="34" charset="0"/>
                <a:cs typeface="Arial" panose="020B0604020202020204" pitchFamily="34" charset="0"/>
              </a:rPr>
              <a:t>What is the sales of a product in future months ?</a:t>
            </a:r>
          </a:p>
          <a:p>
            <a:pPr marL="0" indent="0" algn="l" rtl="0">
              <a:buClr>
                <a:schemeClr val="tx1"/>
              </a:buClr>
              <a:buNone/>
            </a:pPr>
            <a:r>
              <a:rPr lang="en-US" b="1" i="0" dirty="0">
                <a:solidFill>
                  <a:srgbClr val="282829"/>
                </a:solidFill>
                <a:effectLst/>
                <a:latin typeface="Arial" panose="020B0604020202020204" pitchFamily="34" charset="0"/>
                <a:cs typeface="Arial" panose="020B0604020202020204" pitchFamily="34" charset="0"/>
              </a:rPr>
              <a:t>3. Medicine</a:t>
            </a:r>
            <a:r>
              <a:rPr lang="en-US" b="0" i="0" dirty="0">
                <a:solidFill>
                  <a:srgbClr val="282829"/>
                </a:solidFill>
                <a:effectLst/>
                <a:latin typeface="Arial" panose="020B0604020202020204" pitchFamily="34" charset="0"/>
                <a:cs typeface="Arial" panose="020B0604020202020204" pitchFamily="34" charset="0"/>
              </a:rPr>
              <a:t> </a:t>
            </a:r>
            <a:endParaRPr lang="en-US" dirty="0">
              <a:solidFill>
                <a:srgbClr val="282829"/>
              </a:solidFill>
              <a:latin typeface="Arial" panose="020B0604020202020204" pitchFamily="34" charset="0"/>
              <a:cs typeface="Arial" panose="020B0604020202020204" pitchFamily="34" charset="0"/>
            </a:endParaRPr>
          </a:p>
          <a:p>
            <a:pPr lvl="2">
              <a:buClr>
                <a:schemeClr val="tx1"/>
              </a:buClr>
              <a:buFont typeface="Wingdings" panose="05000000000000000000" pitchFamily="2" charset="2"/>
              <a:buChar char="Ø"/>
            </a:pPr>
            <a:r>
              <a:rPr lang="en-US" b="0" i="0" dirty="0">
                <a:solidFill>
                  <a:srgbClr val="282829"/>
                </a:solidFill>
                <a:effectLst/>
                <a:latin typeface="Arial" panose="020B0604020202020204" pitchFamily="34" charset="0"/>
                <a:cs typeface="Arial" panose="020B0604020202020204" pitchFamily="34" charset="0"/>
              </a:rPr>
              <a:t>Does blood pressure affect heart diseases ?</a:t>
            </a:r>
          </a:p>
          <a:p>
            <a:pPr>
              <a:buClr>
                <a:schemeClr val="tx1"/>
              </a:buClr>
              <a:buFont typeface="Arial" panose="020B0604020202020204" pitchFamily="34" charset="0"/>
              <a:buChar char="•"/>
            </a:pPr>
            <a:endParaRPr lang="en-US" dirty="0"/>
          </a:p>
        </p:txBody>
      </p:sp>
    </p:spTree>
    <p:extLst>
      <p:ext uri="{BB962C8B-B14F-4D97-AF65-F5344CB8AC3E}">
        <p14:creationId xmlns:p14="http://schemas.microsoft.com/office/powerpoint/2010/main" val="3666327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6E57266-AEDB-4A40-9641-1A20C55389D9}"/>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1"/>
              <a:t>In Class Project 1</a:t>
            </a:r>
          </a:p>
        </p:txBody>
      </p:sp>
      <p:sp>
        <p:nvSpPr>
          <p:cNvPr id="3" name="Başlık 1">
            <a:extLst>
              <a:ext uri="{FF2B5EF4-FFF2-40B4-BE49-F238E27FC236}">
                <a16:creationId xmlns:a16="http://schemas.microsoft.com/office/drawing/2014/main" id="{7005D240-1054-4B48-9B7A-909C28B28538}"/>
              </a:ext>
            </a:extLst>
          </p:cNvPr>
          <p:cNvSpPr txBox="1">
            <a:spLocks/>
          </p:cNvSpPr>
          <p:nvPr/>
        </p:nvSpPr>
        <p:spPr>
          <a:xfrm>
            <a:off x="1096963" y="2138775"/>
            <a:ext cx="7731106" cy="83091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defTabSz="1069848">
              <a:spcAft>
                <a:spcPts val="600"/>
              </a:spcAft>
            </a:pPr>
            <a:r>
              <a:rPr lang="en-AU" sz="3744" kern="1200" spc="-59" baseline="0">
                <a:solidFill>
                  <a:schemeClr val="tx1">
                    <a:lumMod val="75000"/>
                    <a:lumOff val="25000"/>
                  </a:schemeClr>
                </a:solidFill>
                <a:latin typeface="+mj-lt"/>
                <a:ea typeface="+mj-ea"/>
                <a:cs typeface="Times New Roman" panose="02020603050405020304" pitchFamily="18" charset="0"/>
              </a:rPr>
              <a:t>Home Prices In </a:t>
            </a:r>
            <a:r>
              <a:rPr lang="en-AU" sz="3744" kern="1200" spc="-59" baseline="0">
                <a:solidFill>
                  <a:srgbClr val="202124"/>
                </a:solidFill>
                <a:latin typeface="+mj-lt"/>
                <a:ea typeface="+mj-ea"/>
                <a:cs typeface="Times New Roman" panose="02020603050405020304" pitchFamily="18" charset="0"/>
              </a:rPr>
              <a:t>Finland</a:t>
            </a:r>
            <a:endParaRPr lang="en-AU" sz="320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A0002C98-1522-456F-BDE4-0EE52628D66E}"/>
              </a:ext>
            </a:extLst>
          </p:cNvPr>
          <p:cNvGraphicFramePr>
            <a:graphicFrameLocks noGrp="1"/>
          </p:cNvGraphicFramePr>
          <p:nvPr>
            <p:extLst>
              <p:ext uri="{D42A27DB-BD31-4B8C-83A1-F6EECF244321}">
                <p14:modId xmlns:p14="http://schemas.microsoft.com/office/powerpoint/2010/main" val="3336628872"/>
              </p:ext>
            </p:extLst>
          </p:nvPr>
        </p:nvGraphicFramePr>
        <p:xfrm>
          <a:off x="1312036" y="3240371"/>
          <a:ext cx="4351468" cy="2225040"/>
        </p:xfrm>
        <a:graphic>
          <a:graphicData uri="http://schemas.openxmlformats.org/drawingml/2006/table">
            <a:tbl>
              <a:tblPr firstRow="1" bandRow="1">
                <a:tableStyleId>{5C22544A-7EE6-4342-B048-85BDC9FD1C3A}</a:tableStyleId>
              </a:tblPr>
              <a:tblGrid>
                <a:gridCol w="2227805">
                  <a:extLst>
                    <a:ext uri="{9D8B030D-6E8A-4147-A177-3AD203B41FA5}">
                      <a16:colId xmlns:a16="http://schemas.microsoft.com/office/drawing/2014/main" val="4130889402"/>
                    </a:ext>
                  </a:extLst>
                </a:gridCol>
                <a:gridCol w="2123663">
                  <a:extLst>
                    <a:ext uri="{9D8B030D-6E8A-4147-A177-3AD203B41FA5}">
                      <a16:colId xmlns:a16="http://schemas.microsoft.com/office/drawing/2014/main" val="2712429632"/>
                    </a:ext>
                  </a:extLst>
                </a:gridCol>
              </a:tblGrid>
              <a:tr h="370840">
                <a:tc>
                  <a:txBody>
                    <a:bodyPr/>
                    <a:lstStyle/>
                    <a:p>
                      <a:r>
                        <a:rPr lang="en-AU" dirty="0">
                          <a:solidFill>
                            <a:sysClr val="windowText" lastClr="000000"/>
                          </a:solidFill>
                        </a:rPr>
                        <a:t>Area (square feet)</a:t>
                      </a:r>
                    </a:p>
                  </a:txBody>
                  <a:tcPr/>
                </a:tc>
                <a:tc>
                  <a:txBody>
                    <a:bodyPr/>
                    <a:lstStyle/>
                    <a:p>
                      <a:r>
                        <a:rPr lang="en-AU" dirty="0">
                          <a:solidFill>
                            <a:sysClr val="windowText" lastClr="000000"/>
                          </a:solidFill>
                        </a:rPr>
                        <a:t>Price (Euros)</a:t>
                      </a:r>
                    </a:p>
                  </a:txBody>
                  <a:tcPr/>
                </a:tc>
                <a:extLst>
                  <a:ext uri="{0D108BD9-81ED-4DB2-BD59-A6C34878D82A}">
                    <a16:rowId xmlns:a16="http://schemas.microsoft.com/office/drawing/2014/main" val="3525939308"/>
                  </a:ext>
                </a:extLst>
              </a:tr>
              <a:tr h="370840">
                <a:tc>
                  <a:txBody>
                    <a:bodyPr/>
                    <a:lstStyle/>
                    <a:p>
                      <a:pPr algn="r"/>
                      <a:r>
                        <a:rPr lang="en-AU" dirty="0"/>
                        <a:t>2600</a:t>
                      </a:r>
                    </a:p>
                  </a:txBody>
                  <a:tcPr/>
                </a:tc>
                <a:tc>
                  <a:txBody>
                    <a:bodyPr/>
                    <a:lstStyle/>
                    <a:p>
                      <a:pPr algn="r"/>
                      <a:r>
                        <a:rPr lang="en-AU" dirty="0"/>
                        <a:t>550000</a:t>
                      </a:r>
                    </a:p>
                  </a:txBody>
                  <a:tcPr/>
                </a:tc>
                <a:extLst>
                  <a:ext uri="{0D108BD9-81ED-4DB2-BD59-A6C34878D82A}">
                    <a16:rowId xmlns:a16="http://schemas.microsoft.com/office/drawing/2014/main" val="950677402"/>
                  </a:ext>
                </a:extLst>
              </a:tr>
              <a:tr h="370840">
                <a:tc>
                  <a:txBody>
                    <a:bodyPr/>
                    <a:lstStyle/>
                    <a:p>
                      <a:pPr algn="r"/>
                      <a:r>
                        <a:rPr lang="en-AU" dirty="0"/>
                        <a:t>3000</a:t>
                      </a:r>
                    </a:p>
                  </a:txBody>
                  <a:tcPr/>
                </a:tc>
                <a:tc>
                  <a:txBody>
                    <a:bodyPr/>
                    <a:lstStyle/>
                    <a:p>
                      <a:pPr algn="r"/>
                      <a:r>
                        <a:rPr lang="en-AU" dirty="0"/>
                        <a:t>565000</a:t>
                      </a:r>
                    </a:p>
                  </a:txBody>
                  <a:tcPr/>
                </a:tc>
                <a:extLst>
                  <a:ext uri="{0D108BD9-81ED-4DB2-BD59-A6C34878D82A}">
                    <a16:rowId xmlns:a16="http://schemas.microsoft.com/office/drawing/2014/main" val="1546341711"/>
                  </a:ext>
                </a:extLst>
              </a:tr>
              <a:tr h="370840">
                <a:tc>
                  <a:txBody>
                    <a:bodyPr/>
                    <a:lstStyle/>
                    <a:p>
                      <a:pPr algn="r"/>
                      <a:r>
                        <a:rPr lang="en-AU" dirty="0"/>
                        <a:t>3200</a:t>
                      </a:r>
                    </a:p>
                  </a:txBody>
                  <a:tcPr/>
                </a:tc>
                <a:tc>
                  <a:txBody>
                    <a:bodyPr/>
                    <a:lstStyle/>
                    <a:p>
                      <a:pPr algn="r"/>
                      <a:r>
                        <a:rPr lang="en-AU" dirty="0"/>
                        <a:t>610000</a:t>
                      </a:r>
                    </a:p>
                  </a:txBody>
                  <a:tcPr/>
                </a:tc>
                <a:extLst>
                  <a:ext uri="{0D108BD9-81ED-4DB2-BD59-A6C34878D82A}">
                    <a16:rowId xmlns:a16="http://schemas.microsoft.com/office/drawing/2014/main" val="3375287644"/>
                  </a:ext>
                </a:extLst>
              </a:tr>
              <a:tr h="370840">
                <a:tc>
                  <a:txBody>
                    <a:bodyPr/>
                    <a:lstStyle/>
                    <a:p>
                      <a:pPr algn="r"/>
                      <a:r>
                        <a:rPr lang="en-AU" dirty="0"/>
                        <a:t>3600</a:t>
                      </a:r>
                    </a:p>
                  </a:txBody>
                  <a:tcPr/>
                </a:tc>
                <a:tc>
                  <a:txBody>
                    <a:bodyPr/>
                    <a:lstStyle/>
                    <a:p>
                      <a:pPr algn="r"/>
                      <a:r>
                        <a:rPr lang="en-AU" dirty="0"/>
                        <a:t>680000</a:t>
                      </a:r>
                    </a:p>
                  </a:txBody>
                  <a:tcPr/>
                </a:tc>
                <a:extLst>
                  <a:ext uri="{0D108BD9-81ED-4DB2-BD59-A6C34878D82A}">
                    <a16:rowId xmlns:a16="http://schemas.microsoft.com/office/drawing/2014/main" val="4180559803"/>
                  </a:ext>
                </a:extLst>
              </a:tr>
              <a:tr h="370840">
                <a:tc>
                  <a:txBody>
                    <a:bodyPr/>
                    <a:lstStyle/>
                    <a:p>
                      <a:pPr algn="r"/>
                      <a:r>
                        <a:rPr lang="en-AU" dirty="0"/>
                        <a:t>4000</a:t>
                      </a:r>
                    </a:p>
                  </a:txBody>
                  <a:tcPr/>
                </a:tc>
                <a:tc>
                  <a:txBody>
                    <a:bodyPr/>
                    <a:lstStyle/>
                    <a:p>
                      <a:pPr algn="r"/>
                      <a:r>
                        <a:rPr lang="en-AU" dirty="0"/>
                        <a:t>725000</a:t>
                      </a:r>
                    </a:p>
                  </a:txBody>
                  <a:tcPr/>
                </a:tc>
                <a:extLst>
                  <a:ext uri="{0D108BD9-81ED-4DB2-BD59-A6C34878D82A}">
                    <a16:rowId xmlns:a16="http://schemas.microsoft.com/office/drawing/2014/main" val="3365827148"/>
                  </a:ext>
                </a:extLst>
              </a:tr>
            </a:tbl>
          </a:graphicData>
        </a:graphic>
      </p:graphicFrame>
      <p:sp>
        <p:nvSpPr>
          <p:cNvPr id="5" name="TextBox 4">
            <a:extLst>
              <a:ext uri="{FF2B5EF4-FFF2-40B4-BE49-F238E27FC236}">
                <a16:creationId xmlns:a16="http://schemas.microsoft.com/office/drawing/2014/main" id="{3A13CA29-93E7-48E8-AE6C-76ACA9CD1EC8}"/>
              </a:ext>
            </a:extLst>
          </p:cNvPr>
          <p:cNvSpPr txBox="1"/>
          <p:nvPr/>
        </p:nvSpPr>
        <p:spPr>
          <a:xfrm>
            <a:off x="7507559" y="3370622"/>
            <a:ext cx="4407489" cy="2020425"/>
          </a:xfrm>
          <a:prstGeom prst="rect">
            <a:avLst/>
          </a:prstGeom>
          <a:noFill/>
        </p:spPr>
        <p:txBody>
          <a:bodyPr wrap="none" rtlCol="0">
            <a:spAutoFit/>
          </a:bodyPr>
          <a:lstStyle/>
          <a:p>
            <a:pPr defTabSz="534924">
              <a:spcAft>
                <a:spcPts val="600"/>
              </a:spcAft>
            </a:pPr>
            <a:r>
              <a:rPr lang="en-AU" sz="2106" kern="1200" dirty="0">
                <a:solidFill>
                  <a:schemeClr val="tx1"/>
                </a:solidFill>
                <a:latin typeface="+mn-lt"/>
                <a:ea typeface="+mn-ea"/>
                <a:cs typeface="+mn-cs"/>
              </a:rPr>
              <a:t>Given these home prices, </a:t>
            </a:r>
          </a:p>
          <a:p>
            <a:pPr defTabSz="534924">
              <a:spcAft>
                <a:spcPts val="600"/>
              </a:spcAft>
            </a:pPr>
            <a:r>
              <a:rPr lang="en-AU" sz="2106" kern="1200" dirty="0">
                <a:solidFill>
                  <a:schemeClr val="tx1"/>
                </a:solidFill>
                <a:latin typeface="+mn-lt"/>
                <a:ea typeface="+mn-ea"/>
                <a:cs typeface="+mn-cs"/>
              </a:rPr>
              <a:t>find out home prices </a:t>
            </a:r>
            <a:r>
              <a:rPr lang="en-AU" sz="2106" dirty="0"/>
              <a:t>for the following</a:t>
            </a:r>
            <a:r>
              <a:rPr lang="en-AU" sz="2106" kern="1200" dirty="0">
                <a:solidFill>
                  <a:schemeClr val="tx1"/>
                </a:solidFill>
                <a:latin typeface="+mn-lt"/>
                <a:ea typeface="+mn-ea"/>
                <a:cs typeface="+mn-cs"/>
              </a:rPr>
              <a:t>:</a:t>
            </a:r>
          </a:p>
          <a:p>
            <a:pPr defTabSz="534924">
              <a:spcAft>
                <a:spcPts val="600"/>
              </a:spcAft>
            </a:pPr>
            <a:endParaRPr lang="en-AU" sz="2106" kern="1200" dirty="0">
              <a:solidFill>
                <a:schemeClr val="tx1"/>
              </a:solidFill>
              <a:latin typeface="+mn-lt"/>
              <a:ea typeface="+mn-ea"/>
              <a:cs typeface="+mn-cs"/>
            </a:endParaRPr>
          </a:p>
          <a:p>
            <a:pPr defTabSz="534924">
              <a:spcAft>
                <a:spcPts val="600"/>
              </a:spcAft>
            </a:pPr>
            <a:r>
              <a:rPr lang="en-AU" sz="2106" b="1" kern="1200" dirty="0">
                <a:solidFill>
                  <a:schemeClr val="tx1"/>
                </a:solidFill>
                <a:latin typeface="+mn-lt"/>
                <a:ea typeface="+mn-ea"/>
                <a:cs typeface="+mn-cs"/>
              </a:rPr>
              <a:t>3300 square feet</a:t>
            </a:r>
          </a:p>
          <a:p>
            <a:pPr defTabSz="534924">
              <a:spcAft>
                <a:spcPts val="600"/>
              </a:spcAft>
            </a:pPr>
            <a:r>
              <a:rPr lang="en-AU" sz="2106" b="1" kern="1200" dirty="0">
                <a:solidFill>
                  <a:schemeClr val="tx1"/>
                </a:solidFill>
                <a:latin typeface="+mn-lt"/>
                <a:ea typeface="+mn-ea"/>
                <a:cs typeface="+mn-cs"/>
              </a:rPr>
              <a:t>5000 square feet</a:t>
            </a:r>
            <a:endParaRPr lang="en-AU" b="1" dirty="0"/>
          </a:p>
        </p:txBody>
      </p:sp>
    </p:spTree>
    <p:extLst>
      <p:ext uri="{BB962C8B-B14F-4D97-AF65-F5344CB8AC3E}">
        <p14:creationId xmlns:p14="http://schemas.microsoft.com/office/powerpoint/2010/main" val="2774172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57266-AEDB-4A40-9641-1A20C55389D9}"/>
              </a:ext>
            </a:extLst>
          </p:cNvPr>
          <p:cNvSpPr>
            <a:spLocks noGrp="1"/>
          </p:cNvSpPr>
          <p:nvPr>
            <p:ph type="title"/>
          </p:nvPr>
        </p:nvSpPr>
        <p:spPr>
          <a:xfrm>
            <a:off x="477078" y="516835"/>
            <a:ext cx="3100136" cy="2103875"/>
          </a:xfrm>
        </p:spPr>
        <p:txBody>
          <a:bodyPr vert="horz" lIns="91440" tIns="45720" rIns="91440" bIns="45720" rtlCol="0" anchor="b">
            <a:normAutofit/>
          </a:bodyPr>
          <a:lstStyle/>
          <a:p>
            <a:r>
              <a:rPr lang="en-US" sz="3600" b="1" kern="1200" spc="-50" baseline="0">
                <a:solidFill>
                  <a:schemeClr val="tx1">
                    <a:lumMod val="75000"/>
                    <a:lumOff val="25000"/>
                  </a:schemeClr>
                </a:solidFill>
                <a:latin typeface="+mj-lt"/>
                <a:ea typeface="+mj-ea"/>
                <a:cs typeface="+mj-cs"/>
              </a:rPr>
              <a:t>In Class Project 2</a:t>
            </a:r>
          </a:p>
        </p:txBody>
      </p:sp>
      <p:cxnSp>
        <p:nvCxnSpPr>
          <p:cNvPr id="25" name="Straight Connector 2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4D22C8-11D6-47A0-8FB3-47B20B9324E7}"/>
              </a:ext>
            </a:extLst>
          </p:cNvPr>
          <p:cNvSpPr txBox="1"/>
          <p:nvPr/>
        </p:nvSpPr>
        <p:spPr>
          <a:xfrm>
            <a:off x="492371" y="2736574"/>
            <a:ext cx="3084844" cy="3366047"/>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dirty="0">
                <a:solidFill>
                  <a:schemeClr val="tx1">
                    <a:lumMod val="75000"/>
                    <a:lumOff val="25000"/>
                  </a:schemeClr>
                </a:solidFill>
              </a:rPr>
              <a:t>Given these income per capita </a:t>
            </a:r>
          </a:p>
          <a:p>
            <a:pPr defTabSz="914400">
              <a:lnSpc>
                <a:spcPct val="90000"/>
              </a:lnSpc>
              <a:spcAft>
                <a:spcPts val="600"/>
              </a:spcAft>
              <a:buClr>
                <a:schemeClr val="accent1"/>
              </a:buClr>
              <a:buFont typeface="Calibri" panose="020F0502020204030204" pitchFamily="34" charset="0"/>
            </a:pPr>
            <a:r>
              <a:rPr lang="en-US" sz="1500" dirty="0">
                <a:solidFill>
                  <a:schemeClr val="tx1">
                    <a:lumMod val="75000"/>
                    <a:lumOff val="25000"/>
                  </a:schemeClr>
                </a:solidFill>
              </a:rPr>
              <a:t>according to years, find the per capita </a:t>
            </a:r>
          </a:p>
          <a:p>
            <a:pPr defTabSz="914400">
              <a:lnSpc>
                <a:spcPct val="90000"/>
              </a:lnSpc>
              <a:spcAft>
                <a:spcPts val="600"/>
              </a:spcAft>
              <a:buClr>
                <a:schemeClr val="accent1"/>
              </a:buClr>
              <a:buFont typeface="Calibri" panose="020F0502020204030204" pitchFamily="34" charset="0"/>
            </a:pPr>
            <a:r>
              <a:rPr lang="en-US" sz="1500" dirty="0">
                <a:solidFill>
                  <a:schemeClr val="tx1">
                    <a:lumMod val="75000"/>
                    <a:lumOff val="25000"/>
                  </a:schemeClr>
                </a:solidFill>
              </a:rPr>
              <a:t>income of Australia in years :</a:t>
            </a:r>
          </a:p>
          <a:p>
            <a:pPr defTabSz="914400">
              <a:lnSpc>
                <a:spcPct val="90000"/>
              </a:lnSpc>
              <a:spcAft>
                <a:spcPts val="600"/>
              </a:spcAft>
              <a:buClr>
                <a:schemeClr val="accent1"/>
              </a:buClr>
              <a:buFont typeface="Calibri" panose="020F0502020204030204" pitchFamily="34" charset="0"/>
            </a:pPr>
            <a:endParaRPr lang="en-US" sz="15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1500" b="1" dirty="0">
                <a:solidFill>
                  <a:schemeClr val="tx1">
                    <a:lumMod val="75000"/>
                    <a:lumOff val="25000"/>
                  </a:schemeClr>
                </a:solidFill>
              </a:rPr>
              <a:t>2023</a:t>
            </a:r>
          </a:p>
          <a:p>
            <a:pPr defTabSz="914400">
              <a:lnSpc>
                <a:spcPct val="90000"/>
              </a:lnSpc>
              <a:spcAft>
                <a:spcPts val="600"/>
              </a:spcAft>
              <a:buClr>
                <a:schemeClr val="accent1"/>
              </a:buClr>
              <a:buFont typeface="Calibri" panose="020F0502020204030204" pitchFamily="34" charset="0"/>
            </a:pPr>
            <a:r>
              <a:rPr lang="en-US" sz="1500" b="1" dirty="0">
                <a:solidFill>
                  <a:schemeClr val="tx1">
                    <a:lumMod val="75000"/>
                    <a:lumOff val="25000"/>
                  </a:schemeClr>
                </a:solidFill>
              </a:rPr>
              <a:t>2030</a:t>
            </a:r>
          </a:p>
          <a:p>
            <a:pPr defTabSz="914400">
              <a:lnSpc>
                <a:spcPct val="90000"/>
              </a:lnSpc>
              <a:spcAft>
                <a:spcPts val="600"/>
              </a:spcAft>
              <a:buClr>
                <a:schemeClr val="accent1"/>
              </a:buClr>
              <a:buFont typeface="Calibri" panose="020F0502020204030204" pitchFamily="34" charset="0"/>
            </a:pPr>
            <a:endParaRPr lang="en-US" sz="1500" dirty="0">
              <a:solidFill>
                <a:schemeClr val="tx1">
                  <a:lumMod val="75000"/>
                  <a:lumOff val="25000"/>
                </a:schemeClr>
              </a:solidFill>
            </a:endParaRPr>
          </a:p>
        </p:txBody>
      </p:sp>
      <p:pic>
        <p:nvPicPr>
          <p:cNvPr id="12" name="Picture 11">
            <a:extLst>
              <a:ext uri="{FF2B5EF4-FFF2-40B4-BE49-F238E27FC236}">
                <a16:creationId xmlns:a16="http://schemas.microsoft.com/office/drawing/2014/main" id="{FC2B5812-FC0B-46B6-B1D7-949ACC23130D}"/>
              </a:ext>
            </a:extLst>
          </p:cNvPr>
          <p:cNvPicPr>
            <a:picLocks noChangeAspect="1"/>
          </p:cNvPicPr>
          <p:nvPr/>
        </p:nvPicPr>
        <p:blipFill rotWithShape="1">
          <a:blip r:embed="rId2"/>
          <a:srcRect r="3017" b="2"/>
          <a:stretch/>
        </p:blipFill>
        <p:spPr>
          <a:xfrm>
            <a:off x="4075043" y="10"/>
            <a:ext cx="8111272" cy="6857990"/>
          </a:xfrm>
          <a:prstGeom prst="rect">
            <a:avLst/>
          </a:prstGeom>
        </p:spPr>
      </p:pic>
      <p:sp>
        <p:nvSpPr>
          <p:cNvPr id="10" name="TextBox 9">
            <a:extLst>
              <a:ext uri="{FF2B5EF4-FFF2-40B4-BE49-F238E27FC236}">
                <a16:creationId xmlns:a16="http://schemas.microsoft.com/office/drawing/2014/main" id="{8C3653DD-2BB9-4BEE-A534-F1D32D0FF058}"/>
              </a:ext>
            </a:extLst>
          </p:cNvPr>
          <p:cNvSpPr txBox="1"/>
          <p:nvPr/>
        </p:nvSpPr>
        <p:spPr>
          <a:xfrm>
            <a:off x="477078" y="6400314"/>
            <a:ext cx="6870103" cy="369332"/>
          </a:xfrm>
          <a:prstGeom prst="rect">
            <a:avLst/>
          </a:prstGeom>
          <a:noFill/>
        </p:spPr>
        <p:txBody>
          <a:bodyPr wrap="square">
            <a:spAutoFit/>
          </a:bodyPr>
          <a:lstStyle/>
          <a:p>
            <a:pPr>
              <a:spcAft>
                <a:spcPts val="600"/>
              </a:spcAft>
            </a:pPr>
            <a:r>
              <a:rPr lang="en-AU" dirty="0"/>
              <a:t>https://data.worldbank.org/indicator/NY.ADJ.NNTY.PC.CD?locations=AU</a:t>
            </a:r>
          </a:p>
        </p:txBody>
      </p:sp>
    </p:spTree>
    <p:extLst>
      <p:ext uri="{BB962C8B-B14F-4D97-AF65-F5344CB8AC3E}">
        <p14:creationId xmlns:p14="http://schemas.microsoft.com/office/powerpoint/2010/main" val="8672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2B56-9A6C-47B7-8837-0DC9E8E5131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77BCC49-D0A2-4692-9202-D48EFAD6912A}"/>
              </a:ext>
            </a:extLst>
          </p:cNvPr>
          <p:cNvSpPr>
            <a:spLocks noGrp="1"/>
          </p:cNvSpPr>
          <p:nvPr>
            <p:ph idx="1"/>
          </p:nvPr>
        </p:nvSpPr>
        <p:spPr/>
        <p:txBody>
          <a:bodyPr>
            <a:normAutofit/>
          </a:bodyPr>
          <a:lstStyle/>
          <a:p>
            <a:pPr>
              <a:buClr>
                <a:schemeClr val="tx1"/>
              </a:buClr>
              <a:buFont typeface="Wingdings" panose="05000000000000000000" pitchFamily="2" charset="2"/>
              <a:buChar char="Ø"/>
            </a:pPr>
            <a:r>
              <a:rPr lang="en-US" dirty="0"/>
              <a:t>  What is Linear Regression?</a:t>
            </a:r>
          </a:p>
          <a:p>
            <a:pPr>
              <a:buClr>
                <a:schemeClr val="tx1"/>
              </a:buClr>
              <a:buFont typeface="Wingdings" panose="05000000000000000000" pitchFamily="2" charset="2"/>
              <a:buChar char="Ø"/>
            </a:pPr>
            <a:r>
              <a:rPr lang="en-US" dirty="0"/>
              <a:t>  Modeling Linear Regression</a:t>
            </a:r>
          </a:p>
          <a:p>
            <a:pPr>
              <a:buClr>
                <a:schemeClr val="tx1"/>
              </a:buClr>
              <a:buFont typeface="Wingdings" panose="05000000000000000000" pitchFamily="2" charset="2"/>
              <a:buChar char="Ø"/>
            </a:pPr>
            <a:r>
              <a:rPr lang="en-US" dirty="0"/>
              <a:t>  Motivation: Why Linear Regression is important</a:t>
            </a:r>
          </a:p>
          <a:p>
            <a:pPr>
              <a:buClr>
                <a:schemeClr val="tx1"/>
              </a:buClr>
              <a:buFont typeface="Wingdings" panose="05000000000000000000" pitchFamily="2" charset="2"/>
              <a:buChar char="Ø"/>
            </a:pPr>
            <a:r>
              <a:rPr lang="en-US" dirty="0"/>
              <a:t>  In Class Projects</a:t>
            </a:r>
          </a:p>
        </p:txBody>
      </p:sp>
    </p:spTree>
    <p:extLst>
      <p:ext uri="{BB962C8B-B14F-4D97-AF65-F5344CB8AC3E}">
        <p14:creationId xmlns:p14="http://schemas.microsoft.com/office/powerpoint/2010/main" val="238049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207E69B-0F6F-4D15-A988-616519F6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113C24-A97F-448E-BE2B-73E74A61D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2B52C7-2724-6289-7A47-A18C9BE8F554}"/>
              </a:ext>
            </a:extLst>
          </p:cNvPr>
          <p:cNvSpPr>
            <a:spLocks noGrp="1"/>
          </p:cNvSpPr>
          <p:nvPr>
            <p:ph type="title"/>
          </p:nvPr>
        </p:nvSpPr>
        <p:spPr>
          <a:xfrm>
            <a:off x="645765" y="516835"/>
            <a:ext cx="6681009" cy="941575"/>
          </a:xfrm>
        </p:spPr>
        <p:txBody>
          <a:bodyPr>
            <a:normAutofit/>
          </a:bodyPr>
          <a:lstStyle/>
          <a:p>
            <a:r>
              <a:rPr lang="fi-FI" sz="4000" b="1" dirty="0" err="1">
                <a:solidFill>
                  <a:schemeClr val="tx1"/>
                </a:solidFill>
              </a:rPr>
              <a:t>Introduction</a:t>
            </a:r>
            <a:r>
              <a:rPr lang="fi-FI" sz="4000" b="1" dirty="0">
                <a:solidFill>
                  <a:schemeClr val="tx1"/>
                </a:solidFill>
              </a:rPr>
              <a:t> to </a:t>
            </a:r>
            <a:r>
              <a:rPr lang="fi-FI" sz="4000" b="1" dirty="0" err="1">
                <a:solidFill>
                  <a:schemeClr val="tx1"/>
                </a:solidFill>
              </a:rPr>
              <a:t>Linear</a:t>
            </a:r>
            <a:r>
              <a:rPr lang="fi-FI" sz="4000" b="1" dirty="0">
                <a:solidFill>
                  <a:schemeClr val="tx1"/>
                </a:solidFill>
              </a:rPr>
              <a:t> Regression</a:t>
            </a:r>
          </a:p>
        </p:txBody>
      </p:sp>
      <p:sp>
        <p:nvSpPr>
          <p:cNvPr id="3" name="Content Placeholder 2">
            <a:extLst>
              <a:ext uri="{FF2B5EF4-FFF2-40B4-BE49-F238E27FC236}">
                <a16:creationId xmlns:a16="http://schemas.microsoft.com/office/drawing/2014/main" id="{A728CBD0-7AC4-8021-C40C-CDEE2A1BC5A8}"/>
              </a:ext>
            </a:extLst>
          </p:cNvPr>
          <p:cNvSpPr>
            <a:spLocks noGrp="1"/>
          </p:cNvSpPr>
          <p:nvPr>
            <p:ph idx="1"/>
          </p:nvPr>
        </p:nvSpPr>
        <p:spPr>
          <a:xfrm>
            <a:off x="645765" y="2236304"/>
            <a:ext cx="6429452" cy="3652667"/>
          </a:xfrm>
        </p:spPr>
        <p:txBody>
          <a:bodyPr>
            <a:normAutofit/>
          </a:bodyPr>
          <a:lstStyle/>
          <a:p>
            <a:r>
              <a:rPr lang="en-US" sz="2800" dirty="0">
                <a:solidFill>
                  <a:schemeClr val="tx1"/>
                </a:solidFill>
              </a:rPr>
              <a:t>Linear regression is a statistical method used to model the relationship between a dependent variable and one or more independent variables. The simplest form is simple linear regression, where we model the relationship between two variables as a straight line.</a:t>
            </a:r>
            <a:endParaRPr lang="fi-FI" sz="2800" dirty="0">
              <a:solidFill>
                <a:schemeClr val="tx1"/>
              </a:solidFill>
            </a:endParaRPr>
          </a:p>
        </p:txBody>
      </p:sp>
      <p:sp>
        <p:nvSpPr>
          <p:cNvPr id="36" name="Rectangle 35">
            <a:extLst>
              <a:ext uri="{FF2B5EF4-FFF2-40B4-BE49-F238E27FC236}">
                <a16:creationId xmlns:a16="http://schemas.microsoft.com/office/drawing/2014/main" id="{D0EA43E2-C9E1-4415-824D-FC15F7E61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descr="A graph of a function&#10;&#10;Description automatically generated">
            <a:extLst>
              <a:ext uri="{FF2B5EF4-FFF2-40B4-BE49-F238E27FC236}">
                <a16:creationId xmlns:a16="http://schemas.microsoft.com/office/drawing/2014/main" id="{1C6A6D24-7232-C0D5-2537-60E5A888B298}"/>
              </a:ext>
            </a:extLst>
          </p:cNvPr>
          <p:cNvPicPr>
            <a:picLocks noChangeAspect="1"/>
          </p:cNvPicPr>
          <p:nvPr/>
        </p:nvPicPr>
        <p:blipFill>
          <a:blip r:embed="rId2"/>
          <a:stretch>
            <a:fillRect/>
          </a:stretch>
        </p:blipFill>
        <p:spPr>
          <a:xfrm>
            <a:off x="8251982" y="712666"/>
            <a:ext cx="3294253" cy="2561281"/>
          </a:xfrm>
          <a:prstGeom prst="rect">
            <a:avLst/>
          </a:prstGeom>
        </p:spPr>
      </p:pic>
      <p:pic>
        <p:nvPicPr>
          <p:cNvPr id="7" name="Picture 6" descr="A black and white background with a black rectangular object with text&#10;&#10;Description automatically generated">
            <a:extLst>
              <a:ext uri="{FF2B5EF4-FFF2-40B4-BE49-F238E27FC236}">
                <a16:creationId xmlns:a16="http://schemas.microsoft.com/office/drawing/2014/main" id="{3F2FFA50-C356-CEAF-56D8-3081D38865BC}"/>
              </a:ext>
            </a:extLst>
          </p:cNvPr>
          <p:cNvPicPr>
            <a:picLocks noChangeAspect="1"/>
          </p:cNvPicPr>
          <p:nvPr/>
        </p:nvPicPr>
        <p:blipFill>
          <a:blip r:embed="rId3"/>
          <a:stretch>
            <a:fillRect/>
          </a:stretch>
        </p:blipFill>
        <p:spPr>
          <a:xfrm>
            <a:off x="8239318" y="4282869"/>
            <a:ext cx="3306917" cy="1190490"/>
          </a:xfrm>
          <a:prstGeom prst="rect">
            <a:avLst/>
          </a:prstGeom>
        </p:spPr>
      </p:pic>
    </p:spTree>
    <p:extLst>
      <p:ext uri="{BB962C8B-B14F-4D97-AF65-F5344CB8AC3E}">
        <p14:creationId xmlns:p14="http://schemas.microsoft.com/office/powerpoint/2010/main" val="114078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0B10-45F9-EDC9-F09D-D45370DB03EB}"/>
              </a:ext>
            </a:extLst>
          </p:cNvPr>
          <p:cNvSpPr>
            <a:spLocks noGrp="1"/>
          </p:cNvSpPr>
          <p:nvPr>
            <p:ph type="title"/>
          </p:nvPr>
        </p:nvSpPr>
        <p:spPr/>
        <p:txBody>
          <a:bodyPr/>
          <a:lstStyle/>
          <a:p>
            <a:r>
              <a:rPr lang="fi-FI" dirty="0"/>
              <a:t>Basics of </a:t>
            </a:r>
            <a:r>
              <a:rPr lang="fi-FI" dirty="0" err="1"/>
              <a:t>Linear</a:t>
            </a:r>
            <a:r>
              <a:rPr lang="fi-FI" dirty="0"/>
              <a:t> Regression</a:t>
            </a:r>
          </a:p>
        </p:txBody>
      </p:sp>
      <p:sp>
        <p:nvSpPr>
          <p:cNvPr id="3" name="Content Placeholder 2">
            <a:extLst>
              <a:ext uri="{FF2B5EF4-FFF2-40B4-BE49-F238E27FC236}">
                <a16:creationId xmlns:a16="http://schemas.microsoft.com/office/drawing/2014/main" id="{0BDEC162-54BB-EA48-9618-045B8EA98388}"/>
              </a:ext>
            </a:extLst>
          </p:cNvPr>
          <p:cNvSpPr>
            <a:spLocks noGrp="1"/>
          </p:cNvSpPr>
          <p:nvPr>
            <p:ph idx="1"/>
          </p:nvPr>
        </p:nvSpPr>
        <p:spPr>
          <a:xfrm>
            <a:off x="1097280" y="1845734"/>
            <a:ext cx="10058400" cy="3987907"/>
          </a:xfrm>
        </p:spPr>
        <p:txBody>
          <a:bodyPr/>
          <a:lstStyle/>
          <a:p>
            <a:r>
              <a:rPr lang="en-US" dirty="0"/>
              <a:t>In simple linear regression, we have the dependent variable y, and the independent variable x, and we try to fit a line that best describes the data. The equation of this line is:</a:t>
            </a:r>
          </a:p>
          <a:p>
            <a:endParaRPr lang="en-US" dirty="0"/>
          </a:p>
          <a:p>
            <a:endParaRPr lang="en-US" dirty="0"/>
          </a:p>
          <a:p>
            <a:endParaRPr lang="en-US" dirty="0"/>
          </a:p>
          <a:p>
            <a:pPr algn="l"/>
            <a:r>
              <a:rPr lang="en-US" sz="1800" b="0" i="0" u="none" strike="noStrike" baseline="0" dirty="0">
                <a:latin typeface="CMR10"/>
              </a:rPr>
              <a:t>here </a:t>
            </a:r>
            <a:r>
              <a:rPr lang="en-US" sz="1800" b="0" i="0" u="none" strike="noStrike" baseline="0" dirty="0">
                <a:latin typeface="CMMI10"/>
              </a:rPr>
              <a:t>m </a:t>
            </a:r>
            <a:r>
              <a:rPr lang="en-US" sz="1800" b="0" i="0" u="none" strike="noStrike" baseline="0" dirty="0">
                <a:latin typeface="CMR10"/>
              </a:rPr>
              <a:t>is the slope of the line, and </a:t>
            </a:r>
            <a:r>
              <a:rPr lang="en-US" sz="1800" b="0" i="0" u="none" strike="noStrike" baseline="0" dirty="0">
                <a:latin typeface="CMMI10"/>
              </a:rPr>
              <a:t>b </a:t>
            </a:r>
            <a:r>
              <a:rPr lang="en-US" sz="1800" b="0" i="0" u="none" strike="noStrike" baseline="0" dirty="0">
                <a:latin typeface="CMR10"/>
              </a:rPr>
              <a:t>is the y-intercept. The goal is to find the values of </a:t>
            </a:r>
            <a:r>
              <a:rPr lang="en-US" sz="1800" b="0" i="0" u="none" strike="noStrike" baseline="0" dirty="0">
                <a:latin typeface="CMMI10"/>
              </a:rPr>
              <a:t>m </a:t>
            </a:r>
            <a:r>
              <a:rPr lang="en-US" sz="1800" b="0" i="0" u="none" strike="noStrike" baseline="0" dirty="0">
                <a:latin typeface="CMR10"/>
              </a:rPr>
              <a:t>and </a:t>
            </a:r>
            <a:r>
              <a:rPr lang="en-US" sz="1800" b="0" i="0" u="none" strike="noStrike" baseline="0" dirty="0">
                <a:latin typeface="CMMI10"/>
              </a:rPr>
              <a:t>b </a:t>
            </a:r>
            <a:r>
              <a:rPr lang="en-US" sz="1800" b="0" i="0" u="none" strike="noStrike" baseline="0" dirty="0">
                <a:latin typeface="CMR10"/>
              </a:rPr>
              <a:t>that minimize the difference between the predicted values </a:t>
            </a:r>
            <a:r>
              <a:rPr lang="fi-FI" sz="1800" b="0" i="0" u="none" strike="noStrike" baseline="0" dirty="0">
                <a:latin typeface="CMR10"/>
              </a:rPr>
              <a:t>and </a:t>
            </a:r>
            <a:r>
              <a:rPr lang="fi-FI" sz="1800" b="0" i="0" u="none" strike="noStrike" baseline="0" dirty="0" err="1">
                <a:latin typeface="CMR10"/>
              </a:rPr>
              <a:t>the</a:t>
            </a:r>
            <a:r>
              <a:rPr lang="fi-FI" sz="1800" b="0" i="0" u="none" strike="noStrike" baseline="0" dirty="0">
                <a:latin typeface="CMR10"/>
              </a:rPr>
              <a:t> </a:t>
            </a:r>
            <a:r>
              <a:rPr lang="fi-FI" sz="1800" b="0" i="0" u="none" strike="noStrike" baseline="0" dirty="0" err="1">
                <a:latin typeface="CMR10"/>
              </a:rPr>
              <a:t>actual</a:t>
            </a:r>
            <a:r>
              <a:rPr lang="fi-FI" sz="1800" b="0" i="0" u="none" strike="noStrike" baseline="0" dirty="0">
                <a:latin typeface="CMR10"/>
              </a:rPr>
              <a:t> </a:t>
            </a:r>
            <a:r>
              <a:rPr lang="fi-FI" sz="1800" b="0" i="0" u="none" strike="noStrike" baseline="0" dirty="0" err="1">
                <a:latin typeface="CMR10"/>
              </a:rPr>
              <a:t>values</a:t>
            </a:r>
            <a:r>
              <a:rPr lang="fi-FI" sz="1800" b="0" i="0" u="none" strike="noStrike" baseline="0" dirty="0">
                <a:latin typeface="CMR10"/>
              </a:rPr>
              <a:t>.</a:t>
            </a:r>
            <a:endParaRPr lang="en-US" dirty="0"/>
          </a:p>
          <a:p>
            <a:endParaRPr lang="fi-FI" dirty="0"/>
          </a:p>
        </p:txBody>
      </p:sp>
      <p:pic>
        <p:nvPicPr>
          <p:cNvPr id="5" name="Picture 4" descr="A black letter on a white background&#10;&#10;Description automatically generated">
            <a:extLst>
              <a:ext uri="{FF2B5EF4-FFF2-40B4-BE49-F238E27FC236}">
                <a16:creationId xmlns:a16="http://schemas.microsoft.com/office/drawing/2014/main" id="{86414BBE-E76C-0AAD-633D-93B148E7D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515" y="2552655"/>
            <a:ext cx="2869275" cy="808907"/>
          </a:xfrm>
          <a:prstGeom prst="rect">
            <a:avLst/>
          </a:prstGeom>
        </p:spPr>
      </p:pic>
    </p:spTree>
    <p:extLst>
      <p:ext uri="{BB962C8B-B14F-4D97-AF65-F5344CB8AC3E}">
        <p14:creationId xmlns:p14="http://schemas.microsoft.com/office/powerpoint/2010/main" val="3228759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CD66-48A3-67BF-14C6-F6C813041B27}"/>
              </a:ext>
            </a:extLst>
          </p:cNvPr>
          <p:cNvSpPr>
            <a:spLocks noGrp="1"/>
          </p:cNvSpPr>
          <p:nvPr>
            <p:ph type="title"/>
          </p:nvPr>
        </p:nvSpPr>
        <p:spPr/>
        <p:txBody>
          <a:bodyPr/>
          <a:lstStyle/>
          <a:p>
            <a:r>
              <a:rPr lang="fi-FI" dirty="0" err="1"/>
              <a:t>Understanding</a:t>
            </a:r>
            <a:r>
              <a:rPr lang="fi-FI" dirty="0"/>
              <a:t> </a:t>
            </a:r>
            <a:r>
              <a:rPr lang="fi-FI" dirty="0" err="1"/>
              <a:t>Variance</a:t>
            </a:r>
            <a:r>
              <a:rPr lang="fi-FI" dirty="0"/>
              <a:t> and </a:t>
            </a:r>
            <a:r>
              <a:rPr lang="fi-FI" dirty="0" err="1"/>
              <a:t>Covariance</a:t>
            </a:r>
            <a:endParaRPr lang="fi-FI" dirty="0"/>
          </a:p>
        </p:txBody>
      </p:sp>
      <p:sp>
        <p:nvSpPr>
          <p:cNvPr id="3" name="Content Placeholder 2">
            <a:extLst>
              <a:ext uri="{FF2B5EF4-FFF2-40B4-BE49-F238E27FC236}">
                <a16:creationId xmlns:a16="http://schemas.microsoft.com/office/drawing/2014/main" id="{53E63A77-08D6-0DF7-A84C-201607CAB989}"/>
              </a:ext>
            </a:extLst>
          </p:cNvPr>
          <p:cNvSpPr>
            <a:spLocks noGrp="1"/>
          </p:cNvSpPr>
          <p:nvPr>
            <p:ph idx="1"/>
          </p:nvPr>
        </p:nvSpPr>
        <p:spPr/>
        <p:txBody>
          <a:bodyPr>
            <a:normAutofit/>
          </a:bodyPr>
          <a:lstStyle/>
          <a:p>
            <a:r>
              <a:rPr lang="en-US" b="1" dirty="0"/>
              <a:t>Variance</a:t>
            </a:r>
            <a:r>
              <a:rPr lang="en-US" dirty="0"/>
              <a:t> measures the spread of a set of numbers. If we have a set of numbers x1, x2, . . . , </a:t>
            </a:r>
            <a:r>
              <a:rPr lang="en-US" dirty="0" err="1"/>
              <a:t>xn</a:t>
            </a:r>
            <a:r>
              <a:rPr lang="en-US" dirty="0"/>
              <a:t>, their variance is calculated as:</a:t>
            </a:r>
          </a:p>
          <a:p>
            <a:endParaRPr lang="en-US" dirty="0"/>
          </a:p>
          <a:p>
            <a:endParaRPr lang="en-US" dirty="0"/>
          </a:p>
          <a:p>
            <a:endParaRPr lang="en-US" dirty="0"/>
          </a:p>
          <a:p>
            <a:endParaRPr lang="en-US" dirty="0"/>
          </a:p>
          <a:p>
            <a:endParaRPr lang="en-US" dirty="0"/>
          </a:p>
          <a:p>
            <a:r>
              <a:rPr lang="en-US" dirty="0"/>
              <a:t>Variance is like telling us how much the numbers in a group differ from each other. If everyone in a class is about the same age, they don't vary much, so the variance of their age is small. But if some are very old and some are very young, they're all over the place—that's a big variance!</a:t>
            </a:r>
          </a:p>
          <a:p>
            <a:endParaRPr lang="en-US" dirty="0"/>
          </a:p>
          <a:p>
            <a:endParaRPr lang="en-US" dirty="0"/>
          </a:p>
          <a:p>
            <a:endParaRPr lang="en-US" dirty="0"/>
          </a:p>
          <a:p>
            <a:endParaRPr lang="en-US" dirty="0"/>
          </a:p>
        </p:txBody>
      </p:sp>
      <p:pic>
        <p:nvPicPr>
          <p:cNvPr id="5" name="Picture 4" descr="A mathematical equation with numbers and symbols&#10;&#10;Description automatically generated">
            <a:extLst>
              <a:ext uri="{FF2B5EF4-FFF2-40B4-BE49-F238E27FC236}">
                <a16:creationId xmlns:a16="http://schemas.microsoft.com/office/drawing/2014/main" id="{CE6687B9-FAF2-6B3F-EC28-C001BBC85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205" y="2514135"/>
            <a:ext cx="3113590" cy="914865"/>
          </a:xfrm>
          <a:prstGeom prst="rect">
            <a:avLst/>
          </a:prstGeom>
        </p:spPr>
      </p:pic>
      <p:pic>
        <p:nvPicPr>
          <p:cNvPr id="7" name="Picture 6">
            <a:extLst>
              <a:ext uri="{FF2B5EF4-FFF2-40B4-BE49-F238E27FC236}">
                <a16:creationId xmlns:a16="http://schemas.microsoft.com/office/drawing/2014/main" id="{3004C919-4502-28BC-F71E-247E5B6AE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6026" y="3767127"/>
            <a:ext cx="5229954" cy="541030"/>
          </a:xfrm>
          <a:prstGeom prst="rect">
            <a:avLst/>
          </a:prstGeom>
        </p:spPr>
      </p:pic>
    </p:spTree>
    <p:extLst>
      <p:ext uri="{BB962C8B-B14F-4D97-AF65-F5344CB8AC3E}">
        <p14:creationId xmlns:p14="http://schemas.microsoft.com/office/powerpoint/2010/main" val="176054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E4D71-2FAD-158E-AB51-BB76CF75973D}"/>
              </a:ext>
            </a:extLst>
          </p:cNvPr>
          <p:cNvSpPr>
            <a:spLocks noGrp="1"/>
          </p:cNvSpPr>
          <p:nvPr>
            <p:ph type="title"/>
          </p:nvPr>
        </p:nvSpPr>
        <p:spPr/>
        <p:txBody>
          <a:bodyPr/>
          <a:lstStyle/>
          <a:p>
            <a:r>
              <a:rPr lang="fi-FI" dirty="0" err="1"/>
              <a:t>Understanding</a:t>
            </a:r>
            <a:r>
              <a:rPr lang="fi-FI" dirty="0"/>
              <a:t> </a:t>
            </a:r>
            <a:r>
              <a:rPr lang="fi-FI" dirty="0" err="1"/>
              <a:t>Variance</a:t>
            </a:r>
            <a:r>
              <a:rPr lang="fi-FI" dirty="0"/>
              <a:t> and </a:t>
            </a:r>
            <a:r>
              <a:rPr lang="fi-FI" dirty="0" err="1"/>
              <a:t>Covariance</a:t>
            </a:r>
            <a:endParaRPr lang="fi-FI" dirty="0"/>
          </a:p>
        </p:txBody>
      </p:sp>
      <p:pic>
        <p:nvPicPr>
          <p:cNvPr id="5" name="Content Placeholder 4" descr="A math equations on a white background&#10;&#10;Description automatically generated">
            <a:extLst>
              <a:ext uri="{FF2B5EF4-FFF2-40B4-BE49-F238E27FC236}">
                <a16:creationId xmlns:a16="http://schemas.microsoft.com/office/drawing/2014/main" id="{4B5A22E4-65E6-51AB-E2A3-CA5C61064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709" y="1797159"/>
            <a:ext cx="9308678" cy="2724769"/>
          </a:xfrm>
        </p:spPr>
      </p:pic>
      <p:sp>
        <p:nvSpPr>
          <p:cNvPr id="6" name="TextBox 5">
            <a:extLst>
              <a:ext uri="{FF2B5EF4-FFF2-40B4-BE49-F238E27FC236}">
                <a16:creationId xmlns:a16="http://schemas.microsoft.com/office/drawing/2014/main" id="{3DD3D3B7-B402-7730-5A3D-92FC347FFF55}"/>
              </a:ext>
            </a:extLst>
          </p:cNvPr>
          <p:cNvSpPr txBox="1"/>
          <p:nvPr/>
        </p:nvSpPr>
        <p:spPr>
          <a:xfrm>
            <a:off x="393540" y="4433105"/>
            <a:ext cx="11239018" cy="1754326"/>
          </a:xfrm>
          <a:prstGeom prst="rect">
            <a:avLst/>
          </a:prstGeom>
          <a:noFill/>
        </p:spPr>
        <p:txBody>
          <a:bodyPr wrap="square" rtlCol="0">
            <a:spAutoFit/>
          </a:bodyPr>
          <a:lstStyle/>
          <a:p>
            <a:r>
              <a:rPr lang="en-US" dirty="0"/>
              <a:t>Covariance is a way to figure out if two things move together. Imagine you and a friend walking together. Every time you take a step forward, your friend does too. If your steps (the distance each of you walks) usually match up, you have a positive covariance with your friend's steps—meaning you're moving in the same direction together. But if when you step forward, your friend steps back, then your steps have a negative covariance, meaning you tend to move in opposite directions. If there's no clear pattern to your steps compared to your friend's, then the covariance is close to zero—meaning there's no particular connection in the way you're moving.</a:t>
            </a:r>
            <a:endParaRPr lang="fi-FI" dirty="0"/>
          </a:p>
        </p:txBody>
      </p:sp>
    </p:spTree>
    <p:extLst>
      <p:ext uri="{BB962C8B-B14F-4D97-AF65-F5344CB8AC3E}">
        <p14:creationId xmlns:p14="http://schemas.microsoft.com/office/powerpoint/2010/main" val="172503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38F9-547D-7643-3007-012A5D06F880}"/>
              </a:ext>
            </a:extLst>
          </p:cNvPr>
          <p:cNvSpPr>
            <a:spLocks noGrp="1"/>
          </p:cNvSpPr>
          <p:nvPr>
            <p:ph type="title"/>
          </p:nvPr>
        </p:nvSpPr>
        <p:spPr/>
        <p:txBody>
          <a:bodyPr/>
          <a:lstStyle/>
          <a:p>
            <a:r>
              <a:rPr lang="en-US" dirty="0"/>
              <a:t>Variance and Covariance in Linear Regression</a:t>
            </a:r>
            <a:endParaRPr lang="fi-FI" dirty="0"/>
          </a:p>
        </p:txBody>
      </p:sp>
      <p:pic>
        <p:nvPicPr>
          <p:cNvPr id="5" name="Content Placeholder 4" descr="A math equation with black text&#10;&#10;Description automatically generated with medium confidence">
            <a:extLst>
              <a:ext uri="{FF2B5EF4-FFF2-40B4-BE49-F238E27FC236}">
                <a16:creationId xmlns:a16="http://schemas.microsoft.com/office/drawing/2014/main" id="{07D09FF4-DA35-7494-ECD2-5288C58B81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174967"/>
            <a:ext cx="10058400" cy="2763432"/>
          </a:xfrm>
        </p:spPr>
      </p:pic>
    </p:spTree>
    <p:extLst>
      <p:ext uri="{BB962C8B-B14F-4D97-AF65-F5344CB8AC3E}">
        <p14:creationId xmlns:p14="http://schemas.microsoft.com/office/powerpoint/2010/main" val="188739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9B31-4814-545C-D392-FEAF2C092F64}"/>
              </a:ext>
            </a:extLst>
          </p:cNvPr>
          <p:cNvSpPr>
            <a:spLocks noGrp="1"/>
          </p:cNvSpPr>
          <p:nvPr>
            <p:ph type="title"/>
          </p:nvPr>
        </p:nvSpPr>
        <p:spPr/>
        <p:txBody>
          <a:bodyPr/>
          <a:lstStyle/>
          <a:p>
            <a:r>
              <a:rPr lang="fi-FI" dirty="0" err="1"/>
              <a:t>Example</a:t>
            </a:r>
            <a:r>
              <a:rPr lang="fi-FI" dirty="0"/>
              <a:t> </a:t>
            </a:r>
            <a:r>
              <a:rPr lang="fi-FI" dirty="0" err="1"/>
              <a:t>Calculation</a:t>
            </a:r>
            <a:endParaRPr lang="fi-FI" dirty="0"/>
          </a:p>
        </p:txBody>
      </p:sp>
      <p:sp>
        <p:nvSpPr>
          <p:cNvPr id="3" name="Content Placeholder 2">
            <a:extLst>
              <a:ext uri="{FF2B5EF4-FFF2-40B4-BE49-F238E27FC236}">
                <a16:creationId xmlns:a16="http://schemas.microsoft.com/office/drawing/2014/main" id="{F0B01CF5-1B6B-AF7B-DF62-1C18A67A61B7}"/>
              </a:ext>
            </a:extLst>
          </p:cNvPr>
          <p:cNvSpPr>
            <a:spLocks noGrp="1"/>
          </p:cNvSpPr>
          <p:nvPr>
            <p:ph idx="1"/>
          </p:nvPr>
        </p:nvSpPr>
        <p:spPr/>
        <p:txBody>
          <a:bodyPr/>
          <a:lstStyle/>
          <a:p>
            <a:r>
              <a:rPr lang="en-US" dirty="0"/>
              <a:t>Let’s consider an example with the following data points to demonstrate how variance and covariance are used to calculate the slope of the regression line.</a:t>
            </a:r>
            <a:endParaRPr lang="fi-FI" dirty="0"/>
          </a:p>
        </p:txBody>
      </p:sp>
      <p:pic>
        <p:nvPicPr>
          <p:cNvPr id="5" name="Picture 4" descr="A white background with black text&#10;&#10;Description automatically generated">
            <a:extLst>
              <a:ext uri="{FF2B5EF4-FFF2-40B4-BE49-F238E27FC236}">
                <a16:creationId xmlns:a16="http://schemas.microsoft.com/office/drawing/2014/main" id="{872C1C57-8138-2CE0-B144-8C09FA2BE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2207" y="2444699"/>
            <a:ext cx="5150115" cy="1968601"/>
          </a:xfrm>
          <a:prstGeom prst="rect">
            <a:avLst/>
          </a:prstGeom>
        </p:spPr>
      </p:pic>
    </p:spTree>
    <p:extLst>
      <p:ext uri="{BB962C8B-B14F-4D97-AF65-F5344CB8AC3E}">
        <p14:creationId xmlns:p14="http://schemas.microsoft.com/office/powerpoint/2010/main" val="153816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3152-8A22-C416-4F83-4BDA123D10A1}"/>
              </a:ext>
            </a:extLst>
          </p:cNvPr>
          <p:cNvSpPr>
            <a:spLocks noGrp="1"/>
          </p:cNvSpPr>
          <p:nvPr>
            <p:ph type="title"/>
          </p:nvPr>
        </p:nvSpPr>
        <p:spPr/>
        <p:txBody>
          <a:bodyPr/>
          <a:lstStyle/>
          <a:p>
            <a:r>
              <a:rPr lang="fi-FI" dirty="0" err="1"/>
              <a:t>Calculating</a:t>
            </a:r>
            <a:r>
              <a:rPr lang="fi-FI" dirty="0"/>
              <a:t> </a:t>
            </a:r>
            <a:r>
              <a:rPr lang="fi-FI" dirty="0" err="1"/>
              <a:t>Variance</a:t>
            </a:r>
            <a:r>
              <a:rPr lang="fi-FI" dirty="0"/>
              <a:t> and </a:t>
            </a:r>
            <a:r>
              <a:rPr lang="fi-FI" dirty="0" err="1"/>
              <a:t>Covariance</a:t>
            </a:r>
            <a:endParaRPr lang="fi-FI" dirty="0"/>
          </a:p>
        </p:txBody>
      </p:sp>
      <p:pic>
        <p:nvPicPr>
          <p:cNvPr id="11" name="Content Placeholder 10" descr="A math problem with numbers and lines&#10;&#10;Description automatically generated">
            <a:extLst>
              <a:ext uri="{FF2B5EF4-FFF2-40B4-BE49-F238E27FC236}">
                <a16:creationId xmlns:a16="http://schemas.microsoft.com/office/drawing/2014/main" id="{6E0CF2FC-9144-9CC3-2EB0-F8A5B48DF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8530" y="1846263"/>
            <a:ext cx="8859546" cy="4402513"/>
          </a:xfrm>
        </p:spPr>
      </p:pic>
    </p:spTree>
    <p:extLst>
      <p:ext uri="{BB962C8B-B14F-4D97-AF65-F5344CB8AC3E}">
        <p14:creationId xmlns:p14="http://schemas.microsoft.com/office/powerpoint/2010/main" val="1197010436"/>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6398</TotalTime>
  <Words>730</Words>
  <Application>Microsoft Office PowerPoint</Application>
  <PresentationFormat>Widescreen</PresentationFormat>
  <Paragraphs>92</Paragraphs>
  <Slides>17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CMMI10</vt:lpstr>
      <vt:lpstr>CMR10</vt:lpstr>
      <vt:lpstr>Wingdings</vt:lpstr>
      <vt:lpstr>Retrospect</vt:lpstr>
      <vt:lpstr>Linear Regression</vt:lpstr>
      <vt:lpstr>Outline</vt:lpstr>
      <vt:lpstr>Introduction to Linear Regression</vt:lpstr>
      <vt:lpstr>Basics of Linear Regression</vt:lpstr>
      <vt:lpstr>Understanding Variance and Covariance</vt:lpstr>
      <vt:lpstr>Understanding Variance and Covariance</vt:lpstr>
      <vt:lpstr>Variance and Covariance in Linear Regression</vt:lpstr>
      <vt:lpstr>Example Calculation</vt:lpstr>
      <vt:lpstr>Calculating Variance and Covariance</vt:lpstr>
      <vt:lpstr>Finding the Slope</vt:lpstr>
      <vt:lpstr>PowerPoint Presentation</vt:lpstr>
      <vt:lpstr>Example plot</vt:lpstr>
      <vt:lpstr>Linear Regression Types</vt:lpstr>
      <vt:lpstr>None-Linear Regression Types</vt:lpstr>
      <vt:lpstr>Motivation: Why Linear Regression is Important?</vt:lpstr>
      <vt:lpstr>In Class Project 1</vt:lpstr>
      <vt:lpstr>In Class Project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Umut Tosun; Dr. Umut Tosun</dc:creator>
  <cp:lastModifiedBy>Mazhar Mohsin</cp:lastModifiedBy>
  <cp:revision>236</cp:revision>
  <dcterms:created xsi:type="dcterms:W3CDTF">2022-03-09T18:36:06Z</dcterms:created>
  <dcterms:modified xsi:type="dcterms:W3CDTF">2023-11-08T09:18:26Z</dcterms:modified>
</cp:coreProperties>
</file>