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Roboto"/>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manuele Ropp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Roboto-regular.fntdata"/><Relationship Id="rId41" Type="http://schemas.openxmlformats.org/officeDocument/2006/relationships/font" Target="fonts/Raleway-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9-22T16:07:37.959">
    <p:pos x="459" y="1309"/>
    <p:text>add splits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225351431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225351431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225351431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225351431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225351431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225351431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225351431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225351431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225351431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225351431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225351431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225351431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225351431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225351431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7594a8b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7594a8b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225351431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225351431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281d6fa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281d6fa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2253514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2253514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225351431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225351431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7594a8b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7594a8b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83c2fab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83c2fab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281d6fa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281d6fa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225351431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225351431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281d6fa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281d6fa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8281d6fa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8281d6fa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225351431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225351431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7594a8b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7594a8b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8281d6fa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8281d6fad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281d6fa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281d6fa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225351431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225351431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281d6fad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281d6fad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22535143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2253514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281d6fad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281d6fa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281d6fad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281d6fad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2253514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2253514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225351431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225351431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225351431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225351431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2.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Influence &amp; Matching</a:t>
            </a:r>
            <a:endParaRPr/>
          </a:p>
        </p:txBody>
      </p:sp>
      <p:sp>
        <p:nvSpPr>
          <p:cNvPr id="87" name="Google Shape;87;p13"/>
          <p:cNvSpPr txBox="1"/>
          <p:nvPr>
            <p:ph idx="1" type="subTitle"/>
          </p:nvPr>
        </p:nvSpPr>
        <p:spPr>
          <a:xfrm>
            <a:off x="727952" y="4520025"/>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OLA 2023 Project</a:t>
            </a:r>
            <a:endParaRPr/>
          </a:p>
          <a:p>
            <a:pPr indent="0" lvl="0" marL="0" rtl="0" algn="l">
              <a:spcBef>
                <a:spcPts val="0"/>
              </a:spcBef>
              <a:spcAft>
                <a:spcPts val="0"/>
              </a:spcAft>
              <a:buNone/>
            </a:pPr>
            <a:r>
              <a:rPr lang="en"/>
              <a:t>Emanuele Roppo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UCB</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Initialization:</a:t>
            </a:r>
            <a:endParaRPr/>
          </a:p>
          <a:p>
            <a:pPr indent="-293211" lvl="1" marL="914400" rtl="0" algn="l">
              <a:spcBef>
                <a:spcPts val="0"/>
              </a:spcBef>
              <a:spcAft>
                <a:spcPts val="0"/>
              </a:spcAft>
              <a:buSzPct val="100000"/>
              <a:buAutoNum type="arabicPeriod"/>
            </a:pPr>
            <a:r>
              <a:rPr lang="en"/>
              <a:t>Construct an n×n matrix as the upper confidence estimate for activation probabilities.</a:t>
            </a:r>
            <a:endParaRPr/>
          </a:p>
          <a:p>
            <a:pPr indent="-293211" lvl="1" marL="914400" rtl="0" algn="l">
              <a:spcBef>
                <a:spcPts val="0"/>
              </a:spcBef>
              <a:spcAft>
                <a:spcPts val="0"/>
              </a:spcAft>
              <a:buSzPct val="100000"/>
              <a:buAutoNum type="arabicPeriod"/>
            </a:pPr>
            <a:r>
              <a:rPr lang="en"/>
              <a:t>Initialize existing edges with infinity and other positions with zero.</a:t>
            </a:r>
            <a:endParaRPr/>
          </a:p>
          <a:p>
            <a:pPr indent="-304958" lvl="0" marL="457200" rtl="0" algn="l">
              <a:spcBef>
                <a:spcPts val="0"/>
              </a:spcBef>
              <a:spcAft>
                <a:spcPts val="0"/>
              </a:spcAft>
              <a:buSzPct val="100000"/>
              <a:buAutoNum type="arabicPeriod"/>
            </a:pPr>
            <a:r>
              <a:rPr lang="en"/>
              <a:t>Seed Selection:</a:t>
            </a:r>
            <a:endParaRPr/>
          </a:p>
          <a:p>
            <a:pPr indent="-293211" lvl="1" marL="914400" rtl="0" algn="l">
              <a:spcBef>
                <a:spcPts val="0"/>
              </a:spcBef>
              <a:spcAft>
                <a:spcPts val="0"/>
              </a:spcAft>
              <a:buSzPct val="100000"/>
              <a:buAutoNum type="arabicPeriod"/>
            </a:pPr>
            <a:r>
              <a:rPr lang="en"/>
              <a:t>Greedily choose seeds, emphasizing the expected marginal increase in reward.</a:t>
            </a:r>
            <a:endParaRPr/>
          </a:p>
          <a:p>
            <a:pPr indent="-293211" lvl="1" marL="914400" rtl="0" algn="l">
              <a:spcBef>
                <a:spcPts val="0"/>
              </a:spcBef>
              <a:spcAft>
                <a:spcPts val="0"/>
              </a:spcAft>
              <a:buSzPct val="100000"/>
              <a:buAutoNum type="arabicPeriod"/>
            </a:pPr>
            <a:r>
              <a:rPr lang="en"/>
              <a:t>Apply the UCB estimate to facilitate Monte Carlo simulations over n_runs.</a:t>
            </a:r>
            <a:endParaRPr/>
          </a:p>
          <a:p>
            <a:pPr indent="-304958" lvl="0" marL="457200" rtl="0" algn="l">
              <a:spcBef>
                <a:spcPts val="0"/>
              </a:spcBef>
              <a:spcAft>
                <a:spcPts val="0"/>
              </a:spcAft>
              <a:buSzPct val="100000"/>
              <a:buAutoNum type="arabicPeriod"/>
            </a:pPr>
            <a:r>
              <a:rPr lang="en"/>
              <a:t>Observation &amp; Update:</a:t>
            </a:r>
            <a:endParaRPr/>
          </a:p>
          <a:p>
            <a:pPr indent="-293211" lvl="1" marL="914400" rtl="0" algn="l">
              <a:spcBef>
                <a:spcPts val="0"/>
              </a:spcBef>
              <a:spcAft>
                <a:spcPts val="0"/>
              </a:spcAft>
              <a:buSzPct val="100000"/>
              <a:buAutoNum type="arabicPeriod"/>
            </a:pPr>
            <a:r>
              <a:rPr lang="en"/>
              <a:t>Consider all potential activating edges as pulled arms.</a:t>
            </a:r>
            <a:endParaRPr/>
          </a:p>
          <a:p>
            <a:pPr indent="-293211" lvl="2" marL="1371600" rtl="0" algn="l">
              <a:spcBef>
                <a:spcPts val="0"/>
              </a:spcBef>
              <a:spcAft>
                <a:spcPts val="0"/>
              </a:spcAft>
              <a:buSzPct val="100000"/>
              <a:buAutoNum type="arabicPeriod"/>
            </a:pPr>
            <a:r>
              <a:rPr lang="en"/>
              <a:t>Assign a reward of 1 for activated edges and 0 for the rest.</a:t>
            </a:r>
            <a:endParaRPr/>
          </a:p>
          <a:p>
            <a:pPr indent="-293211" lvl="2" marL="1371600" rtl="0" algn="l">
              <a:spcBef>
                <a:spcPts val="0"/>
              </a:spcBef>
              <a:spcAft>
                <a:spcPts val="0"/>
              </a:spcAft>
              <a:buSzPct val="100000"/>
              <a:buAutoNum type="arabicPeriod"/>
            </a:pPr>
            <a:r>
              <a:rPr lang="en"/>
              <a:t>Update n_pulls</a:t>
            </a:r>
            <a:endParaRPr/>
          </a:p>
          <a:p>
            <a:pPr indent="-304958" lvl="0" marL="457200" rtl="0" algn="l">
              <a:spcBef>
                <a:spcPts val="0"/>
              </a:spcBef>
              <a:spcAft>
                <a:spcPts val="0"/>
              </a:spcAft>
              <a:buSzPct val="100000"/>
              <a:buAutoNum type="arabicPeriod"/>
            </a:pPr>
            <a:r>
              <a:rPr lang="en"/>
              <a:t>Repeat until t=T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TS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Initialization:</a:t>
            </a:r>
            <a:endParaRPr/>
          </a:p>
          <a:p>
            <a:pPr indent="-298450" lvl="1" marL="914400" rtl="0" algn="l">
              <a:spcBef>
                <a:spcPts val="0"/>
              </a:spcBef>
              <a:spcAft>
                <a:spcPts val="0"/>
              </a:spcAft>
              <a:buSzPts val="1100"/>
              <a:buAutoNum type="arabicPeriod"/>
            </a:pPr>
            <a:r>
              <a:rPr lang="en"/>
              <a:t>Set Beta parameters at 1, working with an assumed uniform distribution between 0 and 1.</a:t>
            </a:r>
            <a:endParaRPr/>
          </a:p>
          <a:p>
            <a:pPr indent="-311150" lvl="0" marL="457200" rtl="0" algn="l">
              <a:spcBef>
                <a:spcPts val="0"/>
              </a:spcBef>
              <a:spcAft>
                <a:spcPts val="0"/>
              </a:spcAft>
              <a:buSzPts val="1300"/>
              <a:buAutoNum type="arabicPeriod"/>
            </a:pPr>
            <a:r>
              <a:rPr lang="en"/>
              <a:t>Probability Estimation:</a:t>
            </a:r>
            <a:endParaRPr/>
          </a:p>
          <a:p>
            <a:pPr indent="-298450" lvl="1" marL="914400" rtl="0" algn="l">
              <a:spcBef>
                <a:spcPts val="0"/>
              </a:spcBef>
              <a:spcAft>
                <a:spcPts val="0"/>
              </a:spcAft>
              <a:buSzPts val="1100"/>
              <a:buAutoNum type="arabicPeriod"/>
            </a:pPr>
            <a:r>
              <a:rPr lang="en"/>
              <a:t>Define probabilities based on the ratio of successful activations to total chances.</a:t>
            </a:r>
            <a:endParaRPr/>
          </a:p>
          <a:p>
            <a:pPr indent="-311150" lvl="0" marL="457200" rtl="0" algn="l">
              <a:spcBef>
                <a:spcPts val="0"/>
              </a:spcBef>
              <a:spcAft>
                <a:spcPts val="0"/>
              </a:spcAft>
              <a:buSzPts val="1300"/>
              <a:buAutoNum type="arabicPeriod"/>
            </a:pPr>
            <a:r>
              <a:rPr lang="en"/>
              <a:t>Seed Selection:</a:t>
            </a:r>
            <a:endParaRPr/>
          </a:p>
          <a:p>
            <a:pPr indent="-298450" lvl="1" marL="914400" rtl="0" algn="l">
              <a:spcBef>
                <a:spcPts val="0"/>
              </a:spcBef>
              <a:spcAft>
                <a:spcPts val="0"/>
              </a:spcAft>
              <a:buSzPts val="1100"/>
              <a:buAutoNum type="arabicPeriod"/>
            </a:pPr>
            <a:r>
              <a:rPr lang="en"/>
              <a:t>Use the updated probabilities to determine a seed set using the same greedy strategy.</a:t>
            </a:r>
            <a:endParaRPr/>
          </a:p>
          <a:p>
            <a:pPr indent="-311150" lvl="0" marL="457200" rtl="0" algn="l">
              <a:spcBef>
                <a:spcPts val="0"/>
              </a:spcBef>
              <a:spcAft>
                <a:spcPts val="0"/>
              </a:spcAft>
              <a:buSzPts val="1300"/>
              <a:buAutoNum type="arabicPeriod"/>
            </a:pPr>
            <a:r>
              <a:rPr lang="en"/>
              <a:t>Observation &amp; Update:</a:t>
            </a:r>
            <a:endParaRPr/>
          </a:p>
          <a:p>
            <a:pPr indent="-298450" lvl="1" marL="914400" rtl="0" algn="l">
              <a:spcBef>
                <a:spcPts val="0"/>
              </a:spcBef>
              <a:spcAft>
                <a:spcPts val="0"/>
              </a:spcAft>
              <a:buSzPts val="1100"/>
              <a:buAutoNum type="arabicPeriod"/>
            </a:pPr>
            <a:r>
              <a:rPr lang="en"/>
              <a:t>After each influence episode, for every edge that could be activated:</a:t>
            </a:r>
            <a:endParaRPr/>
          </a:p>
          <a:p>
            <a:pPr indent="-298450" lvl="1" marL="914400" rtl="0" algn="l">
              <a:spcBef>
                <a:spcPts val="0"/>
              </a:spcBef>
              <a:spcAft>
                <a:spcPts val="0"/>
              </a:spcAft>
              <a:buSzPts val="1100"/>
              <a:buAutoNum type="arabicPeriod"/>
            </a:pPr>
            <a:r>
              <a:rPr lang="en"/>
              <a:t>Increase alpha if activated, beta otherwise.</a:t>
            </a:r>
            <a:endParaRPr/>
          </a:p>
          <a:p>
            <a:pPr indent="-311150" lvl="0" marL="457200" rtl="0" algn="l">
              <a:spcBef>
                <a:spcPts val="0"/>
              </a:spcBef>
              <a:spcAft>
                <a:spcPts val="0"/>
              </a:spcAft>
              <a:buSzPts val="1300"/>
              <a:buAutoNum type="arabicPeriod"/>
            </a:pPr>
            <a:r>
              <a:rPr lang="en"/>
              <a:t>Repeat until t=T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Probabilities - UCB</a:t>
            </a:r>
            <a:endParaRPr/>
          </a:p>
        </p:txBody>
      </p:sp>
      <p:pic>
        <p:nvPicPr>
          <p:cNvPr id="156" name="Google Shape;156;p24"/>
          <p:cNvPicPr preferRelativeResize="0"/>
          <p:nvPr/>
        </p:nvPicPr>
        <p:blipFill>
          <a:blip r:embed="rId3">
            <a:alphaModFix/>
          </a:blip>
          <a:stretch>
            <a:fillRect/>
          </a:stretch>
        </p:blipFill>
        <p:spPr>
          <a:xfrm>
            <a:off x="729450" y="1894525"/>
            <a:ext cx="1923026" cy="1442250"/>
          </a:xfrm>
          <a:prstGeom prst="rect">
            <a:avLst/>
          </a:prstGeom>
          <a:noFill/>
          <a:ln>
            <a:noFill/>
          </a:ln>
        </p:spPr>
      </p:pic>
      <p:pic>
        <p:nvPicPr>
          <p:cNvPr id="157" name="Google Shape;157;p24"/>
          <p:cNvPicPr preferRelativeResize="0"/>
          <p:nvPr/>
        </p:nvPicPr>
        <p:blipFill>
          <a:blip r:embed="rId4">
            <a:alphaModFix/>
          </a:blip>
          <a:stretch>
            <a:fillRect/>
          </a:stretch>
        </p:blipFill>
        <p:spPr>
          <a:xfrm>
            <a:off x="2554600" y="1850625"/>
            <a:ext cx="1923026" cy="1442261"/>
          </a:xfrm>
          <a:prstGeom prst="rect">
            <a:avLst/>
          </a:prstGeom>
          <a:noFill/>
          <a:ln>
            <a:noFill/>
          </a:ln>
        </p:spPr>
      </p:pic>
      <p:sp>
        <p:nvSpPr>
          <p:cNvPr id="158" name="Google Shape;158;p24"/>
          <p:cNvSpPr txBox="1"/>
          <p:nvPr/>
        </p:nvSpPr>
        <p:spPr>
          <a:xfrm>
            <a:off x="2900963" y="3292875"/>
            <a:ext cx="12303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TS Estimates</a:t>
            </a:r>
            <a:endParaRPr sz="1300">
              <a:solidFill>
                <a:schemeClr val="accent1"/>
              </a:solidFill>
              <a:latin typeface="Lato"/>
              <a:ea typeface="Lato"/>
              <a:cs typeface="Lato"/>
              <a:sym typeface="Lato"/>
            </a:endParaRPr>
          </a:p>
        </p:txBody>
      </p:sp>
      <p:pic>
        <p:nvPicPr>
          <p:cNvPr id="159" name="Google Shape;159;p24"/>
          <p:cNvPicPr preferRelativeResize="0"/>
          <p:nvPr/>
        </p:nvPicPr>
        <p:blipFill>
          <a:blip r:embed="rId5">
            <a:alphaModFix/>
          </a:blip>
          <a:stretch>
            <a:fillRect/>
          </a:stretch>
        </p:blipFill>
        <p:spPr>
          <a:xfrm>
            <a:off x="2756675" y="3726125"/>
            <a:ext cx="1518875" cy="1139150"/>
          </a:xfrm>
          <a:prstGeom prst="rect">
            <a:avLst/>
          </a:prstGeom>
          <a:noFill/>
          <a:ln>
            <a:noFill/>
          </a:ln>
        </p:spPr>
      </p:pic>
      <p:pic>
        <p:nvPicPr>
          <p:cNvPr id="160" name="Google Shape;160;p24"/>
          <p:cNvPicPr preferRelativeResize="0"/>
          <p:nvPr/>
        </p:nvPicPr>
        <p:blipFill>
          <a:blip r:embed="rId6">
            <a:alphaModFix/>
          </a:blip>
          <a:stretch>
            <a:fillRect/>
          </a:stretch>
        </p:blipFill>
        <p:spPr>
          <a:xfrm>
            <a:off x="4630025" y="2006250"/>
            <a:ext cx="1774034" cy="1330525"/>
          </a:xfrm>
          <a:prstGeom prst="rect">
            <a:avLst/>
          </a:prstGeom>
          <a:noFill/>
          <a:ln>
            <a:noFill/>
          </a:ln>
        </p:spPr>
      </p:pic>
      <p:pic>
        <p:nvPicPr>
          <p:cNvPr id="161" name="Google Shape;161;p24"/>
          <p:cNvPicPr preferRelativeResize="0"/>
          <p:nvPr/>
        </p:nvPicPr>
        <p:blipFill>
          <a:blip r:embed="rId5">
            <a:alphaModFix/>
          </a:blip>
          <a:stretch>
            <a:fillRect/>
          </a:stretch>
        </p:blipFill>
        <p:spPr>
          <a:xfrm>
            <a:off x="4630024" y="3649275"/>
            <a:ext cx="1518875" cy="1139142"/>
          </a:xfrm>
          <a:prstGeom prst="rect">
            <a:avLst/>
          </a:prstGeom>
          <a:noFill/>
          <a:ln>
            <a:noFill/>
          </a:ln>
        </p:spPr>
      </p:pic>
      <p:pic>
        <p:nvPicPr>
          <p:cNvPr id="162" name="Google Shape;162;p24"/>
          <p:cNvPicPr preferRelativeResize="0"/>
          <p:nvPr/>
        </p:nvPicPr>
        <p:blipFill>
          <a:blip r:embed="rId7">
            <a:alphaModFix/>
          </a:blip>
          <a:stretch>
            <a:fillRect/>
          </a:stretch>
        </p:blipFill>
        <p:spPr>
          <a:xfrm>
            <a:off x="6523471" y="1658575"/>
            <a:ext cx="2435141" cy="1826356"/>
          </a:xfrm>
          <a:prstGeom prst="rect">
            <a:avLst/>
          </a:prstGeom>
          <a:noFill/>
          <a:ln>
            <a:noFill/>
          </a:ln>
        </p:spPr>
      </p:pic>
      <p:pic>
        <p:nvPicPr>
          <p:cNvPr id="163" name="Google Shape;163;p24"/>
          <p:cNvPicPr preferRelativeResize="0"/>
          <p:nvPr/>
        </p:nvPicPr>
        <p:blipFill>
          <a:blip r:embed="rId8">
            <a:alphaModFix/>
          </a:blip>
          <a:stretch>
            <a:fillRect/>
          </a:stretch>
        </p:blipFill>
        <p:spPr>
          <a:xfrm>
            <a:off x="6854026" y="3534750"/>
            <a:ext cx="1774027" cy="1330525"/>
          </a:xfrm>
          <a:prstGeom prst="rect">
            <a:avLst/>
          </a:prstGeom>
          <a:noFill/>
          <a:ln>
            <a:noFill/>
          </a:ln>
        </p:spPr>
      </p:pic>
      <p:sp>
        <p:nvSpPr>
          <p:cNvPr id="164" name="Google Shape;164;p24"/>
          <p:cNvSpPr txBox="1"/>
          <p:nvPr/>
        </p:nvSpPr>
        <p:spPr>
          <a:xfrm>
            <a:off x="4863875" y="3348600"/>
            <a:ext cx="1328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UCB Estimates (Confidence)</a:t>
            </a:r>
            <a:endParaRPr sz="1300">
              <a:solidFill>
                <a:schemeClr val="accent1"/>
              </a:solidFill>
              <a:latin typeface="Lato"/>
              <a:ea typeface="Lato"/>
              <a:cs typeface="Lato"/>
              <a:sym typeface="Lato"/>
            </a:endParaRPr>
          </a:p>
        </p:txBody>
      </p:sp>
      <p:sp>
        <p:nvSpPr>
          <p:cNvPr id="165" name="Google Shape;165;p24"/>
          <p:cNvSpPr txBox="1"/>
          <p:nvPr/>
        </p:nvSpPr>
        <p:spPr>
          <a:xfrm>
            <a:off x="6352925" y="3306650"/>
            <a:ext cx="15588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UCB Estimates (Empirical means)</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Results</a:t>
            </a:r>
            <a:endParaRPr/>
          </a:p>
        </p:txBody>
      </p:sp>
      <p:pic>
        <p:nvPicPr>
          <p:cNvPr id="171" name="Google Shape;171;p25"/>
          <p:cNvPicPr preferRelativeResize="0"/>
          <p:nvPr/>
        </p:nvPicPr>
        <p:blipFill>
          <a:blip r:embed="rId3">
            <a:alphaModFix/>
          </a:blip>
          <a:stretch>
            <a:fillRect/>
          </a:stretch>
        </p:blipFill>
        <p:spPr>
          <a:xfrm>
            <a:off x="1198100" y="2006250"/>
            <a:ext cx="2407826" cy="1805875"/>
          </a:xfrm>
          <a:prstGeom prst="rect">
            <a:avLst/>
          </a:prstGeom>
          <a:noFill/>
          <a:ln>
            <a:noFill/>
          </a:ln>
        </p:spPr>
      </p:pic>
      <p:pic>
        <p:nvPicPr>
          <p:cNvPr id="172" name="Google Shape;172;p25"/>
          <p:cNvPicPr preferRelativeResize="0"/>
          <p:nvPr/>
        </p:nvPicPr>
        <p:blipFill>
          <a:blip r:embed="rId4">
            <a:alphaModFix/>
          </a:blip>
          <a:stretch>
            <a:fillRect/>
          </a:stretch>
        </p:blipFill>
        <p:spPr>
          <a:xfrm>
            <a:off x="5156150" y="1853850"/>
            <a:ext cx="2309925" cy="1732450"/>
          </a:xfrm>
          <a:prstGeom prst="rect">
            <a:avLst/>
          </a:prstGeom>
          <a:noFill/>
          <a:ln>
            <a:noFill/>
          </a:ln>
        </p:spPr>
      </p:pic>
      <p:pic>
        <p:nvPicPr>
          <p:cNvPr id="173" name="Google Shape;173;p25"/>
          <p:cNvPicPr preferRelativeResize="0"/>
          <p:nvPr/>
        </p:nvPicPr>
        <p:blipFill>
          <a:blip r:embed="rId5">
            <a:alphaModFix/>
          </a:blip>
          <a:stretch>
            <a:fillRect/>
          </a:stretch>
        </p:blipFill>
        <p:spPr>
          <a:xfrm>
            <a:off x="5156150" y="3586300"/>
            <a:ext cx="2130675" cy="1598000"/>
          </a:xfrm>
          <a:prstGeom prst="rect">
            <a:avLst/>
          </a:prstGeom>
          <a:noFill/>
          <a:ln>
            <a:noFill/>
          </a:ln>
        </p:spPr>
      </p:pic>
      <p:pic>
        <p:nvPicPr>
          <p:cNvPr id="174" name="Google Shape;174;p25"/>
          <p:cNvPicPr preferRelativeResize="0"/>
          <p:nvPr/>
        </p:nvPicPr>
        <p:blipFill>
          <a:blip r:embed="rId6">
            <a:alphaModFix/>
          </a:blip>
          <a:stretch>
            <a:fillRect/>
          </a:stretch>
        </p:blipFill>
        <p:spPr>
          <a:xfrm>
            <a:off x="1397250" y="3631738"/>
            <a:ext cx="2009520" cy="1507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a:t>
            </a:r>
            <a:endParaRPr/>
          </a:p>
        </p:txBody>
      </p:sp>
      <p:sp>
        <p:nvSpPr>
          <p:cNvPr id="180" name="Google Shape;180;p2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Goals</a:t>
            </a:r>
            <a:endParaRPr b="1"/>
          </a:p>
          <a:p>
            <a:pPr indent="-311150" lvl="0" marL="457200" rtl="0" algn="l">
              <a:spcBef>
                <a:spcPts val="1200"/>
              </a:spcBef>
              <a:spcAft>
                <a:spcPts val="0"/>
              </a:spcAft>
              <a:buSzPts val="1300"/>
              <a:buChar char="●"/>
            </a:pPr>
            <a:r>
              <a:rPr lang="en"/>
              <a:t>Maximize cumulative reward, i.e., optimize matches to maximize the mean rewards of the paired customer-product classes.</a:t>
            </a:r>
            <a:endParaRPr/>
          </a:p>
        </p:txBody>
      </p:sp>
      <p:sp>
        <p:nvSpPr>
          <p:cNvPr id="181" name="Google Shape;181;p26"/>
          <p:cNvSpPr txBox="1"/>
          <p:nvPr>
            <p:ph idx="1" type="subTitle"/>
          </p:nvPr>
        </p:nvSpPr>
        <p:spPr>
          <a:xfrm>
            <a:off x="724950" y="2391325"/>
            <a:ext cx="3300900" cy="1529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Assumptions:</a:t>
            </a:r>
            <a:endParaRPr/>
          </a:p>
          <a:p>
            <a:pPr indent="0" lvl="0" marL="0" rtl="0" algn="l">
              <a:spcBef>
                <a:spcPts val="0"/>
              </a:spcBef>
              <a:spcAft>
                <a:spcPts val="0"/>
              </a:spcAft>
              <a:buNone/>
            </a:pPr>
            <a:r>
              <a:t/>
            </a:r>
            <a:endParaRPr/>
          </a:p>
          <a:p>
            <a:pPr indent="-314960" lvl="0" marL="457200" rtl="0" algn="l">
              <a:spcBef>
                <a:spcPts val="0"/>
              </a:spcBef>
              <a:spcAft>
                <a:spcPts val="0"/>
              </a:spcAft>
              <a:buSzPct val="100000"/>
              <a:buAutoNum type="arabicPeriod"/>
            </a:pPr>
            <a:r>
              <a:rPr lang="en"/>
              <a:t>Customer classes are observable.</a:t>
            </a:r>
            <a:endParaRPr/>
          </a:p>
          <a:p>
            <a:pPr indent="-314960" lvl="0" marL="457200" rtl="0" algn="l">
              <a:spcBef>
                <a:spcPts val="0"/>
              </a:spcBef>
              <a:spcAft>
                <a:spcPts val="0"/>
              </a:spcAft>
              <a:buSzPct val="100000"/>
              <a:buAutoNum type="arabicPeriod"/>
            </a:pPr>
            <a:r>
              <a:rPr lang="en"/>
              <a:t>Matching occurs post-influence episodes, meaning products are matched to all activated nodes at once.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UCB</a:t>
            </a:r>
            <a:endParaRPr/>
          </a:p>
        </p:txBody>
      </p:sp>
      <p:sp>
        <p:nvSpPr>
          <p:cNvPr id="187" name="Google Shape;187;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Arm Representation:</a:t>
            </a:r>
            <a:endParaRPr/>
          </a:p>
          <a:p>
            <a:pPr indent="-298450" lvl="1" marL="914400" rtl="0" algn="l">
              <a:spcBef>
                <a:spcPts val="0"/>
              </a:spcBef>
              <a:spcAft>
                <a:spcPts val="0"/>
              </a:spcAft>
              <a:buSzPts val="1100"/>
              <a:buAutoNum type="alphaLcPeriod"/>
            </a:pPr>
            <a:r>
              <a:rPr lang="en"/>
              <a:t>Each arm represents the distribution mean of a specific customer-product class pairing.</a:t>
            </a:r>
            <a:endParaRPr/>
          </a:p>
          <a:p>
            <a:pPr indent="-311150" lvl="0" marL="457200" rtl="0" algn="l">
              <a:spcBef>
                <a:spcPts val="0"/>
              </a:spcBef>
              <a:spcAft>
                <a:spcPts val="0"/>
              </a:spcAft>
              <a:buSzPts val="1300"/>
              <a:buAutoNum type="arabicPeriod"/>
            </a:pPr>
            <a:r>
              <a:rPr lang="en"/>
              <a:t>Initialization:</a:t>
            </a:r>
            <a:endParaRPr/>
          </a:p>
          <a:p>
            <a:pPr indent="-298450" lvl="1" marL="914400" rtl="0" algn="l">
              <a:spcBef>
                <a:spcPts val="0"/>
              </a:spcBef>
              <a:spcAft>
                <a:spcPts val="0"/>
              </a:spcAft>
              <a:buSzPts val="1100"/>
              <a:buAutoNum type="alphaLcPeriod"/>
            </a:pPr>
            <a:r>
              <a:rPr lang="en"/>
              <a:t>Form a matrix of reward distribution means for all customer-product class pairs, initializing all UCB values to infinity.</a:t>
            </a:r>
            <a:endParaRPr/>
          </a:p>
          <a:p>
            <a:pPr indent="-311150" lvl="0" marL="457200" rtl="0" algn="l">
              <a:spcBef>
                <a:spcPts val="0"/>
              </a:spcBef>
              <a:spcAft>
                <a:spcPts val="0"/>
              </a:spcAft>
              <a:buSzPts val="1300"/>
              <a:buAutoNum type="arabicPeriod"/>
            </a:pPr>
            <a:r>
              <a:rPr lang="en"/>
              <a:t>Round Mechanics:</a:t>
            </a:r>
            <a:endParaRPr/>
          </a:p>
          <a:p>
            <a:pPr indent="-298450" lvl="1" marL="914400" rtl="0" algn="l">
              <a:spcBef>
                <a:spcPts val="0"/>
              </a:spcBef>
              <a:spcAft>
                <a:spcPts val="0"/>
              </a:spcAft>
              <a:buSzPts val="1100"/>
              <a:buAutoNum type="alphaLcPeriod"/>
            </a:pPr>
            <a:r>
              <a:rPr lang="en"/>
              <a:t>At each round, the bandit gets a list of available customers and their projected classes.</a:t>
            </a:r>
            <a:endParaRPr/>
          </a:p>
          <a:p>
            <a:pPr indent="-298450" lvl="1" marL="914400" rtl="0" algn="l">
              <a:spcBef>
                <a:spcPts val="0"/>
              </a:spcBef>
              <a:spcAft>
                <a:spcPts val="0"/>
              </a:spcAft>
              <a:buSzPts val="1100"/>
              <a:buAutoNum type="alphaLcPeriod"/>
            </a:pPr>
            <a:r>
              <a:rPr lang="en"/>
              <a:t>This list helps construct a matrix (dimensions: n-customers x n-products) where rows represent individual customers and columns individual products.</a:t>
            </a:r>
            <a:endParaRPr/>
          </a:p>
          <a:p>
            <a:pPr indent="-311150" lvl="0" marL="457200" rtl="0" algn="l">
              <a:spcBef>
                <a:spcPts val="0"/>
              </a:spcBef>
              <a:spcAft>
                <a:spcPts val="0"/>
              </a:spcAft>
              <a:buSzPts val="1300"/>
              <a:buAutoNum type="arabicPeriod"/>
            </a:pPr>
            <a:r>
              <a:rPr lang="en"/>
              <a:t>Arm Selection &amp; Update:</a:t>
            </a:r>
            <a:endParaRPr/>
          </a:p>
          <a:p>
            <a:pPr indent="-298450" lvl="1" marL="914400" rtl="0" algn="l">
              <a:spcBef>
                <a:spcPts val="0"/>
              </a:spcBef>
              <a:spcAft>
                <a:spcPts val="0"/>
              </a:spcAft>
              <a:buSzPts val="1100"/>
              <a:buAutoNum type="alphaLcPeriod"/>
            </a:pPr>
            <a:r>
              <a:rPr lang="en"/>
              <a:t>Determine arms by computing the optimal assignment using the Hungarian algorithm. </a:t>
            </a:r>
            <a:endParaRPr/>
          </a:p>
          <a:p>
            <a:pPr indent="-298450" lvl="1" marL="914400" rtl="0" algn="l">
              <a:spcBef>
                <a:spcPts val="0"/>
              </a:spcBef>
              <a:spcAft>
                <a:spcPts val="0"/>
              </a:spcAft>
              <a:buSzPts val="1100"/>
              <a:buAutoNum type="alphaLcPeriod"/>
            </a:pPr>
            <a:r>
              <a:rPr lang="en"/>
              <a:t>Refine estimates and confidence intervals based on the realized rewards from the proposed matching.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NIG-TS</a:t>
            </a:r>
            <a:endParaRPr/>
          </a:p>
        </p:txBody>
      </p:sp>
      <p:sp>
        <p:nvSpPr>
          <p:cNvPr id="193" name="Google Shape;19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Distribution &amp; Parameters:</a:t>
            </a:r>
            <a:endParaRPr/>
          </a:p>
          <a:p>
            <a:pPr indent="-293211" lvl="1" marL="914400" rtl="0" algn="l">
              <a:spcBef>
                <a:spcPts val="0"/>
              </a:spcBef>
              <a:spcAft>
                <a:spcPts val="0"/>
              </a:spcAft>
              <a:buSzPct val="100000"/>
              <a:buChar char="○"/>
            </a:pPr>
            <a:r>
              <a:rPr lang="en"/>
              <a:t>The Normal Inverse Gamma (NIG) distribution, characterized by parameters, μ (prior mean), λ (prior count), α (shape), and, β (scale), is used as the prior for the reward distributions of customer-product class pairings.</a:t>
            </a:r>
            <a:endParaRPr/>
          </a:p>
          <a:p>
            <a:pPr indent="-304958" lvl="0" marL="457200" rtl="0" algn="l">
              <a:spcBef>
                <a:spcPts val="0"/>
              </a:spcBef>
              <a:spcAft>
                <a:spcPts val="0"/>
              </a:spcAft>
              <a:buSzPct val="100000"/>
              <a:buChar char="●"/>
            </a:pPr>
            <a:r>
              <a:rPr lang="en"/>
              <a:t>Initialization:</a:t>
            </a:r>
            <a:endParaRPr/>
          </a:p>
          <a:p>
            <a:pPr indent="-293211" lvl="1" marL="914400" rtl="0" algn="l">
              <a:spcBef>
                <a:spcPts val="0"/>
              </a:spcBef>
              <a:spcAft>
                <a:spcPts val="0"/>
              </a:spcAft>
              <a:buSzPct val="100000"/>
              <a:buChar char="○"/>
            </a:pPr>
            <a:r>
              <a:rPr lang="en"/>
              <a:t>Parameters are set to reflect non-informative priors, symbolizing a lack of initial knowledge. For instance, a small λ indicates high uncertainty about the mean reward.</a:t>
            </a:r>
            <a:endParaRPr/>
          </a:p>
          <a:p>
            <a:pPr indent="-304958" lvl="0" marL="457200" rtl="0" algn="l">
              <a:spcBef>
                <a:spcPts val="0"/>
              </a:spcBef>
              <a:spcAft>
                <a:spcPts val="0"/>
              </a:spcAft>
              <a:buSzPct val="100000"/>
              <a:buChar char="●"/>
            </a:pPr>
            <a:r>
              <a:rPr lang="en"/>
              <a:t>Sampling:</a:t>
            </a:r>
            <a:endParaRPr/>
          </a:p>
          <a:p>
            <a:pPr indent="-293211" lvl="1" marL="914400" rtl="0" algn="l">
              <a:spcBef>
                <a:spcPts val="0"/>
              </a:spcBef>
              <a:spcAft>
                <a:spcPts val="0"/>
              </a:spcAft>
              <a:buSzPct val="100000"/>
              <a:buChar char="○"/>
            </a:pPr>
            <a:r>
              <a:rPr lang="en"/>
              <a:t>At each round, samples are drawn from the current NIG distributions to estimate possible reward outcomes.</a:t>
            </a:r>
            <a:endParaRPr/>
          </a:p>
          <a:p>
            <a:pPr indent="-304958" lvl="0" marL="457200" rtl="0" algn="l">
              <a:spcBef>
                <a:spcPts val="0"/>
              </a:spcBef>
              <a:spcAft>
                <a:spcPts val="0"/>
              </a:spcAft>
              <a:buSzPct val="100000"/>
              <a:buChar char="●"/>
            </a:pPr>
            <a:r>
              <a:rPr lang="en"/>
              <a:t>Matching:</a:t>
            </a:r>
            <a:endParaRPr/>
          </a:p>
          <a:p>
            <a:pPr indent="-293211" lvl="1" marL="914400" rtl="0" algn="l">
              <a:spcBef>
                <a:spcPts val="0"/>
              </a:spcBef>
              <a:spcAft>
                <a:spcPts val="0"/>
              </a:spcAft>
              <a:buSzPct val="100000"/>
              <a:buChar char="○"/>
            </a:pPr>
            <a:r>
              <a:rPr lang="en"/>
              <a:t>Based on the samples, compute the optimal matching between products and customers.</a:t>
            </a:r>
            <a:endParaRPr/>
          </a:p>
          <a:p>
            <a:pPr indent="-304958" lvl="0" marL="457200" rtl="0" algn="l">
              <a:spcBef>
                <a:spcPts val="0"/>
              </a:spcBef>
              <a:spcAft>
                <a:spcPts val="0"/>
              </a:spcAft>
              <a:buSzPct val="100000"/>
              <a:buChar char="●"/>
            </a:pPr>
            <a:r>
              <a:rPr lang="en"/>
              <a:t>Update:</a:t>
            </a:r>
            <a:endParaRPr/>
          </a:p>
          <a:p>
            <a:pPr indent="-299085" lvl="1" marL="914400" rtl="0" algn="l">
              <a:spcBef>
                <a:spcPts val="0"/>
              </a:spcBef>
              <a:spcAft>
                <a:spcPts val="0"/>
              </a:spcAft>
              <a:buClr>
                <a:srgbClr val="374151"/>
              </a:buClr>
              <a:buSzPct val="109090"/>
              <a:buFont typeface="Roboto"/>
              <a:buChar char="○"/>
            </a:pPr>
            <a:r>
              <a:rPr lang="en"/>
              <a:t>After observing the realized rewards, Bayesian updating refines the NIG parameters, encapsulating the newly acquired knowledge</a:t>
            </a:r>
            <a:r>
              <a:rPr lang="en" sz="1200">
                <a:solidFill>
                  <a:srgbClr val="374151"/>
                </a:solidFill>
                <a:highlight>
                  <a:srgbClr val="F7F7F8"/>
                </a:highlight>
                <a:latin typeface="Roboto"/>
                <a:ea typeface="Roboto"/>
                <a:cs typeface="Roboto"/>
                <a:sym typeface="Roboto"/>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Rewards Estimates</a:t>
            </a:r>
            <a:endParaRPr/>
          </a:p>
        </p:txBody>
      </p:sp>
      <p:pic>
        <p:nvPicPr>
          <p:cNvPr id="199" name="Google Shape;199;p29"/>
          <p:cNvPicPr preferRelativeResize="0"/>
          <p:nvPr/>
        </p:nvPicPr>
        <p:blipFill>
          <a:blip r:embed="rId3">
            <a:alphaModFix/>
          </a:blip>
          <a:stretch>
            <a:fillRect/>
          </a:stretch>
        </p:blipFill>
        <p:spPr>
          <a:xfrm>
            <a:off x="690350" y="2036100"/>
            <a:ext cx="2859250" cy="2144425"/>
          </a:xfrm>
          <a:prstGeom prst="rect">
            <a:avLst/>
          </a:prstGeom>
          <a:noFill/>
          <a:ln>
            <a:noFill/>
          </a:ln>
        </p:spPr>
      </p:pic>
      <p:pic>
        <p:nvPicPr>
          <p:cNvPr id="200" name="Google Shape;200;p29"/>
          <p:cNvPicPr preferRelativeResize="0"/>
          <p:nvPr/>
        </p:nvPicPr>
        <p:blipFill>
          <a:blip r:embed="rId4">
            <a:alphaModFix/>
          </a:blip>
          <a:stretch>
            <a:fillRect/>
          </a:stretch>
        </p:blipFill>
        <p:spPr>
          <a:xfrm>
            <a:off x="6351525" y="3516425"/>
            <a:ext cx="1649826" cy="1237375"/>
          </a:xfrm>
          <a:prstGeom prst="rect">
            <a:avLst/>
          </a:prstGeom>
          <a:noFill/>
          <a:ln>
            <a:noFill/>
          </a:ln>
        </p:spPr>
      </p:pic>
      <p:pic>
        <p:nvPicPr>
          <p:cNvPr id="201" name="Google Shape;201;p29"/>
          <p:cNvPicPr preferRelativeResize="0"/>
          <p:nvPr/>
        </p:nvPicPr>
        <p:blipFill>
          <a:blip r:embed="rId5">
            <a:alphaModFix/>
          </a:blip>
          <a:stretch>
            <a:fillRect/>
          </a:stretch>
        </p:blipFill>
        <p:spPr>
          <a:xfrm>
            <a:off x="5964625" y="1938225"/>
            <a:ext cx="2171974" cy="1628975"/>
          </a:xfrm>
          <a:prstGeom prst="rect">
            <a:avLst/>
          </a:prstGeom>
          <a:noFill/>
          <a:ln>
            <a:noFill/>
          </a:ln>
        </p:spPr>
      </p:pic>
      <p:pic>
        <p:nvPicPr>
          <p:cNvPr id="202" name="Google Shape;202;p29"/>
          <p:cNvPicPr preferRelativeResize="0"/>
          <p:nvPr/>
        </p:nvPicPr>
        <p:blipFill>
          <a:blip r:embed="rId6">
            <a:alphaModFix/>
          </a:blip>
          <a:stretch>
            <a:fillRect/>
          </a:stretch>
        </p:blipFill>
        <p:spPr>
          <a:xfrm>
            <a:off x="3506175" y="2036088"/>
            <a:ext cx="2041475" cy="1531100"/>
          </a:xfrm>
          <a:prstGeom prst="rect">
            <a:avLst/>
          </a:prstGeom>
          <a:noFill/>
          <a:ln>
            <a:noFill/>
          </a:ln>
        </p:spPr>
      </p:pic>
      <p:pic>
        <p:nvPicPr>
          <p:cNvPr id="203" name="Google Shape;203;p29"/>
          <p:cNvPicPr preferRelativeResize="0"/>
          <p:nvPr/>
        </p:nvPicPr>
        <p:blipFill>
          <a:blip r:embed="rId7">
            <a:alphaModFix/>
          </a:blip>
          <a:stretch>
            <a:fillRect/>
          </a:stretch>
        </p:blipFill>
        <p:spPr>
          <a:xfrm>
            <a:off x="3585475" y="3640475"/>
            <a:ext cx="1882875" cy="141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Rewards</a:t>
            </a:r>
            <a:endParaRPr/>
          </a:p>
        </p:txBody>
      </p:sp>
      <p:pic>
        <p:nvPicPr>
          <p:cNvPr id="209" name="Google Shape;209;p30"/>
          <p:cNvPicPr preferRelativeResize="0"/>
          <p:nvPr/>
        </p:nvPicPr>
        <p:blipFill>
          <a:blip r:embed="rId3">
            <a:alphaModFix/>
          </a:blip>
          <a:stretch>
            <a:fillRect/>
          </a:stretch>
        </p:blipFill>
        <p:spPr>
          <a:xfrm>
            <a:off x="1049888" y="1819513"/>
            <a:ext cx="1740374" cy="1305275"/>
          </a:xfrm>
          <a:prstGeom prst="rect">
            <a:avLst/>
          </a:prstGeom>
          <a:noFill/>
          <a:ln>
            <a:noFill/>
          </a:ln>
        </p:spPr>
      </p:pic>
      <p:pic>
        <p:nvPicPr>
          <p:cNvPr id="210" name="Google Shape;210;p30"/>
          <p:cNvPicPr preferRelativeResize="0"/>
          <p:nvPr/>
        </p:nvPicPr>
        <p:blipFill>
          <a:blip r:embed="rId4">
            <a:alphaModFix/>
          </a:blip>
          <a:stretch>
            <a:fillRect/>
          </a:stretch>
        </p:blipFill>
        <p:spPr>
          <a:xfrm>
            <a:off x="5079200" y="1582025"/>
            <a:ext cx="2252426" cy="1689325"/>
          </a:xfrm>
          <a:prstGeom prst="rect">
            <a:avLst/>
          </a:prstGeom>
          <a:noFill/>
          <a:ln>
            <a:noFill/>
          </a:ln>
        </p:spPr>
      </p:pic>
      <p:pic>
        <p:nvPicPr>
          <p:cNvPr id="211" name="Google Shape;211;p30"/>
          <p:cNvPicPr preferRelativeResize="0"/>
          <p:nvPr/>
        </p:nvPicPr>
        <p:blipFill>
          <a:blip r:embed="rId5">
            <a:alphaModFix/>
          </a:blip>
          <a:stretch>
            <a:fillRect/>
          </a:stretch>
        </p:blipFill>
        <p:spPr>
          <a:xfrm>
            <a:off x="5079199" y="3089825"/>
            <a:ext cx="2657901" cy="1993426"/>
          </a:xfrm>
          <a:prstGeom prst="rect">
            <a:avLst/>
          </a:prstGeom>
          <a:noFill/>
          <a:ln>
            <a:noFill/>
          </a:ln>
        </p:spPr>
      </p:pic>
      <p:pic>
        <p:nvPicPr>
          <p:cNvPr id="212" name="Google Shape;212;p30"/>
          <p:cNvPicPr preferRelativeResize="0"/>
          <p:nvPr/>
        </p:nvPicPr>
        <p:blipFill>
          <a:blip r:embed="rId6">
            <a:alphaModFix/>
          </a:blip>
          <a:stretch>
            <a:fillRect/>
          </a:stretch>
        </p:blipFill>
        <p:spPr>
          <a:xfrm>
            <a:off x="556149" y="3054875"/>
            <a:ext cx="2657901" cy="1993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a:t>
            </a:r>
            <a:endParaRPr/>
          </a:p>
        </p:txBody>
      </p:sp>
      <p:sp>
        <p:nvSpPr>
          <p:cNvPr id="218" name="Google Shape;218;p3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Goals</a:t>
            </a:r>
            <a:endParaRPr b="1"/>
          </a:p>
          <a:p>
            <a:pPr indent="-311150" lvl="0" marL="457200" rtl="0" algn="l">
              <a:spcBef>
                <a:spcPts val="1200"/>
              </a:spcBef>
              <a:spcAft>
                <a:spcPts val="0"/>
              </a:spcAft>
              <a:buSzPts val="1300"/>
              <a:buChar char="●"/>
            </a:pPr>
            <a:r>
              <a:rPr lang="en"/>
              <a:t>By integrating these models, which would operate in tandem in real-world applications, we aim to obtain a more accurate and holistic picture of performance. </a:t>
            </a:r>
            <a:endParaRPr/>
          </a:p>
        </p:txBody>
      </p:sp>
      <p:sp>
        <p:nvSpPr>
          <p:cNvPr id="219" name="Google Shape;219;p31"/>
          <p:cNvSpPr txBox="1"/>
          <p:nvPr>
            <p:ph idx="1" type="subTitle"/>
          </p:nvPr>
        </p:nvSpPr>
        <p:spPr>
          <a:xfrm>
            <a:off x="724950" y="2391325"/>
            <a:ext cx="3300900" cy="1529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Assumptions:</a:t>
            </a:r>
            <a:endParaRPr/>
          </a:p>
          <a:p>
            <a:pPr indent="0" lvl="0" marL="0" rtl="0" algn="l">
              <a:spcBef>
                <a:spcPts val="0"/>
              </a:spcBef>
              <a:spcAft>
                <a:spcPts val="0"/>
              </a:spcAft>
              <a:buNone/>
            </a:pPr>
            <a:r>
              <a:t/>
            </a:r>
            <a:endParaRPr/>
          </a:p>
          <a:p>
            <a:pPr indent="-314960" lvl="0" marL="457200" rtl="0" algn="l">
              <a:spcBef>
                <a:spcPts val="0"/>
              </a:spcBef>
              <a:spcAft>
                <a:spcPts val="0"/>
              </a:spcAft>
              <a:buSzPct val="100000"/>
              <a:buAutoNum type="arabicPeriod"/>
            </a:pPr>
            <a:r>
              <a:rPr lang="en"/>
              <a:t>Customer classes are observable.</a:t>
            </a:r>
            <a:endParaRPr/>
          </a:p>
          <a:p>
            <a:pPr indent="-314960" lvl="0" marL="457200" rtl="0" algn="l">
              <a:spcBef>
                <a:spcPts val="0"/>
              </a:spcBef>
              <a:spcAft>
                <a:spcPts val="0"/>
              </a:spcAft>
              <a:buSzPct val="100000"/>
              <a:buAutoNum type="arabicPeriod"/>
            </a:pPr>
            <a:r>
              <a:rPr lang="en"/>
              <a:t>Matching occurs post-influence episodes, meaning products are matched to all activated nodes at once.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 online learning algorithms to minimise cumulative regret for the following tasks:</a:t>
            </a:r>
            <a:endParaRPr/>
          </a:p>
          <a:p>
            <a:pPr indent="-311150" lvl="0" marL="457200" rtl="0" algn="l">
              <a:spcBef>
                <a:spcPts val="1200"/>
              </a:spcBef>
              <a:spcAft>
                <a:spcPts val="0"/>
              </a:spcAft>
              <a:buSzPts val="1300"/>
              <a:buAutoNum type="arabicPeriod"/>
            </a:pPr>
            <a:r>
              <a:rPr lang="en"/>
              <a:t>Maximising influence within a social network while operating under a constrained budget.</a:t>
            </a:r>
            <a:endParaRPr/>
          </a:p>
          <a:p>
            <a:pPr indent="-311150" lvl="0" marL="457200" rtl="0" algn="l">
              <a:spcBef>
                <a:spcPts val="0"/>
              </a:spcBef>
              <a:spcAft>
                <a:spcPts val="0"/>
              </a:spcAft>
              <a:buSzPts val="1300"/>
              <a:buAutoNum type="arabicPeriod"/>
            </a:pPr>
            <a:r>
              <a:rPr lang="en"/>
              <a:t>Optimally matching customers with products.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a:t>
            </a:r>
            <a:endParaRPr/>
          </a:p>
        </p:txBody>
      </p:sp>
      <p:sp>
        <p:nvSpPr>
          <p:cNvPr id="225" name="Google Shape;22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AutoNum type="arabicPeriod"/>
            </a:pPr>
            <a:r>
              <a:rPr lang="en"/>
              <a:t>Influence Maximization:</a:t>
            </a:r>
            <a:endParaRPr/>
          </a:p>
          <a:p>
            <a:pPr indent="-293211" lvl="1" marL="914400" rtl="0" algn="l">
              <a:spcBef>
                <a:spcPts val="0"/>
              </a:spcBef>
              <a:spcAft>
                <a:spcPts val="0"/>
              </a:spcAft>
              <a:buSzPct val="100000"/>
              <a:buAutoNum type="alphaLcPeriod"/>
            </a:pPr>
            <a:r>
              <a:rPr lang="en"/>
              <a:t>Using the methodologies from Step 1, employ UCB or NIG-TS algorithms to estimate activation probabilities within the social network; with a set maximum of seed nodes, maximize the number of nodes influenced or activated in the network.</a:t>
            </a:r>
            <a:endParaRPr/>
          </a:p>
          <a:p>
            <a:pPr indent="-304958" lvl="0" marL="457200" rtl="0" algn="l">
              <a:spcBef>
                <a:spcPts val="0"/>
              </a:spcBef>
              <a:spcAft>
                <a:spcPts val="0"/>
              </a:spcAft>
              <a:buSzPct val="100000"/>
              <a:buAutoNum type="arabicPeriod"/>
            </a:pPr>
            <a:r>
              <a:rPr lang="en"/>
              <a:t>Observation After Influence:</a:t>
            </a:r>
            <a:endParaRPr/>
          </a:p>
          <a:p>
            <a:pPr indent="-293211" lvl="1" marL="914400" rtl="0" algn="l">
              <a:spcBef>
                <a:spcPts val="0"/>
              </a:spcBef>
              <a:spcAft>
                <a:spcPts val="0"/>
              </a:spcAft>
              <a:buSzPct val="100000"/>
              <a:buAutoNum type="alphaLcPeriod"/>
            </a:pPr>
            <a:r>
              <a:rPr lang="en"/>
              <a:t>At the conclusion of each influence episode, identify and categorize the nodes that were successfully activated.</a:t>
            </a:r>
            <a:endParaRPr/>
          </a:p>
          <a:p>
            <a:pPr indent="-293211" lvl="1" marL="914400" rtl="0" algn="l">
              <a:spcBef>
                <a:spcPts val="0"/>
              </a:spcBef>
              <a:spcAft>
                <a:spcPts val="0"/>
              </a:spcAft>
              <a:buSzPct val="100000"/>
              <a:buAutoNum type="alphaLcPeriod"/>
            </a:pPr>
            <a:r>
              <a:rPr lang="en"/>
              <a:t>Extract the class labels of these active nodes. This data represents the potential customer base for the matching phase.</a:t>
            </a:r>
            <a:endParaRPr/>
          </a:p>
          <a:p>
            <a:pPr indent="-304958" lvl="0" marL="457200" rtl="0" algn="l">
              <a:spcBef>
                <a:spcPts val="0"/>
              </a:spcBef>
              <a:spcAft>
                <a:spcPts val="0"/>
              </a:spcAft>
              <a:buSzPct val="100000"/>
              <a:buAutoNum type="arabicPeriod"/>
            </a:pPr>
            <a:r>
              <a:rPr lang="en"/>
              <a:t>Matching Algorithm Integration:</a:t>
            </a:r>
            <a:endParaRPr/>
          </a:p>
          <a:p>
            <a:pPr indent="-293211" lvl="1" marL="914400" rtl="0" algn="l">
              <a:spcBef>
                <a:spcPts val="0"/>
              </a:spcBef>
              <a:spcAft>
                <a:spcPts val="0"/>
              </a:spcAft>
              <a:buSzPct val="100000"/>
              <a:buAutoNum type="alphaLcPeriod"/>
            </a:pPr>
            <a:r>
              <a:rPr lang="en"/>
              <a:t>The class labels from the activated nodes serve as input to the matching algorithm from Step 2.</a:t>
            </a:r>
            <a:endParaRPr/>
          </a:p>
          <a:p>
            <a:pPr indent="-293211" lvl="1" marL="914400" rtl="0" algn="l">
              <a:spcBef>
                <a:spcPts val="0"/>
              </a:spcBef>
              <a:spcAft>
                <a:spcPts val="0"/>
              </a:spcAft>
              <a:buSzPct val="100000"/>
              <a:buAutoNum type="alphaLcPeriod"/>
            </a:pPr>
            <a:r>
              <a:rPr lang="en"/>
              <a:t>Using either UCB or NIG-TS the algorithm attempts to find the optimal match between products and influenced customers.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 Result (Social)</a:t>
            </a:r>
            <a:endParaRPr/>
          </a:p>
        </p:txBody>
      </p:sp>
      <p:pic>
        <p:nvPicPr>
          <p:cNvPr id="231" name="Google Shape;231;p33"/>
          <p:cNvPicPr preferRelativeResize="0"/>
          <p:nvPr/>
        </p:nvPicPr>
        <p:blipFill>
          <a:blip r:embed="rId3">
            <a:alphaModFix/>
          </a:blip>
          <a:stretch>
            <a:fillRect/>
          </a:stretch>
        </p:blipFill>
        <p:spPr>
          <a:xfrm>
            <a:off x="4333550" y="3414231"/>
            <a:ext cx="2237075" cy="1677806"/>
          </a:xfrm>
          <a:prstGeom prst="rect">
            <a:avLst/>
          </a:prstGeom>
          <a:noFill/>
          <a:ln>
            <a:noFill/>
          </a:ln>
        </p:spPr>
      </p:pic>
      <p:pic>
        <p:nvPicPr>
          <p:cNvPr id="232" name="Google Shape;232;p33"/>
          <p:cNvPicPr preferRelativeResize="0"/>
          <p:nvPr/>
        </p:nvPicPr>
        <p:blipFill>
          <a:blip r:embed="rId4">
            <a:alphaModFix/>
          </a:blip>
          <a:stretch>
            <a:fillRect/>
          </a:stretch>
        </p:blipFill>
        <p:spPr>
          <a:xfrm>
            <a:off x="596425" y="3626950"/>
            <a:ext cx="1837626" cy="1378225"/>
          </a:xfrm>
          <a:prstGeom prst="rect">
            <a:avLst/>
          </a:prstGeom>
          <a:noFill/>
          <a:ln>
            <a:noFill/>
          </a:ln>
        </p:spPr>
      </p:pic>
      <p:pic>
        <p:nvPicPr>
          <p:cNvPr id="233" name="Google Shape;233;p33"/>
          <p:cNvPicPr preferRelativeResize="0"/>
          <p:nvPr/>
        </p:nvPicPr>
        <p:blipFill>
          <a:blip r:embed="rId5">
            <a:alphaModFix/>
          </a:blip>
          <a:stretch>
            <a:fillRect/>
          </a:stretch>
        </p:blipFill>
        <p:spPr>
          <a:xfrm>
            <a:off x="4284600" y="1504425"/>
            <a:ext cx="2411850" cy="1808875"/>
          </a:xfrm>
          <a:prstGeom prst="rect">
            <a:avLst/>
          </a:prstGeom>
          <a:noFill/>
          <a:ln>
            <a:noFill/>
          </a:ln>
        </p:spPr>
      </p:pic>
      <p:pic>
        <p:nvPicPr>
          <p:cNvPr id="234" name="Google Shape;234;p33"/>
          <p:cNvPicPr preferRelativeResize="0"/>
          <p:nvPr/>
        </p:nvPicPr>
        <p:blipFill>
          <a:blip r:embed="rId6">
            <a:alphaModFix/>
          </a:blip>
          <a:stretch>
            <a:fillRect/>
          </a:stretch>
        </p:blipFill>
        <p:spPr>
          <a:xfrm>
            <a:off x="396700" y="1901500"/>
            <a:ext cx="2237075" cy="167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 Result Final</a:t>
            </a:r>
            <a:endParaRPr/>
          </a:p>
        </p:txBody>
      </p:sp>
      <p:pic>
        <p:nvPicPr>
          <p:cNvPr id="240" name="Google Shape;240;p34"/>
          <p:cNvPicPr preferRelativeResize="0"/>
          <p:nvPr/>
        </p:nvPicPr>
        <p:blipFill>
          <a:blip r:embed="rId3">
            <a:alphaModFix/>
          </a:blip>
          <a:stretch>
            <a:fillRect/>
          </a:stretch>
        </p:blipFill>
        <p:spPr>
          <a:xfrm>
            <a:off x="4906150" y="2873225"/>
            <a:ext cx="2646725" cy="1985050"/>
          </a:xfrm>
          <a:prstGeom prst="rect">
            <a:avLst/>
          </a:prstGeom>
          <a:noFill/>
          <a:ln>
            <a:noFill/>
          </a:ln>
        </p:spPr>
      </p:pic>
      <p:pic>
        <p:nvPicPr>
          <p:cNvPr id="241" name="Google Shape;241;p34"/>
          <p:cNvPicPr preferRelativeResize="0"/>
          <p:nvPr/>
        </p:nvPicPr>
        <p:blipFill>
          <a:blip r:embed="rId4">
            <a:alphaModFix/>
          </a:blip>
          <a:stretch>
            <a:fillRect/>
          </a:stretch>
        </p:blipFill>
        <p:spPr>
          <a:xfrm>
            <a:off x="865475" y="3696325"/>
            <a:ext cx="1614525" cy="1210900"/>
          </a:xfrm>
          <a:prstGeom prst="rect">
            <a:avLst/>
          </a:prstGeom>
          <a:noFill/>
          <a:ln>
            <a:noFill/>
          </a:ln>
        </p:spPr>
      </p:pic>
      <p:pic>
        <p:nvPicPr>
          <p:cNvPr id="242" name="Google Shape;242;p34"/>
          <p:cNvPicPr preferRelativeResize="0"/>
          <p:nvPr/>
        </p:nvPicPr>
        <p:blipFill>
          <a:blip r:embed="rId5">
            <a:alphaModFix/>
          </a:blip>
          <a:stretch>
            <a:fillRect/>
          </a:stretch>
        </p:blipFill>
        <p:spPr>
          <a:xfrm>
            <a:off x="4955100" y="1102825"/>
            <a:ext cx="2294834" cy="1721125"/>
          </a:xfrm>
          <a:prstGeom prst="rect">
            <a:avLst/>
          </a:prstGeom>
          <a:noFill/>
          <a:ln>
            <a:noFill/>
          </a:ln>
        </p:spPr>
      </p:pic>
      <p:pic>
        <p:nvPicPr>
          <p:cNvPr id="243" name="Google Shape;243;p34"/>
          <p:cNvPicPr preferRelativeResize="0"/>
          <p:nvPr/>
        </p:nvPicPr>
        <p:blipFill>
          <a:blip r:embed="rId6">
            <a:alphaModFix/>
          </a:blip>
          <a:stretch>
            <a:fillRect/>
          </a:stretch>
        </p:blipFill>
        <p:spPr>
          <a:xfrm>
            <a:off x="1032900" y="1978425"/>
            <a:ext cx="1929450" cy="1447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a:t>
            </a:r>
            <a:endParaRPr/>
          </a:p>
        </p:txBody>
      </p:sp>
      <p:sp>
        <p:nvSpPr>
          <p:cNvPr id="249" name="Google Shape;249;p3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Goals</a:t>
            </a:r>
            <a:endParaRPr b="1"/>
          </a:p>
          <a:p>
            <a:pPr indent="-311150" lvl="0" marL="457200" rtl="0" algn="l">
              <a:spcBef>
                <a:spcPts val="1200"/>
              </a:spcBef>
              <a:spcAft>
                <a:spcPts val="0"/>
              </a:spcAft>
              <a:buSzPts val="1300"/>
              <a:buChar char="●"/>
            </a:pPr>
            <a:r>
              <a:rPr lang="en"/>
              <a:t>Test model performance in the more realistic and generalised scenario in which customer classes are not observable</a:t>
            </a:r>
            <a:r>
              <a:rPr lang="en"/>
              <a:t> </a:t>
            </a:r>
            <a:endParaRPr/>
          </a:p>
        </p:txBody>
      </p:sp>
      <p:sp>
        <p:nvSpPr>
          <p:cNvPr id="250" name="Google Shape;250;p35"/>
          <p:cNvSpPr txBox="1"/>
          <p:nvPr>
            <p:ph idx="1" type="subTitle"/>
          </p:nvPr>
        </p:nvSpPr>
        <p:spPr>
          <a:xfrm>
            <a:off x="724950" y="2391325"/>
            <a:ext cx="3300900" cy="1529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Assumptions:</a:t>
            </a:r>
            <a:endParaRPr/>
          </a:p>
          <a:p>
            <a:pPr indent="0" lvl="0" marL="0" rtl="0" algn="l">
              <a:spcBef>
                <a:spcPts val="0"/>
              </a:spcBef>
              <a:spcAft>
                <a:spcPts val="0"/>
              </a:spcAft>
              <a:buNone/>
            </a:pPr>
            <a:r>
              <a:t/>
            </a:r>
            <a:endParaRPr/>
          </a:p>
          <a:p>
            <a:pPr indent="-292100" lvl="0" marL="457200" rtl="0" algn="l">
              <a:spcBef>
                <a:spcPts val="0"/>
              </a:spcBef>
              <a:spcAft>
                <a:spcPts val="0"/>
              </a:spcAft>
              <a:buSzPct val="100000"/>
              <a:buAutoNum type="arabicPeriod"/>
            </a:pPr>
            <a:r>
              <a:rPr lang="en"/>
              <a:t>The underlying structure of customer contexts is not observable. Specifically, the number of classes and the divisions within features remain unknown.</a:t>
            </a:r>
            <a:endParaRPr/>
          </a:p>
          <a:p>
            <a:pPr indent="-292100" lvl="0" marL="457200" rtl="0" algn="l">
              <a:spcBef>
                <a:spcPts val="0"/>
              </a:spcBef>
              <a:spcAft>
                <a:spcPts val="0"/>
              </a:spcAft>
              <a:buSzPct val="100000"/>
              <a:buAutoNum type="arabicPeriod"/>
            </a:pPr>
            <a:r>
              <a:rPr lang="en"/>
              <a:t>Individual customer features are observable.</a:t>
            </a:r>
            <a:endParaRPr/>
          </a:p>
          <a:p>
            <a:pPr indent="-292100" lvl="0" marL="457200" rtl="0" algn="l">
              <a:spcBef>
                <a:spcPts val="0"/>
              </a:spcBef>
              <a:spcAft>
                <a:spcPts val="0"/>
              </a:spcAft>
              <a:buSzPct val="100000"/>
              <a:buAutoNum type="arabicPeriod"/>
            </a:pPr>
            <a:r>
              <a:rPr lang="en"/>
              <a:t>Activation probabilities do not depend on these features.</a:t>
            </a:r>
            <a:endParaRPr/>
          </a:p>
          <a:p>
            <a:pPr indent="-292100" lvl="0" marL="457200" rtl="0" algn="l">
              <a:spcBef>
                <a:spcPts val="0"/>
              </a:spcBef>
              <a:spcAft>
                <a:spcPts val="0"/>
              </a:spcAft>
              <a:buSzPct val="100000"/>
              <a:buAutoNum type="arabicPeriod"/>
            </a:pPr>
            <a:r>
              <a:rPr lang="en"/>
              <a:t>Product classes are observable.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256" name="Google Shape;256;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AutoNum type="arabicPeriod"/>
            </a:pPr>
            <a:r>
              <a:rPr lang="en"/>
              <a:t>Influence Maximization:</a:t>
            </a:r>
            <a:endParaRPr/>
          </a:p>
          <a:p>
            <a:pPr indent="-272256" lvl="1" marL="914400" rtl="0" algn="l">
              <a:spcBef>
                <a:spcPts val="0"/>
              </a:spcBef>
              <a:spcAft>
                <a:spcPts val="0"/>
              </a:spcAft>
              <a:buSzPct val="100000"/>
              <a:buAutoNum type="alphaLcPeriod"/>
            </a:pPr>
            <a:r>
              <a:rPr lang="en"/>
              <a:t>Influence maximization proceeds as described in Step 3, emphasizing the maximization of reach within the social network.</a:t>
            </a:r>
            <a:endParaRPr/>
          </a:p>
          <a:p>
            <a:pPr indent="-280193" lvl="0" marL="457200" rtl="0" algn="l">
              <a:spcBef>
                <a:spcPts val="0"/>
              </a:spcBef>
              <a:spcAft>
                <a:spcPts val="0"/>
              </a:spcAft>
              <a:buSzPct val="100000"/>
              <a:buAutoNum type="arabicPeriod"/>
            </a:pPr>
            <a:r>
              <a:rPr lang="en"/>
              <a:t>Initialization for Matching:</a:t>
            </a:r>
            <a:endParaRPr/>
          </a:p>
          <a:p>
            <a:pPr indent="-272256" lvl="1" marL="914400" rtl="0" algn="l">
              <a:spcBef>
                <a:spcPts val="0"/>
              </a:spcBef>
              <a:spcAft>
                <a:spcPts val="0"/>
              </a:spcAft>
              <a:buSzPct val="100000"/>
              <a:buAutoNum type="alphaLcPeriod"/>
            </a:pPr>
            <a:r>
              <a:rPr lang="en"/>
              <a:t>Start with no assumed customer classes. The estimated reward matrix is initialized with a 1x3 structure. This is because, in the absence of distinct customer classes, all customers belong to a single class, while products are differentiated into three classes.</a:t>
            </a:r>
            <a:endParaRPr/>
          </a:p>
          <a:p>
            <a:pPr indent="-280193" lvl="0" marL="457200" rtl="0" algn="l">
              <a:spcBef>
                <a:spcPts val="0"/>
              </a:spcBef>
              <a:spcAft>
                <a:spcPts val="0"/>
              </a:spcAft>
              <a:buSzPct val="100000"/>
              <a:buAutoNum type="arabicPeriod"/>
            </a:pPr>
            <a:r>
              <a:rPr lang="en"/>
              <a:t>Data Accumulation:</a:t>
            </a:r>
            <a:endParaRPr/>
          </a:p>
          <a:p>
            <a:pPr indent="-272256" lvl="1" marL="914400" rtl="0" algn="l">
              <a:spcBef>
                <a:spcPts val="0"/>
              </a:spcBef>
              <a:spcAft>
                <a:spcPts val="0"/>
              </a:spcAft>
              <a:buSzPct val="100000"/>
              <a:buAutoNum type="alphaLcPeriod"/>
            </a:pPr>
            <a:r>
              <a:rPr lang="en"/>
              <a:t>After each matching round, store a triplet for every match. This triplet comprises:</a:t>
            </a:r>
            <a:endParaRPr/>
          </a:p>
          <a:p>
            <a:pPr indent="-272256" lvl="2" marL="1371600" rtl="0" algn="l">
              <a:spcBef>
                <a:spcPts val="0"/>
              </a:spcBef>
              <a:spcAft>
                <a:spcPts val="0"/>
              </a:spcAft>
              <a:buSzPct val="100000"/>
              <a:buAutoNum type="romanLcPeriod"/>
            </a:pPr>
            <a:r>
              <a:rPr lang="en"/>
              <a:t>Customer features</a:t>
            </a:r>
            <a:endParaRPr/>
          </a:p>
          <a:p>
            <a:pPr indent="-272256" lvl="2" marL="1371600" rtl="0" algn="l">
              <a:spcBef>
                <a:spcPts val="0"/>
              </a:spcBef>
              <a:spcAft>
                <a:spcPts val="0"/>
              </a:spcAft>
              <a:buSzPct val="100000"/>
              <a:buAutoNum type="romanLcPeriod"/>
            </a:pPr>
            <a:r>
              <a:rPr lang="en"/>
              <a:t>Product class</a:t>
            </a:r>
            <a:endParaRPr/>
          </a:p>
          <a:p>
            <a:pPr indent="-272256" lvl="2" marL="1371600" rtl="0" algn="l">
              <a:spcBef>
                <a:spcPts val="0"/>
              </a:spcBef>
              <a:spcAft>
                <a:spcPts val="0"/>
              </a:spcAft>
              <a:buSzPct val="100000"/>
              <a:buAutoNum type="romanLcPeriod"/>
            </a:pPr>
            <a:r>
              <a:rPr lang="en"/>
              <a:t>Observed reward</a:t>
            </a:r>
            <a:endParaRPr/>
          </a:p>
          <a:p>
            <a:pPr indent="-272256" lvl="1" marL="914400" rtl="0" algn="l">
              <a:spcBef>
                <a:spcPts val="0"/>
              </a:spcBef>
              <a:spcAft>
                <a:spcPts val="0"/>
              </a:spcAft>
              <a:buSzPct val="100000"/>
              <a:buAutoNum type="alphaLcPeriod"/>
            </a:pPr>
            <a:r>
              <a:rPr lang="en"/>
              <a:t>Aggregate these triplets into a 'dataset' for subsequent processing.</a:t>
            </a:r>
            <a:endParaRPr/>
          </a:p>
          <a:p>
            <a:pPr indent="-280193" lvl="0" marL="457200" rtl="0" algn="l">
              <a:spcBef>
                <a:spcPts val="0"/>
              </a:spcBef>
              <a:spcAft>
                <a:spcPts val="0"/>
              </a:spcAft>
              <a:buSzPct val="100000"/>
              <a:buAutoNum type="arabicPeriod"/>
            </a:pPr>
            <a:r>
              <a:rPr lang="en"/>
              <a:t>Context Generation:</a:t>
            </a:r>
            <a:endParaRPr/>
          </a:p>
          <a:p>
            <a:pPr indent="-272256" lvl="1" marL="914400" rtl="0" algn="l">
              <a:spcBef>
                <a:spcPts val="0"/>
              </a:spcBef>
              <a:spcAft>
                <a:spcPts val="0"/>
              </a:spcAft>
              <a:buSzPct val="100000"/>
              <a:buAutoNum type="alphaLcPeriod"/>
            </a:pPr>
            <a:r>
              <a:rPr lang="en"/>
              <a:t>Every 14 days, process this 'dataset' using a context generation algorithm. This involves hierarchical clustering to segment customers into distinct classes.</a:t>
            </a:r>
            <a:endParaRPr/>
          </a:p>
          <a:p>
            <a:pPr indent="-272256" lvl="1" marL="914400" rtl="0" algn="l">
              <a:spcBef>
                <a:spcPts val="0"/>
              </a:spcBef>
              <a:spcAft>
                <a:spcPts val="0"/>
              </a:spcAft>
              <a:buSzPct val="100000"/>
              <a:buAutoNum type="alphaLcPeriod"/>
            </a:pPr>
            <a:r>
              <a:rPr lang="en"/>
              <a:t>Accept a division or split within this context structure only if its lower bound on expected value augments the overall expected value.</a:t>
            </a:r>
            <a:endParaRPr/>
          </a:p>
          <a:p>
            <a:pPr indent="-280193" lvl="0" marL="457200" rtl="0" algn="l">
              <a:spcBef>
                <a:spcPts val="0"/>
              </a:spcBef>
              <a:spcAft>
                <a:spcPts val="0"/>
              </a:spcAft>
              <a:buSzPct val="100000"/>
              <a:buAutoNum type="arabicPeriod"/>
            </a:pPr>
            <a:r>
              <a:rPr lang="en"/>
              <a:t>Adaptive Arm Configuration:</a:t>
            </a:r>
            <a:endParaRPr/>
          </a:p>
          <a:p>
            <a:pPr indent="-272256" lvl="1" marL="914400" rtl="0" algn="l">
              <a:spcBef>
                <a:spcPts val="0"/>
              </a:spcBef>
              <a:spcAft>
                <a:spcPts val="0"/>
              </a:spcAft>
              <a:buSzPct val="100000"/>
              <a:buAutoNum type="alphaLcPeriod"/>
            </a:pPr>
            <a:r>
              <a:rPr lang="en"/>
              <a:t>Adjust the arms (representing different customer-product matches) based on the newly identified splits.</a:t>
            </a:r>
            <a:endParaRPr/>
          </a:p>
          <a:p>
            <a:pPr indent="-272256" lvl="1" marL="914400" rtl="0" algn="l">
              <a:spcBef>
                <a:spcPts val="0"/>
              </a:spcBef>
              <a:spcAft>
                <a:spcPts val="0"/>
              </a:spcAft>
              <a:buSzPct val="100000"/>
              <a:buAutoNum type="alphaLcPeriod"/>
            </a:pPr>
            <a:r>
              <a:rPr lang="en"/>
              <a:t>Append an additional row of estimates for each new split.</a:t>
            </a:r>
            <a:endParaRPr/>
          </a:p>
          <a:p>
            <a:pPr indent="-272256" lvl="1" marL="914400" rtl="0" algn="l">
              <a:spcBef>
                <a:spcPts val="0"/>
              </a:spcBef>
              <a:spcAft>
                <a:spcPts val="0"/>
              </a:spcAft>
              <a:buSzPct val="100000"/>
              <a:buAutoNum type="alphaLcPeriod"/>
            </a:pPr>
            <a:r>
              <a:rPr lang="en"/>
              <a:t>Recalculate these estimates using the aggregated 'dataset'.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 Results</a:t>
            </a:r>
            <a:endParaRPr/>
          </a:p>
        </p:txBody>
      </p:sp>
      <p:pic>
        <p:nvPicPr>
          <p:cNvPr id="262" name="Google Shape;262;p37"/>
          <p:cNvPicPr preferRelativeResize="0"/>
          <p:nvPr/>
        </p:nvPicPr>
        <p:blipFill rotWithShape="1">
          <a:blip r:embed="rId3">
            <a:alphaModFix/>
          </a:blip>
          <a:srcRect b="0" l="0" r="0" t="0"/>
          <a:stretch/>
        </p:blipFill>
        <p:spPr>
          <a:xfrm>
            <a:off x="729450" y="3344500"/>
            <a:ext cx="2486325" cy="1864750"/>
          </a:xfrm>
          <a:prstGeom prst="rect">
            <a:avLst/>
          </a:prstGeom>
          <a:noFill/>
          <a:ln>
            <a:noFill/>
          </a:ln>
        </p:spPr>
      </p:pic>
      <p:pic>
        <p:nvPicPr>
          <p:cNvPr id="263" name="Google Shape;263;p37"/>
          <p:cNvPicPr preferRelativeResize="0"/>
          <p:nvPr/>
        </p:nvPicPr>
        <p:blipFill rotWithShape="1">
          <a:blip r:embed="rId4">
            <a:alphaModFix/>
          </a:blip>
          <a:srcRect b="0" l="0" r="0" t="0"/>
          <a:stretch/>
        </p:blipFill>
        <p:spPr>
          <a:xfrm>
            <a:off x="4696075" y="3344500"/>
            <a:ext cx="2203875" cy="1652900"/>
          </a:xfrm>
          <a:prstGeom prst="rect">
            <a:avLst/>
          </a:prstGeom>
          <a:noFill/>
          <a:ln>
            <a:noFill/>
          </a:ln>
        </p:spPr>
      </p:pic>
      <p:pic>
        <p:nvPicPr>
          <p:cNvPr id="264" name="Google Shape;264;p37"/>
          <p:cNvPicPr preferRelativeResize="0"/>
          <p:nvPr/>
        </p:nvPicPr>
        <p:blipFill>
          <a:blip r:embed="rId5">
            <a:alphaModFix/>
          </a:blip>
          <a:stretch>
            <a:fillRect/>
          </a:stretch>
        </p:blipFill>
        <p:spPr>
          <a:xfrm>
            <a:off x="4572000" y="1654394"/>
            <a:ext cx="2203875" cy="1652906"/>
          </a:xfrm>
          <a:prstGeom prst="rect">
            <a:avLst/>
          </a:prstGeom>
          <a:noFill/>
          <a:ln>
            <a:noFill/>
          </a:ln>
        </p:spPr>
      </p:pic>
      <p:pic>
        <p:nvPicPr>
          <p:cNvPr id="265" name="Google Shape;265;p37"/>
          <p:cNvPicPr preferRelativeResize="0"/>
          <p:nvPr/>
        </p:nvPicPr>
        <p:blipFill>
          <a:blip r:embed="rId6">
            <a:alphaModFix/>
          </a:blip>
          <a:stretch>
            <a:fillRect/>
          </a:stretch>
        </p:blipFill>
        <p:spPr>
          <a:xfrm>
            <a:off x="680525" y="1739882"/>
            <a:ext cx="2346525" cy="1759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5</a:t>
            </a:r>
            <a:endParaRPr/>
          </a:p>
        </p:txBody>
      </p:sp>
      <p:sp>
        <p:nvSpPr>
          <p:cNvPr id="271" name="Google Shape;271;p3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Goals</a:t>
            </a:r>
            <a:endParaRPr b="1"/>
          </a:p>
          <a:p>
            <a:pPr indent="-311150" lvl="0" marL="457200" rtl="0" algn="l">
              <a:spcBef>
                <a:spcPts val="1200"/>
              </a:spcBef>
              <a:spcAft>
                <a:spcPts val="0"/>
              </a:spcAft>
              <a:buSzPts val="1300"/>
              <a:buChar char="●"/>
            </a:pPr>
            <a:r>
              <a:rPr lang="en"/>
              <a:t>Test model performance in the more realistic and generalised scenario in which the stationarity assumption of edge activation probabilities does not hold</a:t>
            </a:r>
            <a:endParaRPr/>
          </a:p>
        </p:txBody>
      </p:sp>
      <p:sp>
        <p:nvSpPr>
          <p:cNvPr id="272" name="Google Shape;272;p38"/>
          <p:cNvSpPr txBox="1"/>
          <p:nvPr>
            <p:ph idx="1" type="subTitle"/>
          </p:nvPr>
        </p:nvSpPr>
        <p:spPr>
          <a:xfrm>
            <a:off x="724950" y="2391325"/>
            <a:ext cx="3300900" cy="1529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Assumptions:</a:t>
            </a:r>
            <a:endParaRPr/>
          </a:p>
          <a:p>
            <a:pPr indent="0" lvl="0" marL="0" rtl="0" algn="l">
              <a:spcBef>
                <a:spcPts val="0"/>
              </a:spcBef>
              <a:spcAft>
                <a:spcPts val="0"/>
              </a:spcAft>
              <a:buNone/>
            </a:pPr>
            <a:r>
              <a:t/>
            </a:r>
            <a:endParaRPr/>
          </a:p>
          <a:p>
            <a:pPr indent="-292100" lvl="0" marL="457200" rtl="0" algn="l">
              <a:spcBef>
                <a:spcPts val="0"/>
              </a:spcBef>
              <a:spcAft>
                <a:spcPts val="0"/>
              </a:spcAft>
              <a:buSzPct val="100000"/>
              <a:buAutoNum type="arabicPeriod"/>
            </a:pPr>
            <a:r>
              <a:rPr lang="en"/>
              <a:t>Activation probabilities are no longer stationary, suggesting that the likelihood of node activation can change over time.</a:t>
            </a:r>
            <a:endParaRPr/>
          </a:p>
          <a:p>
            <a:pPr indent="-292100" lvl="0" marL="457200" rtl="0" algn="l">
              <a:spcBef>
                <a:spcPts val="0"/>
              </a:spcBef>
              <a:spcAft>
                <a:spcPts val="0"/>
              </a:spcAft>
              <a:buSzPct val="100000"/>
              <a:buAutoNum type="arabicPeriod"/>
            </a:pPr>
            <a:r>
              <a:rPr lang="en"/>
              <a:t>The number of phases (distinct periods with consistent activation probabilities) is known. However, the exact length and the start of each new phase remain unpredictable.</a:t>
            </a:r>
            <a:endParaRPr/>
          </a:p>
          <a:p>
            <a:pPr indent="-292100" lvl="0" marL="457200" rtl="0" algn="l">
              <a:spcBef>
                <a:spcPts val="0"/>
              </a:spcBef>
              <a:spcAft>
                <a:spcPts val="0"/>
              </a:spcAft>
              <a:buSzPct val="100000"/>
              <a:buAutoNum type="arabicPeriod"/>
            </a:pPr>
            <a:r>
              <a:rPr lang="en"/>
              <a:t>Graph structure, other than probabilities is unchanged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 Non-Stationary UCB</a:t>
            </a:r>
            <a:endParaRPr/>
          </a:p>
        </p:txBody>
      </p:sp>
      <p:sp>
        <p:nvSpPr>
          <p:cNvPr id="278" name="Google Shape;278;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AutoNum type="arabicPeriod"/>
            </a:pPr>
            <a:r>
              <a:rPr lang="en"/>
              <a:t>Passive Approach - Sliding Window:</a:t>
            </a:r>
            <a:endParaRPr/>
          </a:p>
          <a:p>
            <a:pPr indent="-287972" lvl="1" marL="914400" rtl="0" algn="l">
              <a:spcBef>
                <a:spcPts val="0"/>
              </a:spcBef>
              <a:spcAft>
                <a:spcPts val="0"/>
              </a:spcAft>
              <a:buSzPct val="100000"/>
              <a:buAutoNum type="alphaLcPeriod"/>
            </a:pPr>
            <a:r>
              <a:rPr lang="en"/>
              <a:t>Concept: To navigate fluctuating activation probabilities, this method focuses on a recent subset of data, defined by a "sliding window" of a fixed size. It emphasizes recent trends, adapting to the latest changes in the environment.</a:t>
            </a:r>
            <a:endParaRPr/>
          </a:p>
          <a:p>
            <a:pPr indent="-287972" lvl="1" marL="914400" rtl="0" algn="l">
              <a:spcBef>
                <a:spcPts val="0"/>
              </a:spcBef>
              <a:spcAft>
                <a:spcPts val="0"/>
              </a:spcAft>
              <a:buSzPct val="100000"/>
              <a:buAutoNum type="alphaLcPeriod"/>
            </a:pPr>
            <a:r>
              <a:rPr lang="en"/>
              <a:t>Rationale: Traditional UCB uses all historical data, potentially treating old and new observations equally. In stationary settings, the sliding window method might lose some accuracy. However, in dynamic environments, its adaptiveness is an advantage.</a:t>
            </a:r>
            <a:endParaRPr/>
          </a:p>
          <a:p>
            <a:pPr indent="-298767" lvl="0" marL="457200" rtl="0" algn="l">
              <a:spcBef>
                <a:spcPts val="0"/>
              </a:spcBef>
              <a:spcAft>
                <a:spcPts val="0"/>
              </a:spcAft>
              <a:buSzPct val="100000"/>
              <a:buAutoNum type="arabicPeriod"/>
            </a:pPr>
            <a:r>
              <a:rPr lang="en"/>
              <a:t>Active Approach - Change Detection UCB (CD-UCB) using CUSUM:</a:t>
            </a:r>
            <a:endParaRPr/>
          </a:p>
          <a:p>
            <a:pPr indent="-287972" lvl="1" marL="914400" rtl="0" algn="l">
              <a:spcBef>
                <a:spcPts val="0"/>
              </a:spcBef>
              <a:spcAft>
                <a:spcPts val="0"/>
              </a:spcAft>
              <a:buSzPct val="100000"/>
              <a:buAutoNum type="alphaLcPeriod"/>
            </a:pPr>
            <a:r>
              <a:rPr lang="en"/>
              <a:t>Concept: Actively monitors activation probabilities for significant changes. On detecting a shift, it resets, making it agile to evolving environments.</a:t>
            </a:r>
            <a:endParaRPr/>
          </a:p>
          <a:p>
            <a:pPr indent="-287972" lvl="1" marL="914400" rtl="0" algn="l">
              <a:spcBef>
                <a:spcPts val="0"/>
              </a:spcBef>
              <a:spcAft>
                <a:spcPts val="0"/>
              </a:spcAft>
              <a:buSzPct val="100000"/>
              <a:buAutoNum type="alphaLcPeriod"/>
            </a:pPr>
            <a:r>
              <a:rPr lang="en"/>
              <a:t>Difference from Standard UCB: CD-UCB's active monitoring might lead to unnecessary resets in stationary settings, impacting performance. However, in changing environments, it often outperforms the standard UCB.</a:t>
            </a:r>
            <a:endParaRPr/>
          </a:p>
          <a:p>
            <a:pPr indent="-298767" lvl="0" marL="457200" rtl="0" algn="l">
              <a:spcBef>
                <a:spcPts val="0"/>
              </a:spcBef>
              <a:spcAft>
                <a:spcPts val="0"/>
              </a:spcAft>
              <a:buSzPct val="100000"/>
              <a:buChar char="●"/>
            </a:pPr>
            <a:r>
              <a:rPr lang="en"/>
              <a:t>CUSUM (Cumulative Sum) is a statistical method that tracks the cumulative sum of deviations from a mean. When this sum crosses a predefined threshold, it indicates a potential shift in the underlying process. In the context of CD-UCB, it's used to detect changes in activation probabilities.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 Results</a:t>
            </a:r>
            <a:endParaRPr/>
          </a:p>
        </p:txBody>
      </p:sp>
      <p:pic>
        <p:nvPicPr>
          <p:cNvPr id="284" name="Google Shape;284;p40"/>
          <p:cNvPicPr preferRelativeResize="0"/>
          <p:nvPr/>
        </p:nvPicPr>
        <p:blipFill>
          <a:blip r:embed="rId3">
            <a:alphaModFix/>
          </a:blip>
          <a:stretch>
            <a:fillRect/>
          </a:stretch>
        </p:blipFill>
        <p:spPr>
          <a:xfrm>
            <a:off x="836900" y="1908450"/>
            <a:ext cx="3979800" cy="2984850"/>
          </a:xfrm>
          <a:prstGeom prst="rect">
            <a:avLst/>
          </a:prstGeom>
          <a:noFill/>
          <a:ln>
            <a:noFill/>
          </a:ln>
        </p:spPr>
      </p:pic>
      <p:pic>
        <p:nvPicPr>
          <p:cNvPr id="285" name="Google Shape;285;p40"/>
          <p:cNvPicPr preferRelativeResize="0"/>
          <p:nvPr/>
        </p:nvPicPr>
        <p:blipFill>
          <a:blip r:embed="rId4">
            <a:alphaModFix/>
          </a:blip>
          <a:stretch>
            <a:fillRect/>
          </a:stretch>
        </p:blipFill>
        <p:spPr>
          <a:xfrm>
            <a:off x="6043600" y="3094532"/>
            <a:ext cx="2497275" cy="1872943"/>
          </a:xfrm>
          <a:prstGeom prst="rect">
            <a:avLst/>
          </a:prstGeom>
          <a:noFill/>
          <a:ln>
            <a:noFill/>
          </a:ln>
        </p:spPr>
      </p:pic>
      <p:pic>
        <p:nvPicPr>
          <p:cNvPr id="286" name="Google Shape;286;p40"/>
          <p:cNvPicPr preferRelativeResize="0"/>
          <p:nvPr/>
        </p:nvPicPr>
        <p:blipFill>
          <a:blip r:embed="rId5">
            <a:alphaModFix/>
          </a:blip>
          <a:stretch>
            <a:fillRect/>
          </a:stretch>
        </p:blipFill>
        <p:spPr>
          <a:xfrm>
            <a:off x="5982236" y="1147400"/>
            <a:ext cx="2497275" cy="1872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6</a:t>
            </a:r>
            <a:endParaRPr/>
          </a:p>
        </p:txBody>
      </p:sp>
      <p:sp>
        <p:nvSpPr>
          <p:cNvPr id="292" name="Google Shape;292;p4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Goals</a:t>
            </a:r>
            <a:endParaRPr b="1"/>
          </a:p>
          <a:p>
            <a:pPr indent="-311150" lvl="0" marL="457200" rtl="0" algn="l">
              <a:spcBef>
                <a:spcPts val="1200"/>
              </a:spcBef>
              <a:spcAft>
                <a:spcPts val="0"/>
              </a:spcAft>
              <a:buSzPts val="1300"/>
              <a:buChar char="●"/>
            </a:pPr>
            <a:r>
              <a:rPr lang="en"/>
              <a:t>Test model performance in the more realistic and generalised scenario in which the stationarity assumption of edge activation probabilities does not hold, and no knowledge about the seasonality is available either</a:t>
            </a:r>
            <a:endParaRPr/>
          </a:p>
        </p:txBody>
      </p:sp>
      <p:sp>
        <p:nvSpPr>
          <p:cNvPr id="293" name="Google Shape;293;p41"/>
          <p:cNvSpPr txBox="1"/>
          <p:nvPr>
            <p:ph idx="1" type="subTitle"/>
          </p:nvPr>
        </p:nvSpPr>
        <p:spPr>
          <a:xfrm>
            <a:off x="724950" y="2391325"/>
            <a:ext cx="3300900" cy="1529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Assumptions:</a:t>
            </a:r>
            <a:endParaRPr/>
          </a:p>
          <a:p>
            <a:pPr indent="0" lvl="0" marL="0" rtl="0" algn="l">
              <a:spcBef>
                <a:spcPts val="0"/>
              </a:spcBef>
              <a:spcAft>
                <a:spcPts val="0"/>
              </a:spcAft>
              <a:buNone/>
            </a:pPr>
            <a:r>
              <a:t/>
            </a:r>
            <a:endParaRPr/>
          </a:p>
          <a:p>
            <a:pPr indent="-322580" lvl="0" marL="457200" rtl="0" algn="l">
              <a:spcBef>
                <a:spcPts val="0"/>
              </a:spcBef>
              <a:spcAft>
                <a:spcPts val="0"/>
              </a:spcAft>
              <a:buSzPct val="100000"/>
              <a:buAutoNum type="arabicPeriod"/>
            </a:pPr>
            <a:r>
              <a:rPr lang="en"/>
              <a:t>Environments experience random, frequent, and unpredictable changes.</a:t>
            </a:r>
            <a:endParaRPr/>
          </a:p>
          <a:p>
            <a:pPr indent="-322580" lvl="0" marL="457200" rtl="0" algn="l">
              <a:spcBef>
                <a:spcPts val="0"/>
              </a:spcBef>
              <a:spcAft>
                <a:spcPts val="0"/>
              </a:spcAft>
              <a:buSzPct val="100000"/>
              <a:buAutoNum type="arabicPeriod"/>
            </a:pPr>
            <a:r>
              <a:rPr lang="en"/>
              <a:t>No prior knowledge about the form of non-stationarity.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Setting - </a:t>
            </a:r>
            <a:r>
              <a:rPr i="1" lang="en"/>
              <a:t>Social Network Influence</a:t>
            </a:r>
            <a:endParaRPr i="1"/>
          </a:p>
        </p:txBody>
      </p:sp>
      <p:sp>
        <p:nvSpPr>
          <p:cNvPr id="99" name="Google Shape;99;p15"/>
          <p:cNvSpPr txBox="1"/>
          <p:nvPr>
            <p:ph idx="1" type="body"/>
          </p:nvPr>
        </p:nvSpPr>
        <p:spPr>
          <a:xfrm>
            <a:off x="729450" y="2078875"/>
            <a:ext cx="3842400" cy="2238900"/>
          </a:xfrm>
          <a:prstGeom prst="rect">
            <a:avLst/>
          </a:prstGeom>
        </p:spPr>
        <p:txBody>
          <a:bodyPr anchorCtr="0" anchor="t" bIns="91425" lIns="91425" spcFirstLastPara="1" rIns="91425" wrap="square" tIns="91425">
            <a:normAutofit fontScale="70000"/>
          </a:bodyPr>
          <a:lstStyle/>
          <a:p>
            <a:pPr indent="-286385" lvl="0" marL="457200" rtl="0" algn="l">
              <a:spcBef>
                <a:spcPts val="0"/>
              </a:spcBef>
              <a:spcAft>
                <a:spcPts val="0"/>
              </a:spcAft>
              <a:buSzPct val="100000"/>
              <a:buChar char="●"/>
            </a:pPr>
            <a:r>
              <a:rPr lang="en"/>
              <a:t>Duration: Simulated over 365 days (T = 365).</a:t>
            </a:r>
            <a:endParaRPr/>
          </a:p>
          <a:p>
            <a:pPr indent="-286385" lvl="0" marL="457200" rtl="0" algn="l">
              <a:spcBef>
                <a:spcPts val="0"/>
              </a:spcBef>
              <a:spcAft>
                <a:spcPts val="0"/>
              </a:spcAft>
              <a:buSzPct val="100000"/>
              <a:buChar char="●"/>
            </a:pPr>
            <a:r>
              <a:rPr lang="en"/>
              <a:t>Environment Details:</a:t>
            </a:r>
            <a:endParaRPr/>
          </a:p>
          <a:p>
            <a:pPr indent="-277494" lvl="1" marL="914400" rtl="0" algn="l">
              <a:spcBef>
                <a:spcPts val="0"/>
              </a:spcBef>
              <a:spcAft>
                <a:spcPts val="0"/>
              </a:spcAft>
              <a:buSzPct val="100000"/>
              <a:buChar char="●"/>
            </a:pPr>
            <a:r>
              <a:rPr lang="en"/>
              <a:t>Operates on a subgraph of a social network containing 30 nodes.</a:t>
            </a:r>
            <a:endParaRPr/>
          </a:p>
          <a:p>
            <a:pPr indent="-277494" lvl="1" marL="914400" rtl="0" algn="l">
              <a:spcBef>
                <a:spcPts val="0"/>
              </a:spcBef>
              <a:spcAft>
                <a:spcPts val="0"/>
              </a:spcAft>
              <a:buSzPct val="100000"/>
              <a:buChar char="●"/>
            </a:pPr>
            <a:r>
              <a:rPr lang="en"/>
              <a:t>Edges are directed, indicating one node as the influencer and the other as the influenced.</a:t>
            </a:r>
            <a:endParaRPr/>
          </a:p>
          <a:p>
            <a:pPr indent="-277494" lvl="1" marL="914400" rtl="0" algn="l">
              <a:spcBef>
                <a:spcPts val="0"/>
              </a:spcBef>
              <a:spcAft>
                <a:spcPts val="0"/>
              </a:spcAft>
              <a:buSzPct val="100000"/>
              <a:buChar char="●"/>
            </a:pPr>
            <a:r>
              <a:rPr lang="en"/>
              <a:t>Edges are weighted, indicating  activation probabilities of a given edge, reflecting the likelihood of influence spread between nodes.</a:t>
            </a:r>
            <a:endParaRPr/>
          </a:p>
          <a:p>
            <a:pPr indent="-286385" lvl="0" marL="457200" rtl="0" algn="l">
              <a:spcBef>
                <a:spcPts val="0"/>
              </a:spcBef>
              <a:spcAft>
                <a:spcPts val="0"/>
              </a:spcAft>
              <a:buSzPct val="100000"/>
              <a:buChar char="●"/>
            </a:pPr>
            <a:r>
              <a:rPr lang="en"/>
              <a:t>Edge &amp; Node Activations:</a:t>
            </a:r>
            <a:endParaRPr/>
          </a:p>
          <a:p>
            <a:pPr indent="-277494" lvl="1" marL="914400" rtl="0" algn="l">
              <a:spcBef>
                <a:spcPts val="0"/>
              </a:spcBef>
              <a:spcAft>
                <a:spcPts val="0"/>
              </a:spcAft>
              <a:buSzPct val="100000"/>
              <a:buChar char="●"/>
            </a:pPr>
            <a:r>
              <a:rPr lang="en"/>
              <a:t>Within an influence episode, activations of nodes and edges are observable, serving as feedback for the learning process.</a:t>
            </a:r>
            <a:endParaRPr/>
          </a:p>
          <a:p>
            <a:pPr indent="-277494" lvl="1" marL="914400" rtl="0" algn="l">
              <a:spcBef>
                <a:spcPts val="0"/>
              </a:spcBef>
              <a:spcAft>
                <a:spcPts val="0"/>
              </a:spcAft>
              <a:buSzPct val="100000"/>
              <a:buChar char="●"/>
            </a:pPr>
            <a:r>
              <a:rPr lang="en"/>
              <a:t>The true underlying probabilities governing these activations are hidden, making the learning task challenging.</a:t>
            </a:r>
            <a:endParaRPr/>
          </a:p>
          <a:p>
            <a:pPr indent="-286385" lvl="0" marL="457200" rtl="0" algn="l">
              <a:spcBef>
                <a:spcPts val="0"/>
              </a:spcBef>
              <a:spcAft>
                <a:spcPts val="0"/>
              </a:spcAft>
              <a:buSzPct val="100000"/>
              <a:buChar char="-"/>
            </a:pPr>
            <a:r>
              <a:t/>
            </a:r>
            <a:endParaRPr/>
          </a:p>
        </p:txBody>
      </p:sp>
      <p:pic>
        <p:nvPicPr>
          <p:cNvPr id="100" name="Google Shape;100;p15"/>
          <p:cNvPicPr preferRelativeResize="0"/>
          <p:nvPr/>
        </p:nvPicPr>
        <p:blipFill>
          <a:blip r:embed="rId3">
            <a:alphaModFix/>
          </a:blip>
          <a:stretch>
            <a:fillRect/>
          </a:stretch>
        </p:blipFill>
        <p:spPr>
          <a:xfrm>
            <a:off x="5073250" y="1946425"/>
            <a:ext cx="3979800" cy="2984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 EXP3</a:t>
            </a:r>
            <a:endParaRPr/>
          </a:p>
        </p:txBody>
      </p:sp>
      <p:sp>
        <p:nvSpPr>
          <p:cNvPr id="299" name="Google Shape;299;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Probability Distribution:</a:t>
            </a:r>
            <a:endParaRPr/>
          </a:p>
          <a:p>
            <a:pPr indent="-298450" lvl="1" marL="914400" rtl="0" algn="l">
              <a:spcBef>
                <a:spcPts val="0"/>
              </a:spcBef>
              <a:spcAft>
                <a:spcPts val="0"/>
              </a:spcAft>
              <a:buSzPts val="1100"/>
              <a:buAutoNum type="alphaLcPeriod"/>
            </a:pPr>
            <a:r>
              <a:rPr lang="en"/>
              <a:t>Maintains a distribution over arms. Arm's probability increases with better rewards.</a:t>
            </a:r>
            <a:endParaRPr/>
          </a:p>
          <a:p>
            <a:pPr indent="-298450" lvl="1" marL="914400" rtl="0" algn="l">
              <a:spcBef>
                <a:spcPts val="0"/>
              </a:spcBef>
              <a:spcAft>
                <a:spcPts val="0"/>
              </a:spcAft>
              <a:buSzPts val="1100"/>
              <a:buAutoNum type="alphaLcPeriod"/>
            </a:pPr>
            <a:r>
              <a:rPr lang="en"/>
              <a:t>Ensures a balance between exploring all arms and exploiting the best ones.</a:t>
            </a:r>
            <a:endParaRPr/>
          </a:p>
          <a:p>
            <a:pPr indent="-311150" lvl="0" marL="457200" rtl="0" algn="l">
              <a:spcBef>
                <a:spcPts val="0"/>
              </a:spcBef>
              <a:spcAft>
                <a:spcPts val="0"/>
              </a:spcAft>
              <a:buSzPts val="1300"/>
              <a:buAutoNum type="arabicPeriod"/>
            </a:pPr>
            <a:r>
              <a:rPr lang="en"/>
              <a:t>Weights &amp; Updates:</a:t>
            </a:r>
            <a:endParaRPr/>
          </a:p>
          <a:p>
            <a:pPr indent="-298450" lvl="1" marL="914400" rtl="0" algn="l">
              <a:spcBef>
                <a:spcPts val="0"/>
              </a:spcBef>
              <a:spcAft>
                <a:spcPts val="0"/>
              </a:spcAft>
              <a:buSzPts val="1100"/>
              <a:buAutoNum type="alphaLcPeriod"/>
            </a:pPr>
            <a:r>
              <a:rPr lang="en"/>
              <a:t>Each arm has a weight. This weight grows exponentially with the arm's reward.</a:t>
            </a:r>
            <a:endParaRPr/>
          </a:p>
          <a:p>
            <a:pPr indent="-298450" lvl="1" marL="914400" rtl="0" algn="l">
              <a:spcBef>
                <a:spcPts val="0"/>
              </a:spcBef>
              <a:spcAft>
                <a:spcPts val="0"/>
              </a:spcAft>
              <a:buSzPts val="1100"/>
              <a:buAutoNum type="alphaLcPeriod"/>
            </a:pPr>
            <a:r>
              <a:rPr lang="en"/>
              <a:t>Role: Determines the likelihood of selecting an arm in subsequent rounds.</a:t>
            </a:r>
            <a:endParaRPr/>
          </a:p>
          <a:p>
            <a:pPr indent="-311150" lvl="0" marL="457200" rtl="0" algn="l">
              <a:spcBef>
                <a:spcPts val="0"/>
              </a:spcBef>
              <a:spcAft>
                <a:spcPts val="0"/>
              </a:spcAft>
              <a:buSzPts val="1300"/>
              <a:buAutoNum type="arabicPeriod"/>
            </a:pPr>
            <a:r>
              <a:rPr lang="en"/>
              <a:t>Key Parameters:</a:t>
            </a:r>
            <a:endParaRPr/>
          </a:p>
          <a:p>
            <a:pPr indent="-298450" lvl="1" marL="914400" rtl="0" algn="l">
              <a:spcBef>
                <a:spcPts val="0"/>
              </a:spcBef>
              <a:spcAft>
                <a:spcPts val="0"/>
              </a:spcAft>
              <a:buSzPts val="1100"/>
              <a:buAutoNum type="alphaLcPeriod"/>
            </a:pPr>
            <a:r>
              <a:rPr lang="en"/>
              <a:t>Learning Rate (γ): Dictates the adaptation speed to new rewards.</a:t>
            </a:r>
            <a:endParaRPr/>
          </a:p>
          <a:p>
            <a:pPr indent="-298450" lvl="1" marL="914400" rtl="0" algn="l">
              <a:spcBef>
                <a:spcPts val="0"/>
              </a:spcBef>
              <a:spcAft>
                <a:spcPts val="0"/>
              </a:spcAft>
              <a:buSzPts val="1100"/>
              <a:buAutoNum type="alphaLcPeriod"/>
            </a:pPr>
            <a:r>
              <a:rPr lang="en"/>
              <a:t>Probability Distribution (pi​): Influenced by weights, it guides arm selection.</a:t>
            </a:r>
            <a:endParaRPr/>
          </a:p>
          <a:p>
            <a:pPr indent="-311150" lvl="0" marL="457200" rtl="0" algn="l">
              <a:spcBef>
                <a:spcPts val="0"/>
              </a:spcBef>
              <a:spcAft>
                <a:spcPts val="0"/>
              </a:spcAft>
              <a:buSzPts val="1300"/>
              <a:buAutoNum type="arabicPeriod"/>
            </a:pPr>
            <a:r>
              <a:rPr lang="en"/>
              <a:t>High stochasticity; Adapts swiftly to environmental changes identifying new optimal strategies post-change</a:t>
            </a:r>
            <a:r>
              <a:rPr lang="en"/>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 Results</a:t>
            </a:r>
            <a:endParaRPr/>
          </a:p>
        </p:txBody>
      </p:sp>
      <p:pic>
        <p:nvPicPr>
          <p:cNvPr id="305" name="Google Shape;305;p43"/>
          <p:cNvPicPr preferRelativeResize="0"/>
          <p:nvPr/>
        </p:nvPicPr>
        <p:blipFill>
          <a:blip r:embed="rId3">
            <a:alphaModFix/>
          </a:blip>
          <a:stretch>
            <a:fillRect/>
          </a:stretch>
        </p:blipFill>
        <p:spPr>
          <a:xfrm>
            <a:off x="729450" y="2122725"/>
            <a:ext cx="3599101" cy="2459375"/>
          </a:xfrm>
          <a:prstGeom prst="rect">
            <a:avLst/>
          </a:prstGeom>
          <a:noFill/>
          <a:ln>
            <a:noFill/>
          </a:ln>
        </p:spPr>
      </p:pic>
      <p:pic>
        <p:nvPicPr>
          <p:cNvPr id="306" name="Google Shape;306;p43"/>
          <p:cNvPicPr preferRelativeResize="0"/>
          <p:nvPr/>
        </p:nvPicPr>
        <p:blipFill>
          <a:blip r:embed="rId4">
            <a:alphaModFix/>
          </a:blip>
          <a:stretch>
            <a:fillRect/>
          </a:stretch>
        </p:blipFill>
        <p:spPr>
          <a:xfrm>
            <a:off x="5019475" y="3333750"/>
            <a:ext cx="2585374" cy="1766662"/>
          </a:xfrm>
          <a:prstGeom prst="rect">
            <a:avLst/>
          </a:prstGeom>
          <a:noFill/>
          <a:ln>
            <a:noFill/>
          </a:ln>
        </p:spPr>
      </p:pic>
      <p:pic>
        <p:nvPicPr>
          <p:cNvPr id="307" name="Google Shape;307;p43"/>
          <p:cNvPicPr preferRelativeResize="0"/>
          <p:nvPr/>
        </p:nvPicPr>
        <p:blipFill>
          <a:blip r:embed="rId5">
            <a:alphaModFix/>
          </a:blip>
          <a:stretch>
            <a:fillRect/>
          </a:stretch>
        </p:blipFill>
        <p:spPr>
          <a:xfrm>
            <a:off x="5019475" y="1567075"/>
            <a:ext cx="2585374" cy="176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Setting - </a:t>
            </a:r>
            <a:r>
              <a:rPr i="1" lang="en"/>
              <a:t>Matching</a:t>
            </a:r>
            <a:endParaRPr i="1"/>
          </a:p>
        </p:txBody>
      </p:sp>
      <p:sp>
        <p:nvSpPr>
          <p:cNvPr id="106" name="Google Shape;106;p16"/>
          <p:cNvSpPr txBox="1"/>
          <p:nvPr>
            <p:ph idx="1" type="body"/>
          </p:nvPr>
        </p:nvSpPr>
        <p:spPr>
          <a:xfrm>
            <a:off x="729450" y="2078875"/>
            <a:ext cx="3100200" cy="22224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Char char="●"/>
            </a:pPr>
            <a:r>
              <a:rPr lang="en"/>
              <a:t>Classifications:</a:t>
            </a:r>
            <a:endParaRPr/>
          </a:p>
          <a:p>
            <a:pPr indent="-282733" lvl="1" marL="914400" rtl="0" algn="l">
              <a:spcBef>
                <a:spcPts val="0"/>
              </a:spcBef>
              <a:spcAft>
                <a:spcPts val="0"/>
              </a:spcAft>
              <a:buSzPct val="100000"/>
              <a:buChar char="●"/>
            </a:pPr>
            <a:r>
              <a:rPr lang="en"/>
              <a:t>Nodes (customers) are categorized into classes and have associated features determining their class assignment</a:t>
            </a:r>
            <a:endParaRPr/>
          </a:p>
          <a:p>
            <a:pPr indent="-282733" lvl="1" marL="914400" rtl="0" algn="l">
              <a:spcBef>
                <a:spcPts val="0"/>
              </a:spcBef>
              <a:spcAft>
                <a:spcPts val="0"/>
              </a:spcAft>
              <a:buSzPct val="100000"/>
              <a:buChar char="●"/>
            </a:pPr>
            <a:r>
              <a:rPr lang="en"/>
              <a:t>Products are categorized into classes, but they don't possess distinct features.</a:t>
            </a:r>
            <a:endParaRPr/>
          </a:p>
          <a:p>
            <a:pPr indent="-292576" lvl="0" marL="457200" rtl="0" algn="l">
              <a:spcBef>
                <a:spcPts val="0"/>
              </a:spcBef>
              <a:spcAft>
                <a:spcPts val="0"/>
              </a:spcAft>
              <a:buSzPct val="100000"/>
              <a:buChar char="●"/>
            </a:pPr>
            <a:r>
              <a:rPr lang="en"/>
              <a:t>Reward Structure:</a:t>
            </a:r>
            <a:endParaRPr/>
          </a:p>
          <a:p>
            <a:pPr indent="-282733" lvl="1" marL="914400" rtl="0" algn="l">
              <a:spcBef>
                <a:spcPts val="0"/>
              </a:spcBef>
              <a:spcAft>
                <a:spcPts val="0"/>
              </a:spcAft>
              <a:buSzPct val="100000"/>
              <a:buChar char="●"/>
            </a:pPr>
            <a:r>
              <a:rPr lang="en"/>
              <a:t>Rewards are probabilistically determined, with the goal being to match customers to products in a way that maximizes the overall reward.</a:t>
            </a:r>
            <a:endParaRPr/>
          </a:p>
          <a:p>
            <a:pPr indent="-292576" lvl="0" marL="457200" rtl="0" algn="l">
              <a:spcBef>
                <a:spcPts val="0"/>
              </a:spcBef>
              <a:spcAft>
                <a:spcPts val="0"/>
              </a:spcAft>
              <a:buSzPct val="100000"/>
              <a:buChar char="●"/>
            </a:pPr>
            <a:r>
              <a:rPr lang="en"/>
              <a:t>Inventory Constraints:</a:t>
            </a:r>
            <a:endParaRPr/>
          </a:p>
          <a:p>
            <a:pPr indent="-282733" lvl="1" marL="914400" rtl="0" algn="l">
              <a:spcBef>
                <a:spcPts val="0"/>
              </a:spcBef>
              <a:spcAft>
                <a:spcPts val="0"/>
              </a:spcAft>
              <a:buSzPct val="100000"/>
              <a:buChar char="●"/>
            </a:pPr>
            <a:r>
              <a:rPr lang="en"/>
              <a:t>The inventory of each product class is limited to three units each per episode.</a:t>
            </a:r>
            <a:endParaRPr/>
          </a:p>
        </p:txBody>
      </p:sp>
      <p:pic>
        <p:nvPicPr>
          <p:cNvPr id="107" name="Google Shape;107;p16"/>
          <p:cNvPicPr preferRelativeResize="0"/>
          <p:nvPr/>
        </p:nvPicPr>
        <p:blipFill>
          <a:blip r:embed="rId4">
            <a:alphaModFix/>
          </a:blip>
          <a:stretch>
            <a:fillRect/>
          </a:stretch>
        </p:blipFill>
        <p:spPr>
          <a:xfrm>
            <a:off x="5433300" y="1853850"/>
            <a:ext cx="2984850"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Clairvoyant Algorithm - Social Influence</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Objective:</a:t>
            </a:r>
            <a:br>
              <a:rPr lang="en"/>
            </a:br>
            <a:r>
              <a:rPr lang="en"/>
              <a:t>To identify the optimal set of seeds that ensures the maximum influence spread within a social network, given a fixed budget. This algorithm, utilizing the exact probabilities of the network, sets a performance benchmark against which other learning algorithms can be measured.</a:t>
            </a:r>
            <a:endParaRPr/>
          </a:p>
          <a:p>
            <a:pPr indent="0" lvl="0" marL="0" rtl="0" algn="l">
              <a:spcBef>
                <a:spcPts val="1200"/>
              </a:spcBef>
              <a:spcAft>
                <a:spcPts val="0"/>
              </a:spcAft>
              <a:buNone/>
            </a:pPr>
            <a:r>
              <a:rPr lang="en"/>
              <a:t>Methodology:</a:t>
            </a:r>
            <a:endParaRPr/>
          </a:p>
          <a:p>
            <a:pPr indent="-280193" lvl="0" marL="457200" rtl="0" algn="l">
              <a:spcBef>
                <a:spcPts val="1200"/>
              </a:spcBef>
              <a:spcAft>
                <a:spcPts val="0"/>
              </a:spcAft>
              <a:buSzPct val="100000"/>
              <a:buChar char="●"/>
            </a:pPr>
            <a:r>
              <a:rPr lang="en"/>
              <a:t>Monte Carlo Simulations:</a:t>
            </a:r>
            <a:endParaRPr/>
          </a:p>
          <a:p>
            <a:pPr indent="-272256" lvl="1" marL="914400" rtl="0" algn="l">
              <a:spcBef>
                <a:spcPts val="0"/>
              </a:spcBef>
              <a:spcAft>
                <a:spcPts val="0"/>
              </a:spcAft>
              <a:buSzPct val="100000"/>
              <a:buChar char="○"/>
            </a:pPr>
            <a:r>
              <a:rPr lang="en"/>
              <a:t>Harness the network's known probability distribution to perform Monte Carlo simulations, estimating the expected influence spread or reward from seeding specific nodes.</a:t>
            </a:r>
            <a:endParaRPr/>
          </a:p>
          <a:p>
            <a:pPr indent="-280193" lvl="0" marL="457200" rtl="0" algn="l">
              <a:spcBef>
                <a:spcPts val="0"/>
              </a:spcBef>
              <a:spcAft>
                <a:spcPts val="0"/>
              </a:spcAft>
              <a:buSzPct val="100000"/>
              <a:buChar char="●"/>
            </a:pPr>
            <a:r>
              <a:rPr lang="en"/>
              <a:t>Greedy Seed Selection:</a:t>
            </a:r>
            <a:endParaRPr/>
          </a:p>
          <a:p>
            <a:pPr indent="-272256" lvl="1" marL="914400" rtl="0" algn="l">
              <a:spcBef>
                <a:spcPts val="0"/>
              </a:spcBef>
              <a:spcAft>
                <a:spcPts val="0"/>
              </a:spcAft>
              <a:buSzPct val="100000"/>
              <a:buChar char="○"/>
            </a:pPr>
            <a:r>
              <a:rPr lang="en"/>
              <a:t>Iteratively:</a:t>
            </a:r>
            <a:endParaRPr/>
          </a:p>
          <a:p>
            <a:pPr indent="-272256" lvl="2" marL="1371600" rtl="0" algn="l">
              <a:spcBef>
                <a:spcPts val="0"/>
              </a:spcBef>
              <a:spcAft>
                <a:spcPts val="0"/>
              </a:spcAft>
              <a:buSzPct val="100000"/>
              <a:buChar char="■"/>
            </a:pPr>
            <a:r>
              <a:rPr lang="en"/>
              <a:t>Evaluate the potential influence of each seed, considering its combined effect with previously confirmed seeds.</a:t>
            </a:r>
            <a:endParaRPr/>
          </a:p>
          <a:p>
            <a:pPr indent="-272256" lvl="2" marL="1371600" rtl="0" algn="l">
              <a:spcBef>
                <a:spcPts val="0"/>
              </a:spcBef>
              <a:spcAft>
                <a:spcPts val="0"/>
              </a:spcAft>
              <a:buSzPct val="100000"/>
              <a:buChar char="■"/>
            </a:pPr>
            <a:r>
              <a:rPr lang="en"/>
              <a:t>Choose the seed that offers the most substantial incremental impact on influence spread.</a:t>
            </a:r>
            <a:endParaRPr/>
          </a:p>
          <a:p>
            <a:pPr indent="-272256" lvl="1" marL="914400" rtl="0" algn="l">
              <a:spcBef>
                <a:spcPts val="0"/>
              </a:spcBef>
              <a:spcAft>
                <a:spcPts val="0"/>
              </a:spcAft>
              <a:buSzPct val="100000"/>
              <a:buChar char="○"/>
            </a:pPr>
            <a:r>
              <a:rPr lang="en"/>
              <a:t>This approach ensures a systematic build-up of seeds that together optimize the overall influence.</a:t>
            </a:r>
            <a:endParaRPr/>
          </a:p>
          <a:p>
            <a:pPr indent="-280193" lvl="0" marL="457200" rtl="0" algn="l">
              <a:spcBef>
                <a:spcPts val="0"/>
              </a:spcBef>
              <a:spcAft>
                <a:spcPts val="0"/>
              </a:spcAft>
              <a:buSzPct val="100000"/>
              <a:buChar char="●"/>
            </a:pPr>
            <a:r>
              <a:rPr lang="en"/>
              <a:t>Optimal Influence Estimation:</a:t>
            </a:r>
            <a:endParaRPr/>
          </a:p>
          <a:p>
            <a:pPr indent="-272256" lvl="1" marL="914400" rtl="0" algn="l">
              <a:spcBef>
                <a:spcPts val="0"/>
              </a:spcBef>
              <a:spcAft>
                <a:spcPts val="0"/>
              </a:spcAft>
              <a:buSzPct val="100000"/>
              <a:buChar char="○"/>
            </a:pPr>
            <a:r>
              <a:rPr lang="en"/>
              <a:t>With the optimal seed set determined, run additional simulations to ascertain the average influence spread and its variability for this combination.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Clairvoyant Algorithm - Matching</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Objective: </a:t>
            </a:r>
            <a:br>
              <a:rPr lang="en"/>
            </a:br>
            <a:r>
              <a:rPr lang="en"/>
              <a:t>Determine the optimal matching between customer classes and product classes that maximizes the expected cumulative reward. Given the precise reward distributions for each pair, this algorithm provides an upper bound on the achievable rewards, serving as a yardstick for other strategies.</a:t>
            </a:r>
            <a:endParaRPr/>
          </a:p>
          <a:p>
            <a:pPr indent="0" lvl="0" marL="0" rtl="0" algn="l">
              <a:spcBef>
                <a:spcPts val="1200"/>
              </a:spcBef>
              <a:spcAft>
                <a:spcPts val="0"/>
              </a:spcAft>
              <a:buNone/>
            </a:pPr>
            <a:r>
              <a:rPr lang="en"/>
              <a:t>Methodology:</a:t>
            </a:r>
            <a:endParaRPr/>
          </a:p>
          <a:p>
            <a:pPr indent="-286385" lvl="0" marL="457200" rtl="0" algn="l">
              <a:spcBef>
                <a:spcPts val="1200"/>
              </a:spcBef>
              <a:spcAft>
                <a:spcPts val="0"/>
              </a:spcAft>
              <a:buSzPct val="100000"/>
              <a:buChar char="●"/>
            </a:pPr>
            <a:r>
              <a:rPr lang="en"/>
              <a:t>Reward Distributions:</a:t>
            </a:r>
            <a:endParaRPr/>
          </a:p>
          <a:p>
            <a:pPr indent="-277494" lvl="1" marL="914400" rtl="0" algn="l">
              <a:spcBef>
                <a:spcPts val="0"/>
              </a:spcBef>
              <a:spcAft>
                <a:spcPts val="0"/>
              </a:spcAft>
              <a:buSzPct val="100000"/>
              <a:buChar char="○"/>
            </a:pPr>
            <a:r>
              <a:rPr lang="en"/>
              <a:t>Each pairing of a customer class and a product class has an associated reward, drawn from a normal distribution with unique means and standard deviations.</a:t>
            </a:r>
            <a:endParaRPr/>
          </a:p>
          <a:p>
            <a:pPr indent="-286385" lvl="0" marL="457200" rtl="0" algn="l">
              <a:spcBef>
                <a:spcPts val="0"/>
              </a:spcBef>
              <a:spcAft>
                <a:spcPts val="0"/>
              </a:spcAft>
              <a:buSzPct val="100000"/>
              <a:buChar char="●"/>
            </a:pPr>
            <a:r>
              <a:rPr lang="en"/>
              <a:t>Constructing the Reward Matrix:</a:t>
            </a:r>
            <a:endParaRPr/>
          </a:p>
          <a:p>
            <a:pPr indent="-277494" lvl="1" marL="914400" rtl="0" algn="l">
              <a:spcBef>
                <a:spcPts val="0"/>
              </a:spcBef>
              <a:spcAft>
                <a:spcPts val="0"/>
              </a:spcAft>
              <a:buSzPct val="100000"/>
              <a:buChar char="○"/>
            </a:pPr>
            <a:r>
              <a:rPr lang="en"/>
              <a:t>A matrix is built where each entry represents the expected reward for a specific customer-product class pairing.</a:t>
            </a:r>
            <a:endParaRPr/>
          </a:p>
          <a:p>
            <a:pPr indent="-277494" lvl="1" marL="914400" rtl="0" algn="l">
              <a:spcBef>
                <a:spcPts val="0"/>
              </a:spcBef>
              <a:spcAft>
                <a:spcPts val="0"/>
              </a:spcAft>
              <a:buSzPct val="100000"/>
              <a:buChar char="○"/>
            </a:pPr>
            <a:r>
              <a:rPr lang="en"/>
              <a:t>To handle cases where there are mismatches in the number of customers and products, the matrix is padded with entries representing "no match".</a:t>
            </a:r>
            <a:endParaRPr/>
          </a:p>
          <a:p>
            <a:pPr indent="-286385" lvl="0" marL="457200" rtl="0" algn="l">
              <a:spcBef>
                <a:spcPts val="0"/>
              </a:spcBef>
              <a:spcAft>
                <a:spcPts val="0"/>
              </a:spcAft>
              <a:buSzPct val="100000"/>
              <a:buChar char="●"/>
            </a:pPr>
            <a:r>
              <a:rPr lang="en"/>
              <a:t>Optimal Matching:</a:t>
            </a:r>
            <a:endParaRPr/>
          </a:p>
          <a:p>
            <a:pPr indent="-277494" lvl="1" marL="914400" rtl="0" algn="l">
              <a:spcBef>
                <a:spcPts val="0"/>
              </a:spcBef>
              <a:spcAft>
                <a:spcPts val="0"/>
              </a:spcAft>
              <a:buSzPct val="100000"/>
              <a:buChar char="○"/>
            </a:pPr>
            <a:r>
              <a:rPr lang="en"/>
              <a:t>Using the reward matrix, the algorithm seeks the combination of customer-product pairings that maximize the overall expected reward.</a:t>
            </a:r>
            <a:endParaRPr/>
          </a:p>
          <a:p>
            <a:pPr indent="-277494" lvl="1" marL="914400" rtl="0" algn="l">
              <a:spcBef>
                <a:spcPts val="0"/>
              </a:spcBef>
              <a:spcAft>
                <a:spcPts val="0"/>
              </a:spcAft>
              <a:buSzPct val="100000"/>
              <a:buChar char="○"/>
            </a:pPr>
            <a:r>
              <a:rPr lang="en"/>
              <a:t>This is achieved using an optimization technique (linear_sum_assignment) that finds the best assignment given the reward structure.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Upper Confidence Bound (UCB):</a:t>
            </a:r>
            <a:endParaRPr/>
          </a:p>
          <a:p>
            <a:pPr indent="-280193" lvl="0" marL="457200" rtl="0" algn="l">
              <a:spcBef>
                <a:spcPts val="1200"/>
              </a:spcBef>
              <a:spcAft>
                <a:spcPts val="0"/>
              </a:spcAft>
              <a:buSzPct val="100000"/>
              <a:buChar char="●"/>
            </a:pPr>
            <a:r>
              <a:rPr lang="en"/>
              <a:t>Description: The UCB algorithm combines estimated rewards and corresponding confidence intervals to make selections. By consistently opting for the arm with the highest upper bound, UCB achieves an equilibrium between the exploration of new arms and the exploitation of familiar ones.</a:t>
            </a:r>
            <a:endParaRPr/>
          </a:p>
          <a:p>
            <a:pPr indent="0" lvl="0" marL="0" rtl="0" algn="l">
              <a:spcBef>
                <a:spcPts val="1200"/>
              </a:spcBef>
              <a:spcAft>
                <a:spcPts val="0"/>
              </a:spcAft>
              <a:buNone/>
            </a:pPr>
            <a:r>
              <a:rPr lang="en"/>
              <a:t>Thompson Sampling (TS):</a:t>
            </a:r>
            <a:endParaRPr/>
          </a:p>
          <a:p>
            <a:pPr indent="-280193" lvl="0" marL="457200" rtl="0" algn="l">
              <a:spcBef>
                <a:spcPts val="1200"/>
              </a:spcBef>
              <a:spcAft>
                <a:spcPts val="0"/>
              </a:spcAft>
              <a:buSzPct val="100000"/>
              <a:buChar char="●"/>
            </a:pPr>
            <a:r>
              <a:rPr lang="en"/>
              <a:t>Description: Thompson Sampling employs a Bayesian perspective, leveraging probabilistic reward distributions for each arm. At every step, the algorithm draws a sample from each arm's distribution, selecting the one with the highest value. This method adeptly balances exploration and exploitation.</a:t>
            </a:r>
            <a:endParaRPr/>
          </a:p>
          <a:p>
            <a:pPr indent="0" lvl="0" marL="0" rtl="0" algn="l">
              <a:spcBef>
                <a:spcPts val="1200"/>
              </a:spcBef>
              <a:spcAft>
                <a:spcPts val="0"/>
              </a:spcAft>
              <a:buNone/>
            </a:pPr>
            <a:r>
              <a:rPr lang="en"/>
              <a:t>Objective:</a:t>
            </a:r>
            <a:endParaRPr/>
          </a:p>
          <a:p>
            <a:pPr indent="-280193" lvl="0" marL="457200" rtl="0" algn="l">
              <a:spcBef>
                <a:spcPts val="1200"/>
              </a:spcBef>
              <a:spcAft>
                <a:spcPts val="0"/>
              </a:spcAft>
              <a:buSzPct val="100000"/>
              <a:buChar char="●"/>
            </a:pPr>
            <a:r>
              <a:rPr lang="en"/>
              <a:t>Modulate foundational TS and UCB algorithms to resonate with our unique problem dynamics.</a:t>
            </a:r>
            <a:endParaRPr/>
          </a:p>
          <a:p>
            <a:pPr indent="-280193" lvl="0" marL="457200" rtl="0" algn="l">
              <a:spcBef>
                <a:spcPts val="0"/>
              </a:spcBef>
              <a:spcAft>
                <a:spcPts val="0"/>
              </a:spcAft>
              <a:buSzPct val="100000"/>
              <a:buChar char="●"/>
            </a:pPr>
            <a:r>
              <a:rPr lang="en"/>
              <a:t>Strategically engineer the problem to suppress elements elevating regret, with the ultimate goal of optimizing algorithmic efficacy.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131" name="Google Shape;131;p20"/>
          <p:cNvSpPr txBox="1"/>
          <p:nvPr>
            <p:ph idx="1" type="body"/>
          </p:nvPr>
        </p:nvSpPr>
        <p:spPr>
          <a:xfrm>
            <a:off x="729450" y="20652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Activation Probabilities: Activation probabilities are not observable.</a:t>
            </a:r>
            <a:endParaRPr/>
          </a:p>
          <a:p>
            <a:pPr indent="-311150" lvl="0" marL="457200" rtl="0" algn="l">
              <a:spcBef>
                <a:spcPts val="0"/>
              </a:spcBef>
              <a:spcAft>
                <a:spcPts val="0"/>
              </a:spcAft>
              <a:buSzPts val="1300"/>
              <a:buChar char="●"/>
            </a:pPr>
            <a:r>
              <a:rPr lang="en"/>
              <a:t>Influence Episodes: Are independent and identically distributed (i.i.d).</a:t>
            </a:r>
            <a:endParaRPr/>
          </a:p>
          <a:p>
            <a:pPr indent="-311150" lvl="0" marL="457200" rtl="0" algn="l">
              <a:spcBef>
                <a:spcPts val="0"/>
              </a:spcBef>
              <a:spcAft>
                <a:spcPts val="0"/>
              </a:spcAft>
              <a:buSzPts val="1300"/>
              <a:buChar char="●"/>
            </a:pPr>
            <a:r>
              <a:rPr lang="en"/>
              <a:t>Influence Propagation: Utilizes the Independent Cascade Model.</a:t>
            </a:r>
            <a:endParaRPr/>
          </a:p>
          <a:p>
            <a:pPr indent="-311150" lvl="0" marL="457200" rtl="0" algn="l">
              <a:spcBef>
                <a:spcPts val="0"/>
              </a:spcBef>
              <a:spcAft>
                <a:spcPts val="0"/>
              </a:spcAft>
              <a:buSzPts val="1300"/>
              <a:buChar char="●"/>
            </a:pPr>
            <a:r>
              <a:rPr lang="en"/>
              <a:t>Customer Choices: Customers choose products based on their inherent preferences and the perceived quality of products.</a:t>
            </a:r>
            <a:endParaRPr/>
          </a:p>
          <a:p>
            <a:pPr indent="-311150" lvl="0" marL="457200" rtl="0" algn="l">
              <a:spcBef>
                <a:spcPts val="0"/>
              </a:spcBef>
              <a:spcAft>
                <a:spcPts val="0"/>
              </a:spcAft>
              <a:buSzPts val="1300"/>
              <a:buChar char="●"/>
            </a:pPr>
            <a:r>
              <a:rPr lang="en"/>
              <a:t>Product Classification: product classes are always observable</a:t>
            </a:r>
            <a:endParaRPr/>
          </a:p>
          <a:p>
            <a:pPr indent="-311150" lvl="0" marL="457200" rtl="0" algn="l">
              <a:spcBef>
                <a:spcPts val="0"/>
              </a:spcBef>
              <a:spcAft>
                <a:spcPts val="0"/>
              </a:spcAft>
              <a:buSzPts val="1300"/>
              <a:buChar char="●"/>
            </a:pPr>
            <a:r>
              <a:rPr lang="en"/>
              <a:t>Customer Information: Customer features are always observable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a:t>
            </a:r>
            <a:endParaRPr/>
          </a:p>
        </p:txBody>
      </p:sp>
      <p:sp>
        <p:nvSpPr>
          <p:cNvPr id="137" name="Google Shape;137;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a:p>
            <a:pPr indent="-311150" lvl="0" marL="457200" rtl="0" algn="l">
              <a:spcBef>
                <a:spcPts val="1200"/>
              </a:spcBef>
              <a:spcAft>
                <a:spcPts val="0"/>
              </a:spcAft>
              <a:buSzPts val="1300"/>
              <a:buChar char="●"/>
            </a:pPr>
            <a:r>
              <a:rPr lang="en"/>
              <a:t>Utilize UCB and TS-like algorithms to deduce activation probabilities within the social network.</a:t>
            </a:r>
            <a:endParaRPr/>
          </a:p>
          <a:p>
            <a:pPr indent="-311150" lvl="0" marL="457200" rtl="0" algn="l">
              <a:spcBef>
                <a:spcPts val="0"/>
              </a:spcBef>
              <a:spcAft>
                <a:spcPts val="0"/>
              </a:spcAft>
              <a:buSzPts val="1300"/>
              <a:buChar char="●"/>
            </a:pPr>
            <a:r>
              <a:rPr lang="en"/>
              <a:t>Aim to maximize the cumulative reward throughout the horizon.</a:t>
            </a:r>
            <a:endParaRPr/>
          </a:p>
        </p:txBody>
      </p:sp>
      <p:sp>
        <p:nvSpPr>
          <p:cNvPr id="138" name="Google Shape;138;p21"/>
          <p:cNvSpPr txBox="1"/>
          <p:nvPr>
            <p:ph idx="1" type="subTitle"/>
          </p:nvPr>
        </p:nvSpPr>
        <p:spPr>
          <a:xfrm>
            <a:off x="724950" y="2391325"/>
            <a:ext cx="3300900" cy="15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Assumptions</a:t>
            </a:r>
            <a:r>
              <a:rPr lang="en"/>
              <a:t>:</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Activation probabilities adhere to stationary distributions.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