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s/comment1.xml" ContentType="application/vnd.openxmlformats-officedocument.presentationml.comments+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Author id="0" name="Emanuele Roppo" initials="ER" lastIdx="1" clrIdx="0"/>
</p:cmAuthorLst>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0D0"/>
          </a:solidFill>
        </a:fill>
      </a:tcStyle>
    </a:wholeTbl>
    <a:band2H>
      <a:tcTxStyle b="def" i="def"/>
      <a:tcStyle>
        <a:tcBdr/>
        <a:fill>
          <a:solidFill>
            <a:srgbClr val="E9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0CA"/>
          </a:solidFill>
        </a:fill>
      </a:tcStyle>
    </a:wholeTbl>
    <a:band2H>
      <a:tcTxStyle b="def" i="def"/>
      <a:tcStyle>
        <a:tcBdr/>
        <a:fill>
          <a:solidFill>
            <a:srgbClr val="FBE9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6DF"/>
          </a:solidFill>
        </a:fill>
      </a:tcStyle>
    </a:wholeTbl>
    <a:band2H>
      <a:tcTxStyle b="def" i="def"/>
      <a:tcStyle>
        <a:tcBdr/>
        <a:fill>
          <a:solidFill>
            <a:srgbClr val="FFF3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1A9988"/>
        </a:fontRef>
        <a:srgbClr val="1A9988"/>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FED"/>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1A9988"/>
        </a:fontRef>
        <a:srgbClr val="1A9988"/>
      </a:tcTxStyle>
      <a:tcStyle>
        <a:tcBdr>
          <a:left>
            <a:ln w="12700" cap="flat">
              <a:noFill/>
              <a:miter lim="400000"/>
            </a:ln>
          </a:left>
          <a:right>
            <a:ln w="12700" cap="flat">
              <a:noFill/>
              <a:miter lim="400000"/>
            </a:ln>
          </a:right>
          <a:top>
            <a:ln w="50800" cap="flat">
              <a:solidFill>
                <a:srgbClr val="1A9988"/>
              </a:solidFill>
              <a:prstDash val="solid"/>
              <a:round/>
            </a:ln>
          </a:top>
          <a:bottom>
            <a:ln w="25400" cap="flat">
              <a:solidFill>
                <a:srgbClr val="1A9988"/>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1A9988"/>
              </a:solidFill>
              <a:prstDash val="solid"/>
              <a:round/>
            </a:ln>
          </a:top>
          <a:bottom>
            <a:ln w="25400" cap="flat">
              <a:solidFill>
                <a:srgbClr val="1A9988"/>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DD9"/>
          </a:solidFill>
        </a:fill>
      </a:tcStyle>
    </a:wholeTbl>
    <a:band2H>
      <a:tcTxStyle b="def" i="def"/>
      <a:tcStyle>
        <a:tcBdr/>
        <a:fill>
          <a:solidFill>
            <a:srgbClr val="E7EF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firstRow>
  </a:tblStyle>
  <a:tblStyle styleId="{2708684C-4D16-4618-839F-0558EEFCDFE6}" styleName="">
    <a:tblBg/>
    <a:wholeTbl>
      <a:tcTxStyle b="off" i="off">
        <a:fontRef idx="maj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solidFill>
            <a:srgbClr val="1A9988">
              <a:alpha val="20000"/>
            </a:srgbClr>
          </a:solidFill>
        </a:fill>
      </a:tcStyle>
    </a:wholeTbl>
    <a:band2H>
      <a:tcTxStyle b="def" i="def"/>
      <a:tcStyle>
        <a:tcBdr/>
        <a:fill>
          <a:solidFill>
            <a:srgbClr val="FFFFFF"/>
          </a:solidFill>
        </a:fill>
      </a:tcStyle>
    </a:band2H>
    <a:firstCol>
      <a:tcTxStyle b="on" i="off">
        <a:fontRef idx="maj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solidFill>
            <a:srgbClr val="1A9988">
              <a:alpha val="20000"/>
            </a:srgbClr>
          </a:solidFill>
        </a:fill>
      </a:tcStyle>
    </a:firstCol>
    <a:lastRow>
      <a:tcTxStyle b="on" i="off">
        <a:fontRef idx="maj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508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noFill/>
        </a:fill>
      </a:tcStyle>
    </a:lastRow>
    <a:firstRow>
      <a:tcTxStyle b="on" i="off">
        <a:fontRef idx="maj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254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comments" Target="comments/comment1.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s>

</file>

<file path=ppt/comments/comment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3-09-22T16:07:37.959" idx="1">
    <p:pos x="459" y="1309"/>
    <p:text>add splits</p:text>
    <p:extLst>
      <p:ext uri="{C676402C-5697-4E1C-873F-D02D1690AC5C}">
        <p15:threadingInfo xmlns:p15="http://schemas.microsoft.com/office/powerpoint/2012/main" timeZoneBias="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6" name="Shape 126"/>
          <p:cNvSpPr/>
          <p:nvPr>
            <p:ph type="sldImg"/>
          </p:nvPr>
        </p:nvSpPr>
        <p:spPr>
          <a:xfrm>
            <a:off x="1143000" y="685800"/>
            <a:ext cx="4572000" cy="3429000"/>
          </a:xfrm>
          <a:prstGeom prst="rect">
            <a:avLst/>
          </a:prstGeom>
        </p:spPr>
        <p:txBody>
          <a:bodyPr/>
          <a:lstStyle/>
          <a:p>
            <a:pPr/>
          </a:p>
        </p:txBody>
      </p:sp>
      <p:sp>
        <p:nvSpPr>
          <p:cNvPr id="127" name="Shape 12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E9EDEE"/>
        </a:solidFill>
      </p:bgPr>
    </p:bg>
    <p:spTree>
      <p:nvGrpSpPr>
        <p:cNvPr id="1" name=""/>
        <p:cNvGrpSpPr/>
        <p:nvPr/>
      </p:nvGrpSpPr>
      <p:grpSpPr>
        <a:xfrm>
          <a:off x="0" y="0"/>
          <a:ext cx="0" cy="0"/>
          <a:chOff x="0" y="0"/>
          <a:chExt cx="0" cy="0"/>
        </a:xfrm>
      </p:grpSpPr>
      <p:sp>
        <p:nvSpPr>
          <p:cNvPr id="15" name="Google Shape;10;p2"/>
          <p:cNvSpPr/>
          <p:nvPr/>
        </p:nvSpPr>
        <p:spPr>
          <a:xfrm>
            <a:off x="0" y="-1"/>
            <a:ext cx="9144000" cy="487802"/>
          </a:xfrm>
          <a:prstGeom prst="rect">
            <a:avLst/>
          </a:prstGeom>
          <a:solidFill>
            <a:srgbClr val="FFFFFF"/>
          </a:solidFill>
          <a:ln w="12700">
            <a:miter lim="400000"/>
          </a:ln>
        </p:spPr>
        <p:txBody>
          <a:bodyPr lIns="0" tIns="0" rIns="0" bIns="0" anchor="ctr"/>
          <a:lstStyle/>
          <a:p>
            <a:pPr>
              <a:defRPr>
                <a:solidFill>
                  <a:srgbClr val="000000"/>
                </a:solidFill>
              </a:defRPr>
            </a:pPr>
          </a:p>
        </p:txBody>
      </p:sp>
      <p:grpSp>
        <p:nvGrpSpPr>
          <p:cNvPr id="18" name="Google Shape;11;p2"/>
          <p:cNvGrpSpPr/>
          <p:nvPr/>
        </p:nvGrpSpPr>
        <p:grpSpPr>
          <a:xfrm>
            <a:off x="830392" y="1191255"/>
            <a:ext cx="745763" cy="45827"/>
            <a:chOff x="0" y="0"/>
            <a:chExt cx="745762" cy="45826"/>
          </a:xfrm>
        </p:grpSpPr>
        <p:sp>
          <p:nvSpPr>
            <p:cNvPr id="16" name="Google Shape;12;p2"/>
            <p:cNvSpPr/>
            <p:nvPr/>
          </p:nvSpPr>
          <p:spPr>
            <a:xfrm rot="16200000">
              <a:off x="536420" y="-163517"/>
              <a:ext cx="45827" cy="372860"/>
            </a:xfrm>
            <a:prstGeom prst="rect">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7" name="Google Shape;13;p2"/>
            <p:cNvSpPr/>
            <p:nvPr/>
          </p:nvSpPr>
          <p:spPr>
            <a:xfrm rot="16200000">
              <a:off x="165092" y="-165093"/>
              <a:ext cx="45827" cy="376012"/>
            </a:xfrm>
            <a:prstGeom prst="rect">
              <a:avLst/>
            </a:prstGeom>
            <a:solidFill>
              <a:srgbClr val="1A9988"/>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9" name="Title Text"/>
          <p:cNvSpPr txBox="1"/>
          <p:nvPr>
            <p:ph type="title"/>
          </p:nvPr>
        </p:nvSpPr>
        <p:spPr>
          <a:xfrm>
            <a:off x="729450" y="1322449"/>
            <a:ext cx="7688100" cy="1664701"/>
          </a:xfrm>
          <a:prstGeom prst="rect">
            <a:avLst/>
          </a:prstGeom>
        </p:spPr>
        <p:txBody>
          <a:bodyPr/>
          <a:lstStyle>
            <a:lvl1pPr>
              <a:defRPr sz="4200"/>
            </a:lvl1pPr>
          </a:lstStyle>
          <a:p>
            <a:pPr/>
            <a:r>
              <a:t>Title Text</a:t>
            </a:r>
          </a:p>
        </p:txBody>
      </p:sp>
      <p:sp>
        <p:nvSpPr>
          <p:cNvPr id="20" name="Body Level One…"/>
          <p:cNvSpPr txBox="1"/>
          <p:nvPr>
            <p:ph type="body" sz="quarter" idx="1"/>
          </p:nvPr>
        </p:nvSpPr>
        <p:spPr>
          <a:xfrm>
            <a:off x="729626" y="3172899"/>
            <a:ext cx="7688101" cy="541201"/>
          </a:xfrm>
          <a:prstGeom prst="rect">
            <a:avLst/>
          </a:prstGeom>
        </p:spPr>
        <p:txBody>
          <a:bodyPr/>
          <a:lstStyle>
            <a:lvl1pPr marL="311150" indent="-165100">
              <a:lnSpc>
                <a:spcPct val="100000"/>
              </a:lnSpc>
              <a:buClrTx/>
              <a:buSzTx/>
              <a:buFontTx/>
              <a:buNone/>
              <a:defRPr sz="1600"/>
            </a:lvl1pPr>
            <a:lvl2pPr marL="311150" indent="304800">
              <a:lnSpc>
                <a:spcPct val="100000"/>
              </a:lnSpc>
              <a:buClrTx/>
              <a:buSzTx/>
              <a:buFontTx/>
              <a:buNone/>
              <a:defRPr sz="1600"/>
            </a:lvl2pPr>
            <a:lvl3pPr marL="311150" indent="762000">
              <a:lnSpc>
                <a:spcPct val="100000"/>
              </a:lnSpc>
              <a:buClrTx/>
              <a:buSzTx/>
              <a:buFontTx/>
              <a:buNone/>
              <a:defRPr sz="1600"/>
            </a:lvl3pPr>
            <a:lvl4pPr marL="311150" indent="1219200">
              <a:lnSpc>
                <a:spcPct val="100000"/>
              </a:lnSpc>
              <a:buClrTx/>
              <a:buSzTx/>
              <a:buFontTx/>
              <a:buNone/>
              <a:defRPr sz="1600"/>
            </a:lvl4pPr>
            <a:lvl5pPr marL="311150" indent="1676400">
              <a:lnSpc>
                <a:spcPct val="100000"/>
              </a:lnSpc>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_NUMBER">
    <p:bg>
      <p:bgPr>
        <a:solidFill>
          <a:srgbClr val="1A9988"/>
        </a:solidFill>
      </p:bgPr>
    </p:bg>
    <p:spTree>
      <p:nvGrpSpPr>
        <p:cNvPr id="1" name=""/>
        <p:cNvGrpSpPr/>
        <p:nvPr/>
      </p:nvGrpSpPr>
      <p:grpSpPr>
        <a:xfrm>
          <a:off x="0" y="0"/>
          <a:ext cx="0" cy="0"/>
          <a:chOff x="0" y="0"/>
          <a:chExt cx="0" cy="0"/>
        </a:xfrm>
      </p:grpSpPr>
      <p:grpSp>
        <p:nvGrpSpPr>
          <p:cNvPr id="110" name="Google Shape;74;p11"/>
          <p:cNvGrpSpPr/>
          <p:nvPr/>
        </p:nvGrpSpPr>
        <p:grpSpPr>
          <a:xfrm>
            <a:off x="830392" y="4169130"/>
            <a:ext cx="745763" cy="45827"/>
            <a:chOff x="0" y="0"/>
            <a:chExt cx="745762" cy="45826"/>
          </a:xfrm>
        </p:grpSpPr>
        <p:sp>
          <p:nvSpPr>
            <p:cNvPr id="108" name="Google Shape;75;p11"/>
            <p:cNvSpPr/>
            <p:nvPr/>
          </p:nvSpPr>
          <p:spPr>
            <a:xfrm rot="16200000">
              <a:off x="536420" y="-163517"/>
              <a:ext cx="45827" cy="372860"/>
            </a:xfrm>
            <a:prstGeom prst="rect">
              <a:avLst/>
            </a:pr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9" name="Google Shape;76;p11"/>
            <p:cNvSpPr/>
            <p:nvPr/>
          </p:nvSpPr>
          <p:spPr>
            <a:xfrm rot="16200000">
              <a:off x="165092" y="-165093"/>
              <a:ext cx="45827" cy="376012"/>
            </a:xfrm>
            <a:prstGeom prst="rect">
              <a:avLst/>
            </a:pr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11" name="xx%"/>
          <p:cNvSpPr txBox="1"/>
          <p:nvPr>
            <p:ph type="title" hasCustomPrompt="1"/>
          </p:nvPr>
        </p:nvSpPr>
        <p:spPr>
          <a:xfrm>
            <a:off x="729450" y="733950"/>
            <a:ext cx="7688400" cy="1244701"/>
          </a:xfrm>
          <a:prstGeom prst="rect">
            <a:avLst/>
          </a:prstGeom>
        </p:spPr>
        <p:txBody>
          <a:bodyPr/>
          <a:lstStyle>
            <a:lvl1pPr>
              <a:defRPr sz="8000">
                <a:solidFill>
                  <a:srgbClr val="FFFFFF"/>
                </a:solidFill>
              </a:defRPr>
            </a:lvl1pPr>
          </a:lstStyle>
          <a:p>
            <a:pPr/>
            <a:r>
              <a:t>xx%</a:t>
            </a:r>
          </a:p>
        </p:txBody>
      </p:sp>
      <p:sp>
        <p:nvSpPr>
          <p:cNvPr id="112" name="Body Level One…"/>
          <p:cNvSpPr txBox="1"/>
          <p:nvPr>
            <p:ph type="body" sz="half" idx="1"/>
          </p:nvPr>
        </p:nvSpPr>
        <p:spPr>
          <a:xfrm>
            <a:off x="729450" y="2272888"/>
            <a:ext cx="7688400" cy="1580401"/>
          </a:xfrm>
          <a:prstGeom prst="rect">
            <a:avLst/>
          </a:prstGeom>
        </p:spPr>
        <p:txBody>
          <a:bodyPr/>
          <a:lstStyle>
            <a:lvl1pPr>
              <a:buClr>
                <a:srgbClr val="FFFFFF"/>
              </a:buClr>
              <a:defRPr>
                <a:solidFill>
                  <a:srgbClr val="FFFFFF"/>
                </a:solidFill>
              </a:defRPr>
            </a:lvl1pPr>
            <a:lvl2pPr>
              <a:buClr>
                <a:srgbClr val="FFFFFF"/>
              </a:buClr>
              <a:defRPr>
                <a:solidFill>
                  <a:srgbClr val="FFFFFF"/>
                </a:solidFill>
              </a:defRPr>
            </a:lvl2pPr>
            <a:lvl3pPr>
              <a:buClr>
                <a:srgbClr val="FFFFFF"/>
              </a:buClr>
              <a:defRPr>
                <a:solidFill>
                  <a:srgbClr val="FFFFFF"/>
                </a:solidFill>
              </a:defRPr>
            </a:lvl3pPr>
            <a:lvl4pPr>
              <a:buClr>
                <a:srgbClr val="FFFFFF"/>
              </a:buClr>
              <a:defRPr>
                <a:solidFill>
                  <a:srgbClr val="FFFFFF"/>
                </a:solidFill>
              </a:defRPr>
            </a:lvl4pPr>
            <a:lvl5pPr>
              <a:buClr>
                <a:srgbClr val="FFFFFF"/>
              </a:buCl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1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1A9988"/>
        </a:solidFill>
      </p:bgPr>
    </p:bg>
    <p:spTree>
      <p:nvGrpSpPr>
        <p:cNvPr id="1" name=""/>
        <p:cNvGrpSpPr/>
        <p:nvPr/>
      </p:nvGrpSpPr>
      <p:grpSpPr>
        <a:xfrm>
          <a:off x="0" y="0"/>
          <a:ext cx="0" cy="0"/>
          <a:chOff x="0" y="0"/>
          <a:chExt cx="0" cy="0"/>
        </a:xfrm>
      </p:grpSpPr>
      <p:grpSp>
        <p:nvGrpSpPr>
          <p:cNvPr id="30" name="Google Shape;18;p3"/>
          <p:cNvGrpSpPr/>
          <p:nvPr/>
        </p:nvGrpSpPr>
        <p:grpSpPr>
          <a:xfrm>
            <a:off x="830392" y="1191255"/>
            <a:ext cx="745763" cy="45827"/>
            <a:chOff x="0" y="0"/>
            <a:chExt cx="745762" cy="45826"/>
          </a:xfrm>
        </p:grpSpPr>
        <p:sp>
          <p:nvSpPr>
            <p:cNvPr id="28" name="Google Shape;19;p3"/>
            <p:cNvSpPr/>
            <p:nvPr/>
          </p:nvSpPr>
          <p:spPr>
            <a:xfrm rot="16200000">
              <a:off x="536420" y="-163517"/>
              <a:ext cx="45827" cy="372860"/>
            </a:xfrm>
            <a:prstGeom prst="rect">
              <a:avLst/>
            </a:pr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 name="Google Shape;20;p3"/>
            <p:cNvSpPr/>
            <p:nvPr/>
          </p:nvSpPr>
          <p:spPr>
            <a:xfrm rot="16200000">
              <a:off x="165092" y="-165093"/>
              <a:ext cx="45827" cy="376012"/>
            </a:xfrm>
            <a:prstGeom prst="rect">
              <a:avLst/>
            </a:pr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31" name="Title Text"/>
          <p:cNvSpPr txBox="1"/>
          <p:nvPr>
            <p:ph type="title"/>
          </p:nvPr>
        </p:nvSpPr>
        <p:spPr>
          <a:xfrm>
            <a:off x="729450" y="1322449"/>
            <a:ext cx="7688400" cy="1518602"/>
          </a:xfrm>
          <a:prstGeom prst="rect">
            <a:avLst/>
          </a:prstGeom>
        </p:spPr>
        <p:txBody>
          <a:bodyPr/>
          <a:lstStyle>
            <a:lvl1pPr>
              <a:defRPr sz="3600">
                <a:solidFill>
                  <a:srgbClr val="FFFFFF"/>
                </a:solidFill>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39" name="Title Text"/>
          <p:cNvSpPr txBox="1"/>
          <p:nvPr>
            <p:ph type="title"/>
          </p:nvPr>
        </p:nvSpPr>
        <p:spPr>
          <a:xfrm>
            <a:off x="729450" y="1318650"/>
            <a:ext cx="7688700" cy="535201"/>
          </a:xfrm>
          <a:prstGeom prst="rect">
            <a:avLst/>
          </a:prstGeom>
        </p:spPr>
        <p:txBody>
          <a:bodyPr/>
          <a:lstStyle/>
          <a:p>
            <a:pPr/>
            <a:r>
              <a:t>Title Text</a:t>
            </a:r>
          </a:p>
        </p:txBody>
      </p:sp>
      <p:sp>
        <p:nvSpPr>
          <p:cNvPr id="40" name="Body Level One…"/>
          <p:cNvSpPr txBox="1"/>
          <p:nvPr>
            <p:ph type="body" sz="half" idx="1"/>
          </p:nvPr>
        </p:nvSpPr>
        <p:spPr>
          <a:xfrm>
            <a:off x="729450" y="2078875"/>
            <a:ext cx="7688700" cy="22611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Body Level One…"/>
          <p:cNvSpPr txBox="1"/>
          <p:nvPr>
            <p:ph type="body" sz="quarter" idx="1"/>
          </p:nvPr>
        </p:nvSpPr>
        <p:spPr>
          <a:xfrm>
            <a:off x="729325" y="2078875"/>
            <a:ext cx="3774300" cy="22611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0" name="Google Shape;38;p5"/>
          <p:cNvSpPr txBox="1"/>
          <p:nvPr>
            <p:ph type="body" sz="quarter" idx="21"/>
          </p:nvPr>
        </p:nvSpPr>
        <p:spPr>
          <a:xfrm>
            <a:off x="4643604" y="2078875"/>
            <a:ext cx="3774300" cy="2261101"/>
          </a:xfrm>
          <a:prstGeom prst="rect">
            <a:avLst/>
          </a:prstGeom>
        </p:spPr>
        <p:txBody>
          <a:bodyPr/>
          <a:lstStyle/>
          <a:p>
            <a:pP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58" name="Title Text"/>
          <p:cNvSpPr txBox="1"/>
          <p:nvPr>
            <p:ph type="title"/>
          </p:nvPr>
        </p:nvSpPr>
        <p:spPr>
          <a:prstGeom prst="rect">
            <a:avLst/>
          </a:prstGeom>
        </p:spPr>
        <p:txBody>
          <a:bodyPr/>
          <a:lstStyle/>
          <a:p>
            <a:pPr/>
            <a:r>
              <a:t>Title Text</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66" name="Title Text"/>
          <p:cNvSpPr txBox="1"/>
          <p:nvPr>
            <p:ph type="title"/>
          </p:nvPr>
        </p:nvSpPr>
        <p:spPr>
          <a:xfrm>
            <a:off x="730000" y="1318650"/>
            <a:ext cx="3300901" cy="1381501"/>
          </a:xfrm>
          <a:prstGeom prst="rect">
            <a:avLst/>
          </a:prstGeom>
        </p:spPr>
        <p:txBody>
          <a:bodyPr/>
          <a:lstStyle/>
          <a:p>
            <a:pPr/>
            <a:r>
              <a:t>Title Text</a:t>
            </a:r>
          </a:p>
        </p:txBody>
      </p:sp>
      <p:sp>
        <p:nvSpPr>
          <p:cNvPr id="67" name="Body Level One…"/>
          <p:cNvSpPr txBox="1"/>
          <p:nvPr>
            <p:ph type="body" sz="quarter" idx="1"/>
          </p:nvPr>
        </p:nvSpPr>
        <p:spPr>
          <a:xfrm>
            <a:off x="721225" y="2781724"/>
            <a:ext cx="3300901" cy="15975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chemeClr val="accent3"/>
        </a:solidFill>
      </p:bgPr>
    </p:bg>
    <p:spTree>
      <p:nvGrpSpPr>
        <p:cNvPr id="1" name=""/>
        <p:cNvGrpSpPr/>
        <p:nvPr/>
      </p:nvGrpSpPr>
      <p:grpSpPr>
        <a:xfrm>
          <a:off x="0" y="0"/>
          <a:ext cx="0" cy="0"/>
          <a:chOff x="0" y="0"/>
          <a:chExt cx="0" cy="0"/>
        </a:xfrm>
      </p:grpSpPr>
      <p:grpSp>
        <p:nvGrpSpPr>
          <p:cNvPr id="77" name="Google Shape;56;p8"/>
          <p:cNvGrpSpPr/>
          <p:nvPr/>
        </p:nvGrpSpPr>
        <p:grpSpPr>
          <a:xfrm>
            <a:off x="830392" y="4169130"/>
            <a:ext cx="745763" cy="45827"/>
            <a:chOff x="0" y="0"/>
            <a:chExt cx="745762" cy="45826"/>
          </a:xfrm>
        </p:grpSpPr>
        <p:sp>
          <p:nvSpPr>
            <p:cNvPr id="75" name="Google Shape;57;p8"/>
            <p:cNvSpPr/>
            <p:nvPr/>
          </p:nvSpPr>
          <p:spPr>
            <a:xfrm rot="16200000">
              <a:off x="536420" y="-163517"/>
              <a:ext cx="45827" cy="372860"/>
            </a:xfrm>
            <a:prstGeom prst="rect">
              <a:avLst/>
            </a:pr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6" name="Google Shape;58;p8"/>
            <p:cNvSpPr/>
            <p:nvPr/>
          </p:nvSpPr>
          <p:spPr>
            <a:xfrm rot="16200000">
              <a:off x="165092" y="-165093"/>
              <a:ext cx="45827" cy="376012"/>
            </a:xfrm>
            <a:prstGeom prst="rect">
              <a:avLst/>
            </a:pr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78" name="Title Text"/>
          <p:cNvSpPr txBox="1"/>
          <p:nvPr>
            <p:ph type="title"/>
          </p:nvPr>
        </p:nvSpPr>
        <p:spPr>
          <a:xfrm>
            <a:off x="729450" y="864299"/>
            <a:ext cx="7021201" cy="2985001"/>
          </a:xfrm>
          <a:prstGeom prst="rect">
            <a:avLst/>
          </a:prstGeom>
        </p:spPr>
        <p:txBody>
          <a:bodyPr anchor="ctr"/>
          <a:lstStyle>
            <a:lvl1pPr>
              <a:defRPr sz="3600">
                <a:solidFill>
                  <a:srgbClr val="FFFFFF"/>
                </a:solidFill>
              </a:defRPr>
            </a:lvl1pPr>
          </a:lstStyle>
          <a:p>
            <a:pPr/>
            <a:r>
              <a:t>Title Text</a:t>
            </a:r>
          </a:p>
        </p:txBody>
      </p:sp>
      <p:sp>
        <p:nvSpPr>
          <p:cNvPr id="79"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sp>
        <p:nvSpPr>
          <p:cNvPr id="86" name="Google Shape;62;p9"/>
          <p:cNvSpPr/>
          <p:nvPr/>
        </p:nvSpPr>
        <p:spPr>
          <a:xfrm>
            <a:off x="0" y="0"/>
            <a:ext cx="4572000" cy="5143500"/>
          </a:xfrm>
          <a:prstGeom prst="rect">
            <a:avLst/>
          </a:prstGeom>
          <a:solidFill>
            <a:srgbClr val="E9EDEE"/>
          </a:solidFill>
          <a:ln w="12700">
            <a:miter lim="400000"/>
          </a:ln>
        </p:spPr>
        <p:txBody>
          <a:bodyPr lIns="0" tIns="0" rIns="0" bIns="0" anchor="ctr"/>
          <a:lstStyle/>
          <a:p>
            <a:pPr>
              <a:defRPr>
                <a:solidFill>
                  <a:srgbClr val="000000"/>
                </a:solidFill>
              </a:defRPr>
            </a:pPr>
          </a:p>
        </p:txBody>
      </p:sp>
      <p:grpSp>
        <p:nvGrpSpPr>
          <p:cNvPr id="89" name="Google Shape;63;p9"/>
          <p:cNvGrpSpPr/>
          <p:nvPr/>
        </p:nvGrpSpPr>
        <p:grpSpPr>
          <a:xfrm>
            <a:off x="830392" y="1191255"/>
            <a:ext cx="745763" cy="45827"/>
            <a:chOff x="0" y="0"/>
            <a:chExt cx="745762" cy="45826"/>
          </a:xfrm>
        </p:grpSpPr>
        <p:sp>
          <p:nvSpPr>
            <p:cNvPr id="87" name="Google Shape;64;p9"/>
            <p:cNvSpPr/>
            <p:nvPr/>
          </p:nvSpPr>
          <p:spPr>
            <a:xfrm rot="16200000">
              <a:off x="536420" y="-163517"/>
              <a:ext cx="45827" cy="372860"/>
            </a:xfrm>
            <a:prstGeom prst="rect">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8" name="Google Shape;65;p9"/>
            <p:cNvSpPr/>
            <p:nvPr/>
          </p:nvSpPr>
          <p:spPr>
            <a:xfrm rot="16200000">
              <a:off x="165092" y="-165093"/>
              <a:ext cx="45827" cy="376012"/>
            </a:xfrm>
            <a:prstGeom prst="rect">
              <a:avLst/>
            </a:prstGeom>
            <a:solidFill>
              <a:srgbClr val="1A9988"/>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90" name="Title Text"/>
          <p:cNvSpPr txBox="1"/>
          <p:nvPr>
            <p:ph type="title"/>
          </p:nvPr>
        </p:nvSpPr>
        <p:spPr>
          <a:xfrm>
            <a:off x="730000" y="1318650"/>
            <a:ext cx="3300901" cy="1687200"/>
          </a:xfrm>
          <a:prstGeom prst="rect">
            <a:avLst/>
          </a:prstGeom>
        </p:spPr>
        <p:txBody>
          <a:bodyPr/>
          <a:lstStyle/>
          <a:p>
            <a:pPr/>
            <a:r>
              <a:t>Title Text</a:t>
            </a:r>
          </a:p>
        </p:txBody>
      </p:sp>
      <p:sp>
        <p:nvSpPr>
          <p:cNvPr id="91" name="Body Level One…"/>
          <p:cNvSpPr txBox="1"/>
          <p:nvPr>
            <p:ph type="body" sz="quarter" idx="1"/>
          </p:nvPr>
        </p:nvSpPr>
        <p:spPr>
          <a:xfrm>
            <a:off x="724949" y="3161525"/>
            <a:ext cx="3300902" cy="759001"/>
          </a:xfrm>
          <a:prstGeom prst="rect">
            <a:avLst/>
          </a:prstGeom>
        </p:spPr>
        <p:txBody>
          <a:bodyPr/>
          <a:lstStyle>
            <a:lvl1pPr marL="311150" indent="-165100">
              <a:lnSpc>
                <a:spcPct val="100000"/>
              </a:lnSpc>
              <a:buClrTx/>
              <a:buSzTx/>
              <a:buFontTx/>
              <a:buNone/>
              <a:defRPr sz="1600"/>
            </a:lvl1pPr>
            <a:lvl2pPr marL="311150" indent="304800">
              <a:lnSpc>
                <a:spcPct val="100000"/>
              </a:lnSpc>
              <a:buClrTx/>
              <a:buSzTx/>
              <a:buFontTx/>
              <a:buNone/>
              <a:defRPr sz="1600"/>
            </a:lvl2pPr>
            <a:lvl3pPr marL="311150" indent="762000">
              <a:lnSpc>
                <a:spcPct val="100000"/>
              </a:lnSpc>
              <a:buClrTx/>
              <a:buSzTx/>
              <a:buFontTx/>
              <a:buNone/>
              <a:defRPr sz="1600"/>
            </a:lvl3pPr>
            <a:lvl4pPr marL="311150" indent="1219200">
              <a:lnSpc>
                <a:spcPct val="100000"/>
              </a:lnSpc>
              <a:buClrTx/>
              <a:buSzTx/>
              <a:buFontTx/>
              <a:buNone/>
              <a:defRPr sz="1600"/>
            </a:lvl4pPr>
            <a:lvl5pPr marL="311150" indent="1676400">
              <a:lnSpc>
                <a:spcPct val="100000"/>
              </a:lnSpc>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92" name="Google Shape;68;p9"/>
          <p:cNvSpPr txBox="1"/>
          <p:nvPr>
            <p:ph type="body" sz="half" idx="21"/>
          </p:nvPr>
        </p:nvSpPr>
        <p:spPr>
          <a:xfrm>
            <a:off x="5174224" y="1352624"/>
            <a:ext cx="3374400" cy="3025502"/>
          </a:xfrm>
          <a:prstGeom prst="rect">
            <a:avLst/>
          </a:prstGeom>
        </p:spPr>
        <p:txBody>
          <a:bodyPr/>
          <a:lstStyle/>
          <a:p>
            <a:pP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sp>
        <p:nvSpPr>
          <p:cNvPr id="100" name="Body Level One…"/>
          <p:cNvSpPr txBox="1"/>
          <p:nvPr>
            <p:ph type="body" sz="quarter" idx="1"/>
          </p:nvPr>
        </p:nvSpPr>
        <p:spPr>
          <a:xfrm>
            <a:off x="724949" y="4372550"/>
            <a:ext cx="7697401" cy="4605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41;p6"/>
          <p:cNvSpPr/>
          <p:nvPr/>
        </p:nvSpPr>
        <p:spPr>
          <a:xfrm>
            <a:off x="0" y="-1"/>
            <a:ext cx="9144000" cy="487802"/>
          </a:xfrm>
          <a:prstGeom prst="rect">
            <a:avLst/>
          </a:prstGeom>
          <a:solidFill>
            <a:srgbClr val="E9EDEE"/>
          </a:solidFill>
          <a:ln w="12700">
            <a:miter lim="400000"/>
          </a:ln>
        </p:spPr>
        <p:txBody>
          <a:bodyPr lIns="0" tIns="0" rIns="0" bIns="0" anchor="ctr"/>
          <a:lstStyle/>
          <a:p>
            <a:pPr>
              <a:defRPr>
                <a:solidFill>
                  <a:srgbClr val="000000"/>
                </a:solidFill>
              </a:defRPr>
            </a:pPr>
          </a:p>
        </p:txBody>
      </p:sp>
      <p:grpSp>
        <p:nvGrpSpPr>
          <p:cNvPr id="5" name="Google Shape;42;p6"/>
          <p:cNvGrpSpPr/>
          <p:nvPr/>
        </p:nvGrpSpPr>
        <p:grpSpPr>
          <a:xfrm>
            <a:off x="830392" y="1191255"/>
            <a:ext cx="745763" cy="45827"/>
            <a:chOff x="0" y="0"/>
            <a:chExt cx="745762" cy="45826"/>
          </a:xfrm>
        </p:grpSpPr>
        <p:sp>
          <p:nvSpPr>
            <p:cNvPr id="3" name="Google Shape;43;p6"/>
            <p:cNvSpPr/>
            <p:nvPr/>
          </p:nvSpPr>
          <p:spPr>
            <a:xfrm rot="16200000">
              <a:off x="536420" y="-163517"/>
              <a:ext cx="45827" cy="372860"/>
            </a:xfrm>
            <a:prstGeom prst="rect">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 name="Google Shape;44;p6"/>
            <p:cNvSpPr/>
            <p:nvPr/>
          </p:nvSpPr>
          <p:spPr>
            <a:xfrm rot="16200000">
              <a:off x="165092" y="-165093"/>
              <a:ext cx="45827" cy="376012"/>
            </a:xfrm>
            <a:prstGeom prst="rect">
              <a:avLst/>
            </a:prstGeom>
            <a:solidFill>
              <a:srgbClr val="1A9988"/>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6" name="Title Text"/>
          <p:cNvSpPr txBox="1"/>
          <p:nvPr>
            <p:ph type="title"/>
          </p:nvPr>
        </p:nvSpPr>
        <p:spPr>
          <a:xfrm>
            <a:off x="729450" y="1318650"/>
            <a:ext cx="7688400" cy="5352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7" name="Body Level One…"/>
          <p:cNvSpPr txBox="1"/>
          <p:nvPr>
            <p:ph type="body" idx="1"/>
          </p:nvPr>
        </p:nvSpPr>
        <p:spPr>
          <a:xfrm>
            <a:off x="457200" y="1200150"/>
            <a:ext cx="8229600" cy="33944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8748189" y="4779026"/>
            <a:ext cx="336814" cy="335251"/>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1"/>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2600" u="none">
          <a:solidFill>
            <a:srgbClr val="1A1A1A"/>
          </a:solidFill>
          <a:uFillTx/>
          <a:latin typeface="Raleway"/>
          <a:ea typeface="Raleway"/>
          <a:cs typeface="Raleway"/>
          <a:sym typeface="Raleway"/>
        </a:defRPr>
      </a:lvl1pPr>
      <a:lvl2pPr marL="0" marR="0" indent="0" algn="l" defTabSz="914400" rtl="0" latinLnBrk="0">
        <a:lnSpc>
          <a:spcPct val="100000"/>
        </a:lnSpc>
        <a:spcBef>
          <a:spcPts val="0"/>
        </a:spcBef>
        <a:spcAft>
          <a:spcPts val="0"/>
        </a:spcAft>
        <a:buClrTx/>
        <a:buSzTx/>
        <a:buFontTx/>
        <a:buNone/>
        <a:tabLst/>
        <a:defRPr b="1" baseline="0" cap="none" i="0" spc="0" strike="noStrike" sz="2600" u="none">
          <a:solidFill>
            <a:srgbClr val="1A1A1A"/>
          </a:solidFill>
          <a:uFillTx/>
          <a:latin typeface="Raleway"/>
          <a:ea typeface="Raleway"/>
          <a:cs typeface="Raleway"/>
          <a:sym typeface="Raleway"/>
        </a:defRPr>
      </a:lvl2pPr>
      <a:lvl3pPr marL="0" marR="0" indent="0" algn="l" defTabSz="914400" rtl="0" latinLnBrk="0">
        <a:lnSpc>
          <a:spcPct val="100000"/>
        </a:lnSpc>
        <a:spcBef>
          <a:spcPts val="0"/>
        </a:spcBef>
        <a:spcAft>
          <a:spcPts val="0"/>
        </a:spcAft>
        <a:buClrTx/>
        <a:buSzTx/>
        <a:buFontTx/>
        <a:buNone/>
        <a:tabLst/>
        <a:defRPr b="1" baseline="0" cap="none" i="0" spc="0" strike="noStrike" sz="2600" u="none">
          <a:solidFill>
            <a:srgbClr val="1A1A1A"/>
          </a:solidFill>
          <a:uFillTx/>
          <a:latin typeface="Raleway"/>
          <a:ea typeface="Raleway"/>
          <a:cs typeface="Raleway"/>
          <a:sym typeface="Raleway"/>
        </a:defRPr>
      </a:lvl3pPr>
      <a:lvl4pPr marL="0" marR="0" indent="0" algn="l" defTabSz="914400" rtl="0" latinLnBrk="0">
        <a:lnSpc>
          <a:spcPct val="100000"/>
        </a:lnSpc>
        <a:spcBef>
          <a:spcPts val="0"/>
        </a:spcBef>
        <a:spcAft>
          <a:spcPts val="0"/>
        </a:spcAft>
        <a:buClrTx/>
        <a:buSzTx/>
        <a:buFontTx/>
        <a:buNone/>
        <a:tabLst/>
        <a:defRPr b="1" baseline="0" cap="none" i="0" spc="0" strike="noStrike" sz="2600" u="none">
          <a:solidFill>
            <a:srgbClr val="1A1A1A"/>
          </a:solidFill>
          <a:uFillTx/>
          <a:latin typeface="Raleway"/>
          <a:ea typeface="Raleway"/>
          <a:cs typeface="Raleway"/>
          <a:sym typeface="Raleway"/>
        </a:defRPr>
      </a:lvl4pPr>
      <a:lvl5pPr marL="0" marR="0" indent="0" algn="l" defTabSz="914400" rtl="0" latinLnBrk="0">
        <a:lnSpc>
          <a:spcPct val="100000"/>
        </a:lnSpc>
        <a:spcBef>
          <a:spcPts val="0"/>
        </a:spcBef>
        <a:spcAft>
          <a:spcPts val="0"/>
        </a:spcAft>
        <a:buClrTx/>
        <a:buSzTx/>
        <a:buFontTx/>
        <a:buNone/>
        <a:tabLst/>
        <a:defRPr b="1" baseline="0" cap="none" i="0" spc="0" strike="noStrike" sz="2600" u="none">
          <a:solidFill>
            <a:srgbClr val="1A1A1A"/>
          </a:solidFill>
          <a:uFillTx/>
          <a:latin typeface="Raleway"/>
          <a:ea typeface="Raleway"/>
          <a:cs typeface="Raleway"/>
          <a:sym typeface="Raleway"/>
        </a:defRPr>
      </a:lvl5pPr>
      <a:lvl6pPr marL="0" marR="0" indent="0" algn="l" defTabSz="914400" rtl="0" latinLnBrk="0">
        <a:lnSpc>
          <a:spcPct val="100000"/>
        </a:lnSpc>
        <a:spcBef>
          <a:spcPts val="0"/>
        </a:spcBef>
        <a:spcAft>
          <a:spcPts val="0"/>
        </a:spcAft>
        <a:buClrTx/>
        <a:buSzTx/>
        <a:buFontTx/>
        <a:buNone/>
        <a:tabLst/>
        <a:defRPr b="1" baseline="0" cap="none" i="0" spc="0" strike="noStrike" sz="2600" u="none">
          <a:solidFill>
            <a:srgbClr val="1A1A1A"/>
          </a:solidFill>
          <a:uFillTx/>
          <a:latin typeface="Raleway"/>
          <a:ea typeface="Raleway"/>
          <a:cs typeface="Raleway"/>
          <a:sym typeface="Raleway"/>
        </a:defRPr>
      </a:lvl6pPr>
      <a:lvl7pPr marL="0" marR="0" indent="0" algn="l" defTabSz="914400" rtl="0" latinLnBrk="0">
        <a:lnSpc>
          <a:spcPct val="100000"/>
        </a:lnSpc>
        <a:spcBef>
          <a:spcPts val="0"/>
        </a:spcBef>
        <a:spcAft>
          <a:spcPts val="0"/>
        </a:spcAft>
        <a:buClrTx/>
        <a:buSzTx/>
        <a:buFontTx/>
        <a:buNone/>
        <a:tabLst/>
        <a:defRPr b="1" baseline="0" cap="none" i="0" spc="0" strike="noStrike" sz="2600" u="none">
          <a:solidFill>
            <a:srgbClr val="1A1A1A"/>
          </a:solidFill>
          <a:uFillTx/>
          <a:latin typeface="Raleway"/>
          <a:ea typeface="Raleway"/>
          <a:cs typeface="Raleway"/>
          <a:sym typeface="Raleway"/>
        </a:defRPr>
      </a:lvl7pPr>
      <a:lvl8pPr marL="0" marR="0" indent="0" algn="l" defTabSz="914400" rtl="0" latinLnBrk="0">
        <a:lnSpc>
          <a:spcPct val="100000"/>
        </a:lnSpc>
        <a:spcBef>
          <a:spcPts val="0"/>
        </a:spcBef>
        <a:spcAft>
          <a:spcPts val="0"/>
        </a:spcAft>
        <a:buClrTx/>
        <a:buSzTx/>
        <a:buFontTx/>
        <a:buNone/>
        <a:tabLst/>
        <a:defRPr b="1" baseline="0" cap="none" i="0" spc="0" strike="noStrike" sz="2600" u="none">
          <a:solidFill>
            <a:srgbClr val="1A1A1A"/>
          </a:solidFill>
          <a:uFillTx/>
          <a:latin typeface="Raleway"/>
          <a:ea typeface="Raleway"/>
          <a:cs typeface="Raleway"/>
          <a:sym typeface="Raleway"/>
        </a:defRPr>
      </a:lvl8pPr>
      <a:lvl9pPr marL="0" marR="0" indent="0" algn="l" defTabSz="914400" rtl="0" latinLnBrk="0">
        <a:lnSpc>
          <a:spcPct val="100000"/>
        </a:lnSpc>
        <a:spcBef>
          <a:spcPts val="0"/>
        </a:spcBef>
        <a:spcAft>
          <a:spcPts val="0"/>
        </a:spcAft>
        <a:buClrTx/>
        <a:buSzTx/>
        <a:buFontTx/>
        <a:buNone/>
        <a:tabLst/>
        <a:defRPr b="1" baseline="0" cap="none" i="0" spc="0" strike="noStrike" sz="2600" u="none">
          <a:solidFill>
            <a:srgbClr val="1A1A1A"/>
          </a:solidFill>
          <a:uFillTx/>
          <a:latin typeface="Raleway"/>
          <a:ea typeface="Raleway"/>
          <a:cs typeface="Raleway"/>
          <a:sym typeface="Raleway"/>
        </a:defRPr>
      </a:lvl9pPr>
    </p:titleStyle>
    <p:bodyStyle>
      <a:lvl1pPr marL="457200" marR="0" indent="-311150"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1pPr>
      <a:lvl2pPr marL="9686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2pPr>
      <a:lvl3pPr marL="14258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3pPr>
      <a:lvl4pPr marL="18830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4pPr>
      <a:lvl5pPr marL="23402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5pPr>
      <a:lvl6pPr marL="27974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6pPr>
      <a:lvl7pPr marL="32546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7pPr>
      <a:lvl8pPr marL="37118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8pPr>
      <a:lvl9pPr marL="41690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omments" Target="../comments/commen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Google Shape;86;p13"/>
          <p:cNvSpPr txBox="1"/>
          <p:nvPr>
            <p:ph type="ctrTitle"/>
          </p:nvPr>
        </p:nvSpPr>
        <p:spPr>
          <a:xfrm>
            <a:off x="729450" y="1322450"/>
            <a:ext cx="7688099" cy="1664700"/>
          </a:xfrm>
          <a:prstGeom prst="rect">
            <a:avLst/>
          </a:prstGeom>
        </p:spPr>
        <p:txBody>
          <a:bodyPr/>
          <a:lstStyle/>
          <a:p>
            <a:pPr/>
            <a:r>
              <a:t>Social Influence &amp; Matching</a:t>
            </a:r>
          </a:p>
        </p:txBody>
      </p:sp>
      <p:sp>
        <p:nvSpPr>
          <p:cNvPr id="130" name="Google Shape;87;p13"/>
          <p:cNvSpPr txBox="1"/>
          <p:nvPr>
            <p:ph type="subTitle" sz="quarter" idx="1"/>
          </p:nvPr>
        </p:nvSpPr>
        <p:spPr>
          <a:xfrm>
            <a:off x="727952" y="4520024"/>
            <a:ext cx="7688099" cy="541201"/>
          </a:xfrm>
          <a:prstGeom prst="rect">
            <a:avLst/>
          </a:prstGeom>
        </p:spPr>
        <p:txBody>
          <a:bodyPr/>
          <a:lstStyle/>
          <a:p>
            <a:pPr marL="0" indent="0">
              <a:lnSpc>
                <a:spcPct val="80000"/>
              </a:lnSpc>
              <a:defRPr sz="1300"/>
            </a:pPr>
            <a:r>
              <a:t>OLA 2023 Project</a:t>
            </a:r>
          </a:p>
          <a:p>
            <a:pPr marL="0" indent="0">
              <a:lnSpc>
                <a:spcPct val="80000"/>
              </a:lnSpc>
              <a:defRPr sz="1300"/>
            </a:pPr>
            <a:r>
              <a:t>Emanuele Roppo</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Google Shape;141;p22"/>
          <p:cNvSpPr txBox="1"/>
          <p:nvPr>
            <p:ph type="title"/>
          </p:nvPr>
        </p:nvSpPr>
        <p:spPr>
          <a:xfrm>
            <a:off x="729450" y="1318650"/>
            <a:ext cx="7688699" cy="535201"/>
          </a:xfrm>
          <a:prstGeom prst="rect">
            <a:avLst/>
          </a:prstGeom>
        </p:spPr>
        <p:txBody>
          <a:bodyPr/>
          <a:lstStyle>
            <a:lvl1pPr defTabSz="896111">
              <a:defRPr sz="2254"/>
            </a:lvl1pPr>
          </a:lstStyle>
          <a:p>
            <a:pPr/>
            <a:r>
              <a:t>Step 1 - Upper Confidence Bound</a:t>
            </a:r>
          </a:p>
        </p:txBody>
      </p:sp>
      <p:sp>
        <p:nvSpPr>
          <p:cNvPr id="158" name="Google Shape;142;p22"/>
          <p:cNvSpPr txBox="1"/>
          <p:nvPr>
            <p:ph type="body" sz="half" idx="1"/>
          </p:nvPr>
        </p:nvSpPr>
        <p:spPr>
          <a:xfrm>
            <a:off x="729450" y="2078875"/>
            <a:ext cx="7688699" cy="2261101"/>
          </a:xfrm>
          <a:prstGeom prst="rect">
            <a:avLst/>
          </a:prstGeom>
        </p:spPr>
        <p:txBody>
          <a:bodyPr/>
          <a:lstStyle/>
          <a:p>
            <a:pPr indent="-304958">
              <a:lnSpc>
                <a:spcPct val="92000"/>
              </a:lnSpc>
              <a:buSzPct val="100000"/>
              <a:buFontTx/>
              <a:buAutoNum type="arabicPeriod" startAt="1"/>
              <a:defRPr sz="1200"/>
            </a:pPr>
            <a:r>
              <a:t>Initialization:</a:t>
            </a:r>
          </a:p>
          <a:p>
            <a:pPr lvl="1" marL="914400" indent="-293210">
              <a:lnSpc>
                <a:spcPct val="92000"/>
              </a:lnSpc>
              <a:buSzPct val="100000"/>
              <a:buFontTx/>
              <a:buAutoNum type="arabicPeriod" startAt="1"/>
              <a:defRPr sz="1000"/>
            </a:pPr>
            <a:r>
              <a:t>Construct an n×n matrix as the upper confidence estimate for activation probabilities.</a:t>
            </a:r>
          </a:p>
          <a:p>
            <a:pPr lvl="1" marL="914400" indent="-293210">
              <a:lnSpc>
                <a:spcPct val="92000"/>
              </a:lnSpc>
              <a:buSzPct val="100000"/>
              <a:buFontTx/>
              <a:buAutoNum type="arabicPeriod" startAt="1"/>
              <a:defRPr sz="1000"/>
            </a:pPr>
            <a:r>
              <a:t>Initialize existing edges with infinity and other positions with zero.</a:t>
            </a:r>
          </a:p>
          <a:p>
            <a:pPr indent="-304958">
              <a:lnSpc>
                <a:spcPct val="92000"/>
              </a:lnSpc>
              <a:buSzPct val="100000"/>
              <a:buFontTx/>
              <a:buAutoNum type="arabicPeriod" startAt="1"/>
              <a:defRPr sz="1200"/>
            </a:pPr>
            <a:r>
              <a:t>Seed Selection:</a:t>
            </a:r>
          </a:p>
          <a:p>
            <a:pPr lvl="1" marL="914400" indent="-293210">
              <a:lnSpc>
                <a:spcPct val="92000"/>
              </a:lnSpc>
              <a:buSzPct val="100000"/>
              <a:buFontTx/>
              <a:buAutoNum type="arabicPeriod" startAt="1"/>
              <a:defRPr sz="1000"/>
            </a:pPr>
            <a:r>
              <a:t>Greedily choose seeds, emphasizing the expected marginal increase in reward.</a:t>
            </a:r>
          </a:p>
          <a:p>
            <a:pPr lvl="1" marL="914400" indent="-293210">
              <a:lnSpc>
                <a:spcPct val="92000"/>
              </a:lnSpc>
              <a:buSzPct val="100000"/>
              <a:buFontTx/>
              <a:buAutoNum type="arabicPeriod" startAt="1"/>
              <a:defRPr sz="1000"/>
            </a:pPr>
            <a:r>
              <a:t>Apply the UCB estimate to facilitate Monte Carlo simulations over n_runs.</a:t>
            </a:r>
          </a:p>
          <a:p>
            <a:pPr indent="-304958">
              <a:lnSpc>
                <a:spcPct val="92000"/>
              </a:lnSpc>
              <a:buSzPct val="100000"/>
              <a:buFontTx/>
              <a:buAutoNum type="arabicPeriod" startAt="1"/>
              <a:defRPr sz="1200"/>
            </a:pPr>
            <a:r>
              <a:t>Observation &amp; Update:</a:t>
            </a:r>
          </a:p>
          <a:p>
            <a:pPr lvl="1" marL="914400" indent="-293210">
              <a:lnSpc>
                <a:spcPct val="92000"/>
              </a:lnSpc>
              <a:buSzPct val="100000"/>
              <a:buFontTx/>
              <a:buAutoNum type="arabicPeriod" startAt="1"/>
              <a:defRPr sz="1000"/>
            </a:pPr>
            <a:r>
              <a:t>Consider all potential activating edges as pulled arms.</a:t>
            </a:r>
          </a:p>
          <a:p>
            <a:pPr lvl="2" marL="1371600" indent="-293210">
              <a:lnSpc>
                <a:spcPct val="92000"/>
              </a:lnSpc>
              <a:buSzPct val="100000"/>
              <a:buFontTx/>
              <a:buAutoNum type="arabicPeriod" startAt="1"/>
              <a:defRPr sz="1000"/>
            </a:pPr>
            <a:r>
              <a:t>Assign a reward of 1 for activated edges and 0 for the rest.</a:t>
            </a:r>
          </a:p>
          <a:p>
            <a:pPr lvl="2" marL="1371600" indent="-293210">
              <a:lnSpc>
                <a:spcPct val="92000"/>
              </a:lnSpc>
              <a:buSzPct val="100000"/>
              <a:buFontTx/>
              <a:buAutoNum type="arabicPeriod" startAt="1"/>
              <a:defRPr sz="1000"/>
            </a:pPr>
            <a:r>
              <a:t>Update n_pulls</a:t>
            </a:r>
          </a:p>
          <a:p>
            <a:pPr indent="-304958">
              <a:lnSpc>
                <a:spcPct val="92000"/>
              </a:lnSpc>
              <a:buSzPct val="100000"/>
              <a:buFontTx/>
              <a:buAutoNum type="arabicPeriod" startAt="1"/>
              <a:defRPr sz="1200"/>
            </a:pPr>
            <a:r>
              <a:t>Repeat until t=T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Google Shape;147;p23"/>
          <p:cNvSpPr txBox="1"/>
          <p:nvPr>
            <p:ph type="title"/>
          </p:nvPr>
        </p:nvSpPr>
        <p:spPr>
          <a:xfrm>
            <a:off x="729450" y="1318650"/>
            <a:ext cx="7688699" cy="535201"/>
          </a:xfrm>
          <a:prstGeom prst="rect">
            <a:avLst/>
          </a:prstGeom>
        </p:spPr>
        <p:txBody>
          <a:bodyPr/>
          <a:lstStyle>
            <a:lvl1pPr defTabSz="896111">
              <a:defRPr sz="2254"/>
            </a:lvl1pPr>
          </a:lstStyle>
          <a:p>
            <a:pPr/>
            <a:r>
              <a:t>Step 1 - Thompson Sampling</a:t>
            </a:r>
          </a:p>
        </p:txBody>
      </p:sp>
      <p:sp>
        <p:nvSpPr>
          <p:cNvPr id="161" name="Google Shape;148;p23"/>
          <p:cNvSpPr txBox="1"/>
          <p:nvPr>
            <p:ph type="body" sz="half" idx="1"/>
          </p:nvPr>
        </p:nvSpPr>
        <p:spPr>
          <a:xfrm>
            <a:off x="729450" y="2078875"/>
            <a:ext cx="7688699" cy="2261101"/>
          </a:xfrm>
          <a:prstGeom prst="rect">
            <a:avLst/>
          </a:prstGeom>
        </p:spPr>
        <p:txBody>
          <a:bodyPr/>
          <a:lstStyle/>
          <a:p>
            <a:pPr marL="448055" indent="-304927" defTabSz="896111">
              <a:buSzPts val="1200"/>
              <a:buFontTx/>
              <a:buAutoNum type="arabicPeriod" startAt="1"/>
              <a:defRPr sz="1274"/>
            </a:pPr>
            <a:r>
              <a:t>Initialization:</a:t>
            </a:r>
          </a:p>
          <a:p>
            <a:pPr lvl="1" marL="896111" indent="-292481" defTabSz="896111">
              <a:buSzPts val="1000"/>
              <a:buFontTx/>
              <a:buAutoNum type="arabicPeriod" startAt="1"/>
              <a:defRPr sz="1078"/>
            </a:pPr>
            <a:r>
              <a:t>Set Beta parameters at 1, working with an assumed uniform distribution between 0 and 1.</a:t>
            </a:r>
          </a:p>
          <a:p>
            <a:pPr marL="448055" indent="-304927" defTabSz="896111">
              <a:buSzPts val="1200"/>
              <a:buFontTx/>
              <a:buAutoNum type="arabicPeriod" startAt="1"/>
              <a:defRPr sz="1274"/>
            </a:pPr>
            <a:r>
              <a:t>Probability Estimation:</a:t>
            </a:r>
          </a:p>
          <a:p>
            <a:pPr lvl="1" marL="896111" indent="-292481" defTabSz="896111">
              <a:buSzPts val="1000"/>
              <a:buFontTx/>
              <a:buAutoNum type="arabicPeriod" startAt="1"/>
              <a:defRPr sz="1078"/>
            </a:pPr>
            <a:r>
              <a:t>Define probabilities based on the ratio of successful activations to total chances.</a:t>
            </a:r>
          </a:p>
          <a:p>
            <a:pPr marL="448055" indent="-304927" defTabSz="896111">
              <a:buSzPts val="1200"/>
              <a:buFontTx/>
              <a:buAutoNum type="arabicPeriod" startAt="1"/>
              <a:defRPr sz="1274"/>
            </a:pPr>
            <a:r>
              <a:t>Seed Selection:</a:t>
            </a:r>
          </a:p>
          <a:p>
            <a:pPr lvl="1" marL="896111" indent="-292481" defTabSz="896111">
              <a:buSzPts val="1000"/>
              <a:buFontTx/>
              <a:buAutoNum type="arabicPeriod" startAt="1"/>
              <a:defRPr sz="1078"/>
            </a:pPr>
            <a:r>
              <a:t>Use the updated probabilities to determine a seed set using the same greedy strategy.</a:t>
            </a:r>
          </a:p>
          <a:p>
            <a:pPr marL="448055" indent="-304927" defTabSz="896111">
              <a:buSzPts val="1200"/>
              <a:buFontTx/>
              <a:buAutoNum type="arabicPeriod" startAt="1"/>
              <a:defRPr sz="1274"/>
            </a:pPr>
            <a:r>
              <a:t>Observation &amp; Update:</a:t>
            </a:r>
          </a:p>
          <a:p>
            <a:pPr lvl="1" marL="896111" indent="-292481" defTabSz="896111">
              <a:buSzPts val="1000"/>
              <a:buFontTx/>
              <a:buAutoNum type="arabicPeriod" startAt="1"/>
              <a:defRPr sz="1078"/>
            </a:pPr>
            <a:r>
              <a:t>After each influence episode, for every edge that could be activated:</a:t>
            </a:r>
          </a:p>
          <a:p>
            <a:pPr lvl="1" marL="896111" indent="-292481" defTabSz="896111">
              <a:buSzPts val="1000"/>
              <a:buFontTx/>
              <a:buAutoNum type="arabicPeriod" startAt="1"/>
              <a:defRPr sz="1078"/>
            </a:pPr>
            <a:r>
              <a:t>Increase alpha if activated, beta otherwise.</a:t>
            </a:r>
          </a:p>
          <a:p>
            <a:pPr marL="448055" indent="-304927" defTabSz="896111">
              <a:buSzPts val="1200"/>
              <a:buFontTx/>
              <a:buAutoNum type="arabicPeriod" startAt="1"/>
              <a:defRPr sz="1274"/>
            </a:pPr>
            <a:r>
              <a:t>Repeat until t=T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Google Shape;153;p24"/>
          <p:cNvSpPr txBox="1"/>
          <p:nvPr>
            <p:ph type="title"/>
          </p:nvPr>
        </p:nvSpPr>
        <p:spPr>
          <a:xfrm>
            <a:off x="729450" y="1318650"/>
            <a:ext cx="7688699" cy="535201"/>
          </a:xfrm>
          <a:prstGeom prst="rect">
            <a:avLst/>
          </a:prstGeom>
        </p:spPr>
        <p:txBody>
          <a:bodyPr/>
          <a:lstStyle>
            <a:lvl1pPr defTabSz="896111">
              <a:defRPr sz="2254"/>
            </a:lvl1pPr>
          </a:lstStyle>
          <a:p>
            <a:pPr/>
            <a:r>
              <a:t>Step 1 - Results</a:t>
            </a:r>
          </a:p>
        </p:txBody>
      </p:sp>
      <p:pic>
        <p:nvPicPr>
          <p:cNvPr id="164" name="Google Shape;154;p24" descr="Google Shape;154;p24"/>
          <p:cNvPicPr>
            <a:picLocks noChangeAspect="1"/>
          </p:cNvPicPr>
          <p:nvPr/>
        </p:nvPicPr>
        <p:blipFill>
          <a:blip r:embed="rId2">
            <a:extLst/>
          </a:blip>
          <a:stretch>
            <a:fillRect/>
          </a:stretch>
        </p:blipFill>
        <p:spPr>
          <a:xfrm>
            <a:off x="1052050" y="2176750"/>
            <a:ext cx="2800676" cy="2100501"/>
          </a:xfrm>
          <a:prstGeom prst="rect">
            <a:avLst/>
          </a:prstGeom>
          <a:ln w="12700">
            <a:miter lim="400000"/>
          </a:ln>
        </p:spPr>
      </p:pic>
      <p:pic>
        <p:nvPicPr>
          <p:cNvPr id="165" name="Google Shape;155;p24" descr="Google Shape;155;p24"/>
          <p:cNvPicPr>
            <a:picLocks noChangeAspect="1"/>
          </p:cNvPicPr>
          <p:nvPr/>
        </p:nvPicPr>
        <p:blipFill>
          <a:blip r:embed="rId3">
            <a:extLst/>
          </a:blip>
          <a:stretch>
            <a:fillRect/>
          </a:stretch>
        </p:blipFill>
        <p:spPr>
          <a:xfrm>
            <a:off x="5964375" y="3150760"/>
            <a:ext cx="2492902" cy="1869665"/>
          </a:xfrm>
          <a:prstGeom prst="rect">
            <a:avLst/>
          </a:prstGeom>
          <a:ln w="12700">
            <a:miter lim="400000"/>
          </a:ln>
        </p:spPr>
      </p:pic>
      <p:pic>
        <p:nvPicPr>
          <p:cNvPr id="166" name="Google Shape;156;p24" descr="Google Shape;156;p24"/>
          <p:cNvPicPr>
            <a:picLocks noChangeAspect="1"/>
          </p:cNvPicPr>
          <p:nvPr/>
        </p:nvPicPr>
        <p:blipFill>
          <a:blip r:embed="rId4">
            <a:extLst/>
          </a:blip>
          <a:stretch>
            <a:fillRect/>
          </a:stretch>
        </p:blipFill>
        <p:spPr>
          <a:xfrm>
            <a:off x="5964375" y="1318650"/>
            <a:ext cx="2492902" cy="1869677"/>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Google Shape;161;p25"/>
          <p:cNvSpPr txBox="1"/>
          <p:nvPr>
            <p:ph type="title"/>
          </p:nvPr>
        </p:nvSpPr>
        <p:spPr>
          <a:xfrm>
            <a:off x="729450" y="1318650"/>
            <a:ext cx="7688699" cy="535201"/>
          </a:xfrm>
          <a:prstGeom prst="rect">
            <a:avLst/>
          </a:prstGeom>
        </p:spPr>
        <p:txBody>
          <a:bodyPr/>
          <a:lstStyle>
            <a:lvl1pPr defTabSz="896111">
              <a:defRPr sz="2254"/>
            </a:lvl1pPr>
          </a:lstStyle>
          <a:p>
            <a:pPr/>
            <a:r>
              <a:t>Probabilities</a:t>
            </a:r>
          </a:p>
        </p:txBody>
      </p:sp>
      <p:sp>
        <p:nvSpPr>
          <p:cNvPr id="169" name="Google Shape;162;p25"/>
          <p:cNvSpPr txBox="1"/>
          <p:nvPr>
            <p:ph type="body" sz="half" idx="1"/>
          </p:nvPr>
        </p:nvSpPr>
        <p:spPr>
          <a:xfrm>
            <a:off x="729450" y="2078875"/>
            <a:ext cx="7688699" cy="2261101"/>
          </a:xfrm>
          <a:prstGeom prst="rect">
            <a:avLst/>
          </a:prstGeom>
        </p:spPr>
        <p:txBody>
          <a:bodyPr/>
          <a:lstStyle>
            <a:lvl1pPr marL="0" indent="0">
              <a:spcBef>
                <a:spcPts val="1200"/>
              </a:spcBef>
              <a:buSzTx/>
              <a:buNone/>
            </a:lvl1pPr>
          </a:lstStyle>
          <a:p>
            <a:pPr/>
            <a:r>
              <a:t>- add probabilities (real, estimates, difference as heat map)</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Google Shape;167;p26"/>
          <p:cNvSpPr txBox="1"/>
          <p:nvPr>
            <p:ph type="title"/>
          </p:nvPr>
        </p:nvSpPr>
        <p:spPr>
          <a:xfrm>
            <a:off x="729999" y="1318650"/>
            <a:ext cx="3300902" cy="1687200"/>
          </a:xfrm>
          <a:prstGeom prst="rect">
            <a:avLst/>
          </a:prstGeom>
        </p:spPr>
        <p:txBody>
          <a:bodyPr/>
          <a:lstStyle/>
          <a:p>
            <a:pPr/>
            <a:r>
              <a:t>Step 2</a:t>
            </a:r>
          </a:p>
        </p:txBody>
      </p:sp>
      <p:sp>
        <p:nvSpPr>
          <p:cNvPr id="172" name="Google Shape;168;p26"/>
          <p:cNvSpPr txBox="1"/>
          <p:nvPr>
            <p:ph type="body" sz="half" idx="1"/>
          </p:nvPr>
        </p:nvSpPr>
        <p:spPr>
          <a:xfrm>
            <a:off x="5174224" y="1352624"/>
            <a:ext cx="3374400" cy="3025502"/>
          </a:xfrm>
          <a:prstGeom prst="rect">
            <a:avLst/>
          </a:prstGeom>
        </p:spPr>
        <p:txBody>
          <a:bodyPr/>
          <a:lstStyle/>
          <a:p>
            <a:pPr marL="0" indent="0">
              <a:lnSpc>
                <a:spcPct val="115000"/>
              </a:lnSpc>
              <a:defRPr b="1" sz="1300"/>
            </a:pPr>
            <a:r>
              <a:t>Goals</a:t>
            </a:r>
          </a:p>
          <a:p>
            <a:pPr marL="457200" indent="-311150">
              <a:lnSpc>
                <a:spcPct val="115000"/>
              </a:lnSpc>
              <a:spcBef>
                <a:spcPts val="1200"/>
              </a:spcBef>
              <a:buClr>
                <a:schemeClr val="accent1"/>
              </a:buClr>
              <a:buSzPts val="1300"/>
              <a:buFont typeface="Helvetica"/>
              <a:buChar char="●"/>
              <a:defRPr sz="1300"/>
            </a:pPr>
            <a:r>
              <a:t>Maximize cumulative reward, i.e., optimize matches to maximize the mean rewards of the paired customer-product classes.</a:t>
            </a:r>
          </a:p>
        </p:txBody>
      </p:sp>
      <p:sp>
        <p:nvSpPr>
          <p:cNvPr id="173" name="Google Shape;169;p26"/>
          <p:cNvSpPr txBox="1"/>
          <p:nvPr/>
        </p:nvSpPr>
        <p:spPr>
          <a:xfrm>
            <a:off x="724949" y="2391324"/>
            <a:ext cx="3300902" cy="1529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lnSpc>
                <a:spcPct val="90000"/>
              </a:lnSpc>
              <a:defRPr sz="1300">
                <a:solidFill>
                  <a:schemeClr val="accent1"/>
                </a:solidFill>
                <a:latin typeface="Lato"/>
                <a:ea typeface="Lato"/>
                <a:cs typeface="Lato"/>
                <a:sym typeface="Lato"/>
              </a:defRPr>
            </a:pPr>
            <a:r>
              <a:t>Assumptions:</a:t>
            </a:r>
          </a:p>
          <a:p>
            <a:pPr>
              <a:lnSpc>
                <a:spcPct val="90000"/>
              </a:lnSpc>
              <a:defRPr sz="1300">
                <a:solidFill>
                  <a:schemeClr val="accent1"/>
                </a:solidFill>
                <a:latin typeface="Lato"/>
                <a:ea typeface="Lato"/>
                <a:cs typeface="Lato"/>
                <a:sym typeface="Lato"/>
              </a:defRPr>
            </a:pPr>
          </a:p>
          <a:p>
            <a:pPr marL="457200" indent="-314959">
              <a:lnSpc>
                <a:spcPct val="90000"/>
              </a:lnSpc>
              <a:buClr>
                <a:schemeClr val="accent1"/>
              </a:buClr>
              <a:buSzPct val="100000"/>
              <a:buAutoNum type="arabicPeriod" startAt="1"/>
              <a:defRPr sz="1300">
                <a:solidFill>
                  <a:schemeClr val="accent1"/>
                </a:solidFill>
                <a:latin typeface="Lato"/>
                <a:ea typeface="Lato"/>
                <a:cs typeface="Lato"/>
                <a:sym typeface="Lato"/>
              </a:defRPr>
            </a:pPr>
            <a:r>
              <a:t>Customer classes are observable.</a:t>
            </a:r>
          </a:p>
          <a:p>
            <a:pPr marL="457200" indent="-314959">
              <a:lnSpc>
                <a:spcPct val="90000"/>
              </a:lnSpc>
              <a:buClr>
                <a:schemeClr val="accent1"/>
              </a:buClr>
              <a:buSzPct val="100000"/>
              <a:buAutoNum type="arabicPeriod" startAt="1"/>
              <a:defRPr sz="1300">
                <a:solidFill>
                  <a:schemeClr val="accent1"/>
                </a:solidFill>
                <a:latin typeface="Lato"/>
                <a:ea typeface="Lato"/>
                <a:cs typeface="Lato"/>
                <a:sym typeface="Lato"/>
              </a:defRPr>
            </a:pPr>
            <a:r>
              <a:t>Matching occurs post-influence episodes, meaning products are matched to all activated nodes at once.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Google Shape;174;p27"/>
          <p:cNvSpPr txBox="1"/>
          <p:nvPr>
            <p:ph type="title"/>
          </p:nvPr>
        </p:nvSpPr>
        <p:spPr>
          <a:xfrm>
            <a:off x="729450" y="1318650"/>
            <a:ext cx="7688699" cy="535201"/>
          </a:xfrm>
          <a:prstGeom prst="rect">
            <a:avLst/>
          </a:prstGeom>
        </p:spPr>
        <p:txBody>
          <a:bodyPr/>
          <a:lstStyle>
            <a:lvl1pPr defTabSz="896111">
              <a:defRPr sz="2254"/>
            </a:lvl1pPr>
          </a:lstStyle>
          <a:p>
            <a:pPr/>
            <a:r>
              <a:t>Step 2 - UCB</a:t>
            </a:r>
          </a:p>
        </p:txBody>
      </p:sp>
      <p:sp>
        <p:nvSpPr>
          <p:cNvPr id="176" name="Google Shape;175;p27"/>
          <p:cNvSpPr txBox="1"/>
          <p:nvPr>
            <p:ph type="body" sz="half" idx="1"/>
          </p:nvPr>
        </p:nvSpPr>
        <p:spPr>
          <a:xfrm>
            <a:off x="729450" y="2078875"/>
            <a:ext cx="7688699" cy="2261101"/>
          </a:xfrm>
          <a:prstGeom prst="rect">
            <a:avLst/>
          </a:prstGeom>
        </p:spPr>
        <p:txBody>
          <a:bodyPr/>
          <a:lstStyle/>
          <a:p>
            <a:pPr>
              <a:lnSpc>
                <a:spcPct val="92000"/>
              </a:lnSpc>
              <a:buFontTx/>
              <a:buAutoNum type="arabicPeriod" startAt="1"/>
            </a:pPr>
            <a:r>
              <a:t>Arm Representation:</a:t>
            </a:r>
          </a:p>
          <a:p>
            <a:pPr lvl="1" marL="914400" indent="-298450">
              <a:lnSpc>
                <a:spcPct val="92000"/>
              </a:lnSpc>
              <a:buSzPts val="1100"/>
              <a:buFontTx/>
              <a:buAutoNum type="alphaLcPeriod" startAt="1"/>
              <a:defRPr sz="1100"/>
            </a:pPr>
            <a:r>
              <a:t>Each arm represents the distribution mean of a specific customer-product class pairing.</a:t>
            </a:r>
          </a:p>
          <a:p>
            <a:pPr>
              <a:lnSpc>
                <a:spcPct val="92000"/>
              </a:lnSpc>
              <a:buFontTx/>
              <a:buAutoNum type="arabicPeriod" startAt="1"/>
            </a:pPr>
            <a:r>
              <a:t>Initialization:</a:t>
            </a:r>
          </a:p>
          <a:p>
            <a:pPr lvl="1" marL="914400" indent="-298450">
              <a:lnSpc>
                <a:spcPct val="92000"/>
              </a:lnSpc>
              <a:buSzPts val="1100"/>
              <a:buFontTx/>
              <a:buAutoNum type="alphaLcPeriod" startAt="1"/>
              <a:defRPr sz="1100"/>
            </a:pPr>
            <a:r>
              <a:t>Form a matrix of reward distribution means for all customer-product class pairs, initializing all UCB values to infinity.</a:t>
            </a:r>
          </a:p>
          <a:p>
            <a:pPr>
              <a:lnSpc>
                <a:spcPct val="92000"/>
              </a:lnSpc>
              <a:buFontTx/>
              <a:buAutoNum type="arabicPeriod" startAt="1"/>
            </a:pPr>
            <a:r>
              <a:t>Round Mechanics:</a:t>
            </a:r>
          </a:p>
          <a:p>
            <a:pPr lvl="1" marL="914400" indent="-298450">
              <a:lnSpc>
                <a:spcPct val="92000"/>
              </a:lnSpc>
              <a:buSzPts val="1100"/>
              <a:buFontTx/>
              <a:buAutoNum type="alphaLcPeriod" startAt="1"/>
              <a:defRPr sz="1100"/>
            </a:pPr>
            <a:r>
              <a:t>At each round, the bandit gets a list of available customers and their projected classes.</a:t>
            </a:r>
          </a:p>
          <a:p>
            <a:pPr lvl="1" marL="914400" indent="-298450">
              <a:lnSpc>
                <a:spcPct val="92000"/>
              </a:lnSpc>
              <a:buSzPts val="1100"/>
              <a:buFontTx/>
              <a:buAutoNum type="alphaLcPeriod" startAt="1"/>
              <a:defRPr sz="1100"/>
            </a:pPr>
            <a:r>
              <a:t>This list helps construct a matrix (dimensions: n-customers x n-products) where rows represent individual customers and columns individual products.</a:t>
            </a:r>
          </a:p>
          <a:p>
            <a:pPr>
              <a:lnSpc>
                <a:spcPct val="92000"/>
              </a:lnSpc>
              <a:buFontTx/>
              <a:buAutoNum type="arabicPeriod" startAt="1"/>
            </a:pPr>
            <a:r>
              <a:t>Arm Selection &amp; Update:</a:t>
            </a:r>
          </a:p>
          <a:p>
            <a:pPr lvl="1" marL="914400" indent="-298450">
              <a:lnSpc>
                <a:spcPct val="92000"/>
              </a:lnSpc>
              <a:buSzPts val="1100"/>
              <a:buFontTx/>
              <a:buAutoNum type="alphaLcPeriod" startAt="1"/>
              <a:defRPr sz="1100"/>
            </a:pPr>
            <a:r>
              <a:t>Determine arms by computing the optimal assignment using the Hungarian algorithm. </a:t>
            </a:r>
          </a:p>
          <a:p>
            <a:pPr lvl="1" marL="914400" indent="-298450">
              <a:lnSpc>
                <a:spcPct val="92000"/>
              </a:lnSpc>
              <a:buSzPts val="1100"/>
              <a:buFontTx/>
              <a:buAutoNum type="alphaLcPeriod" startAt="1"/>
              <a:defRPr sz="1100"/>
            </a:pPr>
            <a:r>
              <a:t>Refine estimates and confidence intervals based on the realized rewards from the proposed matching.</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Google Shape;180;p28"/>
          <p:cNvSpPr txBox="1"/>
          <p:nvPr>
            <p:ph type="title"/>
          </p:nvPr>
        </p:nvSpPr>
        <p:spPr>
          <a:xfrm>
            <a:off x="729450" y="1318650"/>
            <a:ext cx="7688699" cy="535201"/>
          </a:xfrm>
          <a:prstGeom prst="rect">
            <a:avLst/>
          </a:prstGeom>
        </p:spPr>
        <p:txBody>
          <a:bodyPr/>
          <a:lstStyle>
            <a:lvl1pPr defTabSz="896111">
              <a:defRPr sz="2254"/>
            </a:lvl1pPr>
          </a:lstStyle>
          <a:p>
            <a:pPr/>
            <a:r>
              <a:t>Step 2 - NIG-TS</a:t>
            </a:r>
          </a:p>
        </p:txBody>
      </p:sp>
      <p:sp>
        <p:nvSpPr>
          <p:cNvPr id="179" name="Google Shape;181;p28"/>
          <p:cNvSpPr txBox="1"/>
          <p:nvPr>
            <p:ph type="body" sz="half" idx="1"/>
          </p:nvPr>
        </p:nvSpPr>
        <p:spPr>
          <a:xfrm>
            <a:off x="729450" y="2078875"/>
            <a:ext cx="7688699" cy="2261101"/>
          </a:xfrm>
          <a:prstGeom prst="rect">
            <a:avLst/>
          </a:prstGeom>
        </p:spPr>
        <p:txBody>
          <a:bodyPr/>
          <a:lstStyle/>
          <a:p>
            <a:pPr indent="-304958">
              <a:lnSpc>
                <a:spcPct val="92000"/>
              </a:lnSpc>
              <a:buSzPct val="100000"/>
              <a:defRPr sz="1200"/>
            </a:pPr>
            <a:r>
              <a:t>Distribution &amp; Parameters:</a:t>
            </a:r>
          </a:p>
          <a:p>
            <a:pPr lvl="1" marL="914400" indent="-293210">
              <a:lnSpc>
                <a:spcPct val="92000"/>
              </a:lnSpc>
              <a:buSzPct val="100000"/>
              <a:defRPr sz="1000"/>
            </a:pPr>
            <a:r>
              <a:t>The Normal Inverse Gamma (NIG) distribution, characterized by parameters μ (prior mean), λ (prior count), α (shape), and, β (scale), is used as the prior for the reward distributions of customer-product class pairings.</a:t>
            </a:r>
          </a:p>
          <a:p>
            <a:pPr indent="-304958">
              <a:lnSpc>
                <a:spcPct val="92000"/>
              </a:lnSpc>
              <a:buSzPct val="100000"/>
              <a:defRPr sz="1200"/>
            </a:pPr>
            <a:r>
              <a:t>Initialization:</a:t>
            </a:r>
          </a:p>
          <a:p>
            <a:pPr lvl="1" marL="914400" indent="-293210">
              <a:lnSpc>
                <a:spcPct val="92000"/>
              </a:lnSpc>
              <a:buSzPct val="100000"/>
              <a:defRPr sz="1000"/>
            </a:pPr>
            <a:r>
              <a:t>Parameters are set to reflect non-informative priors, symbolizing a lack of initial knowledge. For instance, a small λ indicating high uncertainty about the mean reward.</a:t>
            </a:r>
          </a:p>
          <a:p>
            <a:pPr indent="-304958">
              <a:lnSpc>
                <a:spcPct val="92000"/>
              </a:lnSpc>
              <a:buSzPct val="100000"/>
              <a:defRPr sz="1200"/>
            </a:pPr>
            <a:r>
              <a:t>Sampling:</a:t>
            </a:r>
          </a:p>
          <a:p>
            <a:pPr lvl="1" marL="914400" indent="-293210">
              <a:lnSpc>
                <a:spcPct val="92000"/>
              </a:lnSpc>
              <a:buSzPct val="100000"/>
              <a:defRPr sz="1000"/>
            </a:pPr>
            <a:r>
              <a:t>At each round, samples are drawn from the current NIG distributions to estimate possible reward outcomes.</a:t>
            </a:r>
          </a:p>
          <a:p>
            <a:pPr indent="-304958">
              <a:lnSpc>
                <a:spcPct val="92000"/>
              </a:lnSpc>
              <a:buSzPct val="100000"/>
              <a:defRPr sz="1200"/>
            </a:pPr>
            <a:r>
              <a:t>Matching:</a:t>
            </a:r>
          </a:p>
          <a:p>
            <a:pPr lvl="1" marL="914400" indent="-293210">
              <a:lnSpc>
                <a:spcPct val="92000"/>
              </a:lnSpc>
              <a:buSzPct val="100000"/>
              <a:defRPr sz="1000"/>
            </a:pPr>
            <a:r>
              <a:t>Based on the samples, compute the optimal matching between products and customers.</a:t>
            </a:r>
          </a:p>
          <a:p>
            <a:pPr indent="-304958">
              <a:lnSpc>
                <a:spcPct val="92000"/>
              </a:lnSpc>
              <a:buSzPct val="100000"/>
              <a:defRPr sz="1200"/>
            </a:pPr>
            <a:r>
              <a:t>Update:</a:t>
            </a:r>
          </a:p>
          <a:p>
            <a:pPr lvl="1" marL="914400" indent="-299084">
              <a:lnSpc>
                <a:spcPct val="92000"/>
              </a:lnSpc>
              <a:buClr>
                <a:srgbClr val="374151"/>
              </a:buClr>
              <a:buSzPct val="109090"/>
              <a:defRPr sz="1000"/>
            </a:pPr>
            <a:r>
              <a:t>After observing the realized rewards, Bayesian updating refines the NIG parameters, encapsulating the newly acquired knowledge</a:t>
            </a:r>
            <a:r>
              <a:rPr sz="1100">
                <a:solidFill>
                  <a:srgbClr val="374151"/>
                </a:solidFill>
                <a:latin typeface="Roboto"/>
                <a:ea typeface="Roboto"/>
                <a:cs typeface="Roboto"/>
                <a:sym typeface="Roboto"/>
              </a:rPr>
              <a: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Google Shape;186;p29"/>
          <p:cNvSpPr txBox="1"/>
          <p:nvPr>
            <p:ph type="title"/>
          </p:nvPr>
        </p:nvSpPr>
        <p:spPr>
          <a:xfrm>
            <a:off x="729450" y="1318650"/>
            <a:ext cx="7688699" cy="535201"/>
          </a:xfrm>
          <a:prstGeom prst="rect">
            <a:avLst/>
          </a:prstGeom>
        </p:spPr>
        <p:txBody>
          <a:bodyPr/>
          <a:lstStyle>
            <a:lvl1pPr defTabSz="896111">
              <a:defRPr sz="2254"/>
            </a:lvl1pPr>
          </a:lstStyle>
          <a:p>
            <a:pPr/>
            <a:r>
              <a:t>Step 2 - Rewards</a:t>
            </a:r>
          </a:p>
        </p:txBody>
      </p:sp>
      <p:pic>
        <p:nvPicPr>
          <p:cNvPr id="182" name="Google Shape;187;p29" descr="Google Shape;187;p29"/>
          <p:cNvPicPr>
            <a:picLocks noChangeAspect="1"/>
          </p:cNvPicPr>
          <p:nvPr/>
        </p:nvPicPr>
        <p:blipFill>
          <a:blip r:embed="rId2">
            <a:extLst/>
          </a:blip>
          <a:stretch>
            <a:fillRect/>
          </a:stretch>
        </p:blipFill>
        <p:spPr>
          <a:xfrm>
            <a:off x="729450" y="1985049"/>
            <a:ext cx="2547800" cy="1910851"/>
          </a:xfrm>
          <a:prstGeom prst="rect">
            <a:avLst/>
          </a:prstGeom>
          <a:ln w="12700">
            <a:miter lim="400000"/>
          </a:ln>
        </p:spPr>
      </p:pic>
      <p:pic>
        <p:nvPicPr>
          <p:cNvPr id="183" name="Google Shape;188;p29" descr="Google Shape;188;p29"/>
          <p:cNvPicPr>
            <a:picLocks noChangeAspect="1"/>
          </p:cNvPicPr>
          <p:nvPr/>
        </p:nvPicPr>
        <p:blipFill>
          <a:blip r:embed="rId3">
            <a:extLst/>
          </a:blip>
          <a:stretch>
            <a:fillRect/>
          </a:stretch>
        </p:blipFill>
        <p:spPr>
          <a:xfrm>
            <a:off x="5487349" y="3036305"/>
            <a:ext cx="2489027" cy="1866770"/>
          </a:xfrm>
          <a:prstGeom prst="rect">
            <a:avLst/>
          </a:prstGeom>
          <a:ln w="12700">
            <a:miter lim="400000"/>
          </a:ln>
        </p:spPr>
      </p:pic>
      <p:pic>
        <p:nvPicPr>
          <p:cNvPr id="184" name="Google Shape;189;p29" descr="Google Shape;189;p29"/>
          <p:cNvPicPr>
            <a:picLocks noChangeAspect="1"/>
          </p:cNvPicPr>
          <p:nvPr/>
        </p:nvPicPr>
        <p:blipFill>
          <a:blip r:embed="rId4">
            <a:extLst/>
          </a:blip>
          <a:stretch>
            <a:fillRect/>
          </a:stretch>
        </p:blipFill>
        <p:spPr>
          <a:xfrm>
            <a:off x="5417325" y="1121801"/>
            <a:ext cx="2489027" cy="1866775"/>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Google Shape;194;p30"/>
          <p:cNvSpPr txBox="1"/>
          <p:nvPr>
            <p:ph type="title"/>
          </p:nvPr>
        </p:nvSpPr>
        <p:spPr>
          <a:xfrm>
            <a:off x="729450" y="1318650"/>
            <a:ext cx="7688699" cy="535201"/>
          </a:xfrm>
          <a:prstGeom prst="rect">
            <a:avLst/>
          </a:prstGeom>
        </p:spPr>
        <p:txBody>
          <a:bodyPr/>
          <a:lstStyle>
            <a:lvl1pPr defTabSz="896111">
              <a:defRPr sz="2254"/>
            </a:lvl1pPr>
          </a:lstStyle>
          <a:p>
            <a:pPr/>
            <a:r>
              <a:t>Expected Rewards - Real vs. Expected</a:t>
            </a:r>
          </a:p>
        </p:txBody>
      </p:sp>
      <p:sp>
        <p:nvSpPr>
          <p:cNvPr id="187" name="Google Shape;195;p30"/>
          <p:cNvSpPr txBox="1"/>
          <p:nvPr>
            <p:ph type="body" sz="half" idx="1"/>
          </p:nvPr>
        </p:nvSpPr>
        <p:spPr>
          <a:xfrm>
            <a:off x="729450" y="2078875"/>
            <a:ext cx="7688699" cy="2261101"/>
          </a:xfrm>
          <a:prstGeom prst="rect">
            <a:avLst/>
          </a:prstGeom>
        </p:spPr>
        <p:txBody>
          <a:bodyPr/>
          <a:lstStyle/>
          <a:p>
            <a:pPr marL="0" indent="0">
              <a:spcBef>
                <a:spcPts val="1200"/>
              </a:spcBef>
              <a:buSzTx/>
              <a:buNone/>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Google Shape;200;p31"/>
          <p:cNvSpPr txBox="1"/>
          <p:nvPr>
            <p:ph type="title"/>
          </p:nvPr>
        </p:nvSpPr>
        <p:spPr>
          <a:xfrm>
            <a:off x="729999" y="1318650"/>
            <a:ext cx="3300902" cy="1687200"/>
          </a:xfrm>
          <a:prstGeom prst="rect">
            <a:avLst/>
          </a:prstGeom>
        </p:spPr>
        <p:txBody>
          <a:bodyPr/>
          <a:lstStyle/>
          <a:p>
            <a:pPr/>
            <a:r>
              <a:t>Step 3</a:t>
            </a:r>
          </a:p>
        </p:txBody>
      </p:sp>
      <p:sp>
        <p:nvSpPr>
          <p:cNvPr id="190" name="Google Shape;201;p31"/>
          <p:cNvSpPr txBox="1"/>
          <p:nvPr>
            <p:ph type="body" sz="half" idx="1"/>
          </p:nvPr>
        </p:nvSpPr>
        <p:spPr>
          <a:xfrm>
            <a:off x="5174224" y="1352624"/>
            <a:ext cx="3374400" cy="3025502"/>
          </a:xfrm>
          <a:prstGeom prst="rect">
            <a:avLst/>
          </a:prstGeom>
        </p:spPr>
        <p:txBody>
          <a:bodyPr/>
          <a:lstStyle/>
          <a:p>
            <a:pPr marL="0" indent="0">
              <a:lnSpc>
                <a:spcPct val="115000"/>
              </a:lnSpc>
              <a:defRPr b="1" sz="1300"/>
            </a:pPr>
            <a:r>
              <a:t>Goals</a:t>
            </a:r>
          </a:p>
          <a:p>
            <a:pPr marL="457200" indent="-311150">
              <a:lnSpc>
                <a:spcPct val="115000"/>
              </a:lnSpc>
              <a:spcBef>
                <a:spcPts val="1200"/>
              </a:spcBef>
              <a:buClr>
                <a:schemeClr val="accent1"/>
              </a:buClr>
              <a:buSzPts val="1300"/>
              <a:buFont typeface="Helvetica"/>
              <a:buChar char="●"/>
              <a:defRPr sz="1300"/>
            </a:pPr>
            <a:r>
              <a:t>By integrating these models, which would operate in tandem in real-world applications, we aim to obtain a more accurate and holistic picture of performance. </a:t>
            </a:r>
          </a:p>
        </p:txBody>
      </p:sp>
      <p:sp>
        <p:nvSpPr>
          <p:cNvPr id="191" name="Google Shape;202;p31"/>
          <p:cNvSpPr txBox="1"/>
          <p:nvPr/>
        </p:nvSpPr>
        <p:spPr>
          <a:xfrm>
            <a:off x="724949" y="2391324"/>
            <a:ext cx="3300902" cy="1529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lnSpc>
                <a:spcPct val="90000"/>
              </a:lnSpc>
              <a:defRPr sz="1300">
                <a:solidFill>
                  <a:schemeClr val="accent1"/>
                </a:solidFill>
                <a:latin typeface="Lato"/>
                <a:ea typeface="Lato"/>
                <a:cs typeface="Lato"/>
                <a:sym typeface="Lato"/>
              </a:defRPr>
            </a:pPr>
            <a:r>
              <a:t>Assumptions:</a:t>
            </a:r>
          </a:p>
          <a:p>
            <a:pPr>
              <a:lnSpc>
                <a:spcPct val="90000"/>
              </a:lnSpc>
              <a:defRPr sz="1300">
                <a:solidFill>
                  <a:schemeClr val="accent1"/>
                </a:solidFill>
                <a:latin typeface="Lato"/>
                <a:ea typeface="Lato"/>
                <a:cs typeface="Lato"/>
                <a:sym typeface="Lato"/>
              </a:defRPr>
            </a:pPr>
          </a:p>
          <a:p>
            <a:pPr marL="457200" indent="-314959">
              <a:lnSpc>
                <a:spcPct val="90000"/>
              </a:lnSpc>
              <a:buClr>
                <a:schemeClr val="accent1"/>
              </a:buClr>
              <a:buSzPct val="100000"/>
              <a:buAutoNum type="arabicPeriod" startAt="1"/>
              <a:defRPr sz="1300">
                <a:solidFill>
                  <a:schemeClr val="accent1"/>
                </a:solidFill>
                <a:latin typeface="Lato"/>
                <a:ea typeface="Lato"/>
                <a:cs typeface="Lato"/>
                <a:sym typeface="Lato"/>
              </a:defRPr>
            </a:pPr>
            <a:r>
              <a:t>Customer classes are observable.</a:t>
            </a:r>
          </a:p>
          <a:p>
            <a:pPr marL="457200" indent="-314959">
              <a:lnSpc>
                <a:spcPct val="90000"/>
              </a:lnSpc>
              <a:buClr>
                <a:schemeClr val="accent1"/>
              </a:buClr>
              <a:buSzPct val="100000"/>
              <a:buAutoNum type="arabicPeriod" startAt="1"/>
              <a:defRPr sz="1300">
                <a:solidFill>
                  <a:schemeClr val="accent1"/>
                </a:solidFill>
                <a:latin typeface="Lato"/>
                <a:ea typeface="Lato"/>
                <a:cs typeface="Lato"/>
                <a:sym typeface="Lato"/>
              </a:defRPr>
            </a:pPr>
            <a:r>
              <a:t>Matching occurs post-influence episodes, meaning products are matched to all activated nodes at once.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Google Shape;92;p14"/>
          <p:cNvSpPr txBox="1"/>
          <p:nvPr>
            <p:ph type="title"/>
          </p:nvPr>
        </p:nvSpPr>
        <p:spPr>
          <a:xfrm>
            <a:off x="729450" y="1318650"/>
            <a:ext cx="7688699" cy="535201"/>
          </a:xfrm>
          <a:prstGeom prst="rect">
            <a:avLst/>
          </a:prstGeom>
        </p:spPr>
        <p:txBody>
          <a:bodyPr/>
          <a:lstStyle>
            <a:lvl1pPr defTabSz="896111">
              <a:defRPr sz="2254"/>
            </a:lvl1pPr>
          </a:lstStyle>
          <a:p>
            <a:pPr/>
            <a:r>
              <a:t>Objective</a:t>
            </a:r>
          </a:p>
        </p:txBody>
      </p:sp>
      <p:sp>
        <p:nvSpPr>
          <p:cNvPr id="133" name="Google Shape;93;p14"/>
          <p:cNvSpPr txBox="1"/>
          <p:nvPr>
            <p:ph type="body" sz="half" idx="1"/>
          </p:nvPr>
        </p:nvSpPr>
        <p:spPr>
          <a:xfrm>
            <a:off x="729450" y="2078875"/>
            <a:ext cx="7688699" cy="2261101"/>
          </a:xfrm>
          <a:prstGeom prst="rect">
            <a:avLst/>
          </a:prstGeom>
        </p:spPr>
        <p:txBody>
          <a:bodyPr/>
          <a:lstStyle/>
          <a:p>
            <a:pPr marL="0" indent="0">
              <a:buSzTx/>
              <a:buNone/>
            </a:pPr>
            <a:r>
              <a:t>Employ online learning algorithms to minimise cumulative regret for the following tasks:</a:t>
            </a:r>
          </a:p>
          <a:p>
            <a:pPr>
              <a:spcBef>
                <a:spcPts val="1200"/>
              </a:spcBef>
              <a:buFontTx/>
              <a:buAutoNum type="arabicPeriod" startAt="1"/>
            </a:pPr>
            <a:r>
              <a:t>Maximising influence within a social network while operating within a constrained budget.</a:t>
            </a:r>
          </a:p>
          <a:p>
            <a:pPr>
              <a:buFontTx/>
              <a:buAutoNum type="arabicPeriod" startAt="1"/>
            </a:pPr>
            <a:r>
              <a:t>Optimally matching customers with products.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Google Shape;207;p32"/>
          <p:cNvSpPr txBox="1"/>
          <p:nvPr>
            <p:ph type="title"/>
          </p:nvPr>
        </p:nvSpPr>
        <p:spPr>
          <a:xfrm>
            <a:off x="729450" y="1318650"/>
            <a:ext cx="7688699" cy="535201"/>
          </a:xfrm>
          <a:prstGeom prst="rect">
            <a:avLst/>
          </a:prstGeom>
        </p:spPr>
        <p:txBody>
          <a:bodyPr/>
          <a:lstStyle>
            <a:lvl1pPr defTabSz="896111">
              <a:defRPr sz="2254"/>
            </a:lvl1pPr>
          </a:lstStyle>
          <a:p>
            <a:pPr/>
            <a:r>
              <a:t>Step 3</a:t>
            </a:r>
          </a:p>
        </p:txBody>
      </p:sp>
      <p:sp>
        <p:nvSpPr>
          <p:cNvPr id="194" name="Google Shape;208;p32"/>
          <p:cNvSpPr txBox="1"/>
          <p:nvPr>
            <p:ph type="body" sz="half" idx="1"/>
          </p:nvPr>
        </p:nvSpPr>
        <p:spPr>
          <a:xfrm>
            <a:off x="729450" y="2078875"/>
            <a:ext cx="7688699" cy="2261101"/>
          </a:xfrm>
          <a:prstGeom prst="rect">
            <a:avLst/>
          </a:prstGeom>
        </p:spPr>
        <p:txBody>
          <a:bodyPr/>
          <a:lstStyle/>
          <a:p>
            <a:pPr indent="-304958">
              <a:lnSpc>
                <a:spcPct val="103500"/>
              </a:lnSpc>
              <a:buSzPct val="100000"/>
              <a:buFontTx/>
              <a:buAutoNum type="arabicPeriod" startAt="1"/>
              <a:defRPr sz="1200"/>
            </a:pPr>
            <a:r>
              <a:t>Influence Maximization:</a:t>
            </a:r>
          </a:p>
          <a:p>
            <a:pPr lvl="1" marL="914400" indent="-293210">
              <a:lnSpc>
                <a:spcPct val="103500"/>
              </a:lnSpc>
              <a:buSzPct val="100000"/>
              <a:buFontTx/>
              <a:buAutoNum type="alphaLcPeriod" startAt="1"/>
              <a:defRPr sz="1000"/>
            </a:pPr>
            <a:r>
              <a:t>Using the methodologies from Step 1, employ UCB or NIG-TS algorithms to estimate activation probabilities within the social network; with a set maximum of seed nodes, maximize the number of nodes influenced or activated in the network.</a:t>
            </a:r>
          </a:p>
          <a:p>
            <a:pPr indent="-304958">
              <a:lnSpc>
                <a:spcPct val="103500"/>
              </a:lnSpc>
              <a:buSzPct val="100000"/>
              <a:buFontTx/>
              <a:buAutoNum type="arabicPeriod" startAt="1"/>
              <a:defRPr sz="1200"/>
            </a:pPr>
            <a:r>
              <a:t>Observation After Influence:</a:t>
            </a:r>
          </a:p>
          <a:p>
            <a:pPr lvl="1" marL="914400" indent="-293210">
              <a:lnSpc>
                <a:spcPct val="103500"/>
              </a:lnSpc>
              <a:buSzPct val="100000"/>
              <a:buFontTx/>
              <a:buAutoNum type="alphaLcPeriod" startAt="1"/>
              <a:defRPr sz="1000"/>
            </a:pPr>
            <a:r>
              <a:t>At the conclusion of each influence episode, identify and categorize the nodes that were successfully activated.</a:t>
            </a:r>
          </a:p>
          <a:p>
            <a:pPr lvl="1" marL="914400" indent="-293210">
              <a:lnSpc>
                <a:spcPct val="103500"/>
              </a:lnSpc>
              <a:buSzPct val="100000"/>
              <a:buFontTx/>
              <a:buAutoNum type="alphaLcPeriod" startAt="1"/>
              <a:defRPr sz="1000"/>
            </a:pPr>
            <a:r>
              <a:t>Extract the class labels of these active nodes. This data represents the potential customer base for the matching phase.</a:t>
            </a:r>
          </a:p>
          <a:p>
            <a:pPr indent="-304958">
              <a:lnSpc>
                <a:spcPct val="103500"/>
              </a:lnSpc>
              <a:buSzPct val="100000"/>
              <a:buFontTx/>
              <a:buAutoNum type="arabicPeriod" startAt="1"/>
              <a:defRPr sz="1200"/>
            </a:pPr>
            <a:r>
              <a:t>Matching Algorithm Integration:</a:t>
            </a:r>
          </a:p>
          <a:p>
            <a:pPr lvl="1" marL="914400" indent="-293210">
              <a:lnSpc>
                <a:spcPct val="103500"/>
              </a:lnSpc>
              <a:buSzPct val="100000"/>
              <a:buFontTx/>
              <a:buAutoNum type="alphaLcPeriod" startAt="1"/>
              <a:defRPr sz="1000"/>
            </a:pPr>
            <a:r>
              <a:t>The class labels from the activated nodes serve as input to the matching algorithm from Step 2.</a:t>
            </a:r>
          </a:p>
          <a:p>
            <a:pPr lvl="1" marL="914400" indent="-293210">
              <a:lnSpc>
                <a:spcPct val="103500"/>
              </a:lnSpc>
              <a:buSzPct val="100000"/>
              <a:buFontTx/>
              <a:buAutoNum type="alphaLcPeriod" startAt="1"/>
              <a:defRPr sz="1000"/>
            </a:pPr>
            <a:r>
              <a:t>Using either UCB or NIG-TS the algorithm attempts to find the optimal match between products and influenced customers.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Google Shape;213;p33"/>
          <p:cNvSpPr txBox="1"/>
          <p:nvPr>
            <p:ph type="title"/>
          </p:nvPr>
        </p:nvSpPr>
        <p:spPr>
          <a:xfrm>
            <a:off x="729450" y="1318650"/>
            <a:ext cx="7688699" cy="535201"/>
          </a:xfrm>
          <a:prstGeom prst="rect">
            <a:avLst/>
          </a:prstGeom>
        </p:spPr>
        <p:txBody>
          <a:bodyPr/>
          <a:lstStyle>
            <a:lvl1pPr defTabSz="896111">
              <a:defRPr sz="2254"/>
            </a:lvl1pPr>
          </a:lstStyle>
          <a:p>
            <a:pPr/>
            <a:r>
              <a:t>Step 3 - Result</a:t>
            </a:r>
          </a:p>
        </p:txBody>
      </p:sp>
      <p:pic>
        <p:nvPicPr>
          <p:cNvPr id="197" name="Google Shape;214;p33" descr="Google Shape;214;p33"/>
          <p:cNvPicPr>
            <a:picLocks noChangeAspect="1"/>
          </p:cNvPicPr>
          <p:nvPr/>
        </p:nvPicPr>
        <p:blipFill>
          <a:blip r:embed="rId2">
            <a:extLst/>
          </a:blip>
          <a:stretch>
            <a:fillRect/>
          </a:stretch>
        </p:blipFill>
        <p:spPr>
          <a:xfrm>
            <a:off x="543550" y="1853850"/>
            <a:ext cx="3979801" cy="2984850"/>
          </a:xfrm>
          <a:prstGeom prst="rect">
            <a:avLst/>
          </a:prstGeom>
          <a:ln w="12700">
            <a:miter lim="400000"/>
          </a:ln>
        </p:spPr>
      </p:pic>
      <p:pic>
        <p:nvPicPr>
          <p:cNvPr id="198" name="Google Shape;215;p33" descr="Google Shape;215;p33"/>
          <p:cNvPicPr>
            <a:picLocks noChangeAspect="1"/>
          </p:cNvPicPr>
          <p:nvPr/>
        </p:nvPicPr>
        <p:blipFill>
          <a:blip r:embed="rId3">
            <a:extLst/>
          </a:blip>
          <a:stretch>
            <a:fillRect/>
          </a:stretch>
        </p:blipFill>
        <p:spPr>
          <a:xfrm>
            <a:off x="5848725" y="3015168"/>
            <a:ext cx="2569427" cy="1927058"/>
          </a:xfrm>
          <a:prstGeom prst="rect">
            <a:avLst/>
          </a:prstGeom>
          <a:ln w="12700">
            <a:miter lim="400000"/>
          </a:ln>
        </p:spPr>
      </p:pic>
      <p:pic>
        <p:nvPicPr>
          <p:cNvPr id="199" name="Google Shape;216;p33" descr="Google Shape;216;p33"/>
          <p:cNvPicPr>
            <a:picLocks noChangeAspect="1"/>
          </p:cNvPicPr>
          <p:nvPr/>
        </p:nvPicPr>
        <p:blipFill>
          <a:blip r:embed="rId4">
            <a:extLst/>
          </a:blip>
          <a:stretch>
            <a:fillRect/>
          </a:stretch>
        </p:blipFill>
        <p:spPr>
          <a:xfrm>
            <a:off x="5848725" y="1146899"/>
            <a:ext cx="2569427" cy="1927076"/>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Google Shape;221;p34"/>
          <p:cNvSpPr txBox="1"/>
          <p:nvPr>
            <p:ph type="title"/>
          </p:nvPr>
        </p:nvSpPr>
        <p:spPr>
          <a:xfrm>
            <a:off x="729999" y="1318650"/>
            <a:ext cx="3300902" cy="1687200"/>
          </a:xfrm>
          <a:prstGeom prst="rect">
            <a:avLst/>
          </a:prstGeom>
        </p:spPr>
        <p:txBody>
          <a:bodyPr/>
          <a:lstStyle/>
          <a:p>
            <a:pPr/>
            <a:r>
              <a:t>Step 4</a:t>
            </a:r>
          </a:p>
        </p:txBody>
      </p:sp>
      <p:sp>
        <p:nvSpPr>
          <p:cNvPr id="202" name="Google Shape;222;p34"/>
          <p:cNvSpPr txBox="1"/>
          <p:nvPr>
            <p:ph type="body" sz="half" idx="1"/>
          </p:nvPr>
        </p:nvSpPr>
        <p:spPr>
          <a:xfrm>
            <a:off x="5174224" y="1352624"/>
            <a:ext cx="3374400" cy="3025502"/>
          </a:xfrm>
          <a:prstGeom prst="rect">
            <a:avLst/>
          </a:prstGeom>
        </p:spPr>
        <p:txBody>
          <a:bodyPr/>
          <a:lstStyle/>
          <a:p>
            <a:pPr marL="0" indent="0">
              <a:lnSpc>
                <a:spcPct val="115000"/>
              </a:lnSpc>
              <a:defRPr b="1" sz="1300"/>
            </a:pPr>
            <a:r>
              <a:t>Goals</a:t>
            </a:r>
          </a:p>
          <a:p>
            <a:pPr marL="457200" indent="-311150">
              <a:lnSpc>
                <a:spcPct val="115000"/>
              </a:lnSpc>
              <a:spcBef>
                <a:spcPts val="1200"/>
              </a:spcBef>
              <a:buClr>
                <a:schemeClr val="accent1"/>
              </a:buClr>
              <a:buSzPts val="1300"/>
              <a:buFont typeface="Helvetica"/>
              <a:buChar char="●"/>
              <a:defRPr sz="1300"/>
            </a:pPr>
            <a:r>
              <a:t>Test model performance in the more realistic and generalised scenario in which customer classes are not observable </a:t>
            </a:r>
          </a:p>
        </p:txBody>
      </p:sp>
      <p:sp>
        <p:nvSpPr>
          <p:cNvPr id="203" name="Google Shape;223;p34"/>
          <p:cNvSpPr txBox="1"/>
          <p:nvPr/>
        </p:nvSpPr>
        <p:spPr>
          <a:xfrm>
            <a:off x="724949" y="2391324"/>
            <a:ext cx="3300902" cy="1529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lnSpc>
                <a:spcPct val="80000"/>
              </a:lnSpc>
              <a:defRPr sz="1000">
                <a:solidFill>
                  <a:schemeClr val="accent1"/>
                </a:solidFill>
                <a:latin typeface="Lato"/>
                <a:ea typeface="Lato"/>
                <a:cs typeface="Lato"/>
                <a:sym typeface="Lato"/>
              </a:defRPr>
            </a:pPr>
            <a:r>
              <a:t>Assumptions:</a:t>
            </a:r>
          </a:p>
          <a:p>
            <a:pPr>
              <a:lnSpc>
                <a:spcPct val="80000"/>
              </a:lnSpc>
              <a:defRPr sz="1000">
                <a:solidFill>
                  <a:schemeClr val="accent1"/>
                </a:solidFill>
                <a:latin typeface="Lato"/>
                <a:ea typeface="Lato"/>
                <a:cs typeface="Lato"/>
                <a:sym typeface="Lato"/>
              </a:defRPr>
            </a:pPr>
          </a:p>
          <a:p>
            <a:pPr marL="457200" indent="-292100">
              <a:lnSpc>
                <a:spcPct val="80000"/>
              </a:lnSpc>
              <a:buClr>
                <a:schemeClr val="accent1"/>
              </a:buClr>
              <a:buSzPct val="100000"/>
              <a:buAutoNum type="arabicPeriod" startAt="1"/>
              <a:defRPr sz="1000">
                <a:solidFill>
                  <a:schemeClr val="accent1"/>
                </a:solidFill>
                <a:latin typeface="Lato"/>
                <a:ea typeface="Lato"/>
                <a:cs typeface="Lato"/>
                <a:sym typeface="Lato"/>
              </a:defRPr>
            </a:pPr>
            <a:r>
              <a:t>The underlying structure of customer contexts is not observable. Specifically, the number of classes and the divisions within features remain unknown.</a:t>
            </a:r>
          </a:p>
          <a:p>
            <a:pPr marL="457200" indent="-292100">
              <a:lnSpc>
                <a:spcPct val="80000"/>
              </a:lnSpc>
              <a:buClr>
                <a:schemeClr val="accent1"/>
              </a:buClr>
              <a:buSzPct val="100000"/>
              <a:buAutoNum type="arabicPeriod" startAt="1"/>
              <a:defRPr sz="1000">
                <a:solidFill>
                  <a:schemeClr val="accent1"/>
                </a:solidFill>
                <a:latin typeface="Lato"/>
                <a:ea typeface="Lato"/>
                <a:cs typeface="Lato"/>
                <a:sym typeface="Lato"/>
              </a:defRPr>
            </a:pPr>
            <a:r>
              <a:t>Individual customer features are observable.</a:t>
            </a:r>
          </a:p>
          <a:p>
            <a:pPr marL="457200" indent="-292100">
              <a:lnSpc>
                <a:spcPct val="80000"/>
              </a:lnSpc>
              <a:buClr>
                <a:schemeClr val="accent1"/>
              </a:buClr>
              <a:buSzPct val="100000"/>
              <a:buAutoNum type="arabicPeriod" startAt="1"/>
              <a:defRPr sz="1000">
                <a:solidFill>
                  <a:schemeClr val="accent1"/>
                </a:solidFill>
                <a:latin typeface="Lato"/>
                <a:ea typeface="Lato"/>
                <a:cs typeface="Lato"/>
                <a:sym typeface="Lato"/>
              </a:defRPr>
            </a:pPr>
            <a:r>
              <a:t>Activation probabilities do not depend on these features.</a:t>
            </a:r>
          </a:p>
          <a:p>
            <a:pPr marL="457200" indent="-292100">
              <a:lnSpc>
                <a:spcPct val="80000"/>
              </a:lnSpc>
              <a:buClr>
                <a:schemeClr val="accent1"/>
              </a:buClr>
              <a:buSzPct val="100000"/>
              <a:buAutoNum type="arabicPeriod" startAt="1"/>
              <a:defRPr sz="1000">
                <a:solidFill>
                  <a:schemeClr val="accent1"/>
                </a:solidFill>
                <a:latin typeface="Lato"/>
                <a:ea typeface="Lato"/>
                <a:cs typeface="Lato"/>
                <a:sym typeface="Lato"/>
              </a:defRPr>
            </a:pPr>
            <a:r>
              <a:t>Product classes are observable.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Google Shape;228;p35"/>
          <p:cNvSpPr txBox="1"/>
          <p:nvPr>
            <p:ph type="title"/>
          </p:nvPr>
        </p:nvSpPr>
        <p:spPr>
          <a:xfrm>
            <a:off x="729450" y="1318650"/>
            <a:ext cx="7688699" cy="535201"/>
          </a:xfrm>
          <a:prstGeom prst="rect">
            <a:avLst/>
          </a:prstGeom>
        </p:spPr>
        <p:txBody>
          <a:bodyPr/>
          <a:lstStyle>
            <a:lvl1pPr defTabSz="896111">
              <a:defRPr sz="2254"/>
            </a:lvl1pPr>
          </a:lstStyle>
          <a:p>
            <a:pPr/>
            <a:r>
              <a:t>Step 4</a:t>
            </a:r>
          </a:p>
        </p:txBody>
      </p:sp>
      <p:sp>
        <p:nvSpPr>
          <p:cNvPr id="206" name="Google Shape;229;p35"/>
          <p:cNvSpPr txBox="1"/>
          <p:nvPr>
            <p:ph type="body" sz="half" idx="1"/>
          </p:nvPr>
        </p:nvSpPr>
        <p:spPr>
          <a:xfrm>
            <a:off x="729450" y="2078875"/>
            <a:ext cx="7688699" cy="2261101"/>
          </a:xfrm>
          <a:prstGeom prst="rect">
            <a:avLst/>
          </a:prstGeom>
        </p:spPr>
        <p:txBody>
          <a:bodyPr/>
          <a:lstStyle/>
          <a:p>
            <a:pPr indent="-280192">
              <a:lnSpc>
                <a:spcPct val="103500"/>
              </a:lnSpc>
              <a:buSzPct val="100000"/>
              <a:buFontTx/>
              <a:buAutoNum type="arabicPeriod" startAt="1"/>
              <a:defRPr sz="1000"/>
            </a:pPr>
            <a:r>
              <a:t>Influence Maximization:</a:t>
            </a:r>
          </a:p>
          <a:p>
            <a:pPr lvl="1" marL="914400" indent="-272256">
              <a:lnSpc>
                <a:spcPct val="103500"/>
              </a:lnSpc>
              <a:buSzPct val="100000"/>
              <a:buFontTx/>
              <a:buAutoNum type="alphaLcPeriod" startAt="1"/>
              <a:defRPr sz="1000"/>
            </a:pPr>
            <a:r>
              <a:t>Influence maximization proceeds as described in Step 3, emphasizing the maximization of reach within the social network.</a:t>
            </a:r>
          </a:p>
          <a:p>
            <a:pPr indent="-280192">
              <a:lnSpc>
                <a:spcPct val="103500"/>
              </a:lnSpc>
              <a:buSzPct val="100000"/>
              <a:buFontTx/>
              <a:buAutoNum type="arabicPeriod" startAt="1"/>
              <a:defRPr sz="1000"/>
            </a:pPr>
            <a:r>
              <a:t>Initialization for Matching:</a:t>
            </a:r>
          </a:p>
          <a:p>
            <a:pPr lvl="1" marL="914400" indent="-272256">
              <a:lnSpc>
                <a:spcPct val="103500"/>
              </a:lnSpc>
              <a:buSzPct val="100000"/>
              <a:buFontTx/>
              <a:buAutoNum type="alphaLcPeriod" startAt="1"/>
              <a:defRPr sz="1000"/>
            </a:pPr>
            <a:r>
              <a:t>Start with no assumed customer classes. The estimated reward matrix is initialized with a 1x3 structure. This is because, in the absence of distinct customer classes, all customers belong to a single class, while products are differentiated into three classes.</a:t>
            </a:r>
          </a:p>
          <a:p>
            <a:pPr indent="-280192">
              <a:lnSpc>
                <a:spcPct val="103500"/>
              </a:lnSpc>
              <a:buSzPct val="100000"/>
              <a:buFontTx/>
              <a:buAutoNum type="arabicPeriod" startAt="1"/>
              <a:defRPr sz="1000"/>
            </a:pPr>
            <a:r>
              <a:t>Data Accumulation:</a:t>
            </a:r>
          </a:p>
          <a:p>
            <a:pPr lvl="1" marL="914400" indent="-272256">
              <a:lnSpc>
                <a:spcPct val="103500"/>
              </a:lnSpc>
              <a:buSzPct val="100000"/>
              <a:buFontTx/>
              <a:buAutoNum type="alphaLcPeriod" startAt="1"/>
              <a:defRPr sz="1000"/>
            </a:pPr>
            <a:r>
              <a:t>After each matching round, store a triplet for every match. This triplet comprises:</a:t>
            </a:r>
          </a:p>
          <a:p>
            <a:pPr lvl="2" marL="1371600" indent="-272256">
              <a:lnSpc>
                <a:spcPct val="103500"/>
              </a:lnSpc>
              <a:buSzPct val="100000"/>
              <a:buFontTx/>
              <a:buAutoNum type="romanLcPeriod" startAt="1"/>
              <a:defRPr sz="1000"/>
            </a:pPr>
            <a:r>
              <a:t>Customer features</a:t>
            </a:r>
          </a:p>
          <a:p>
            <a:pPr lvl="2" marL="1371600" indent="-272256">
              <a:lnSpc>
                <a:spcPct val="103500"/>
              </a:lnSpc>
              <a:buSzPct val="100000"/>
              <a:buFontTx/>
              <a:buAutoNum type="romanLcPeriod" startAt="1"/>
              <a:defRPr sz="1000"/>
            </a:pPr>
            <a:r>
              <a:t>Product class</a:t>
            </a:r>
          </a:p>
          <a:p>
            <a:pPr lvl="2" marL="1371600" indent="-272256">
              <a:lnSpc>
                <a:spcPct val="103500"/>
              </a:lnSpc>
              <a:buSzPct val="100000"/>
              <a:buFontTx/>
              <a:buAutoNum type="romanLcPeriod" startAt="1"/>
              <a:defRPr sz="1000"/>
            </a:pPr>
            <a:r>
              <a:t>Observed reward</a:t>
            </a:r>
          </a:p>
          <a:p>
            <a:pPr lvl="1" marL="914400" indent="-272256">
              <a:lnSpc>
                <a:spcPct val="103500"/>
              </a:lnSpc>
              <a:buSzPct val="100000"/>
              <a:buFontTx/>
              <a:buAutoNum type="alphaLcPeriod" startAt="1"/>
              <a:defRPr sz="1000"/>
            </a:pPr>
            <a:r>
              <a:t>Aggregate these triplets into a 'dataset' for subsequent processing</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Google Shape;228;p35"/>
          <p:cNvSpPr txBox="1"/>
          <p:nvPr>
            <p:ph type="title"/>
          </p:nvPr>
        </p:nvSpPr>
        <p:spPr>
          <a:xfrm>
            <a:off x="729450" y="1318650"/>
            <a:ext cx="7688699" cy="535201"/>
          </a:xfrm>
          <a:prstGeom prst="rect">
            <a:avLst/>
          </a:prstGeom>
        </p:spPr>
        <p:txBody>
          <a:bodyPr/>
          <a:lstStyle>
            <a:lvl1pPr defTabSz="896111">
              <a:defRPr sz="2254"/>
            </a:lvl1pPr>
          </a:lstStyle>
          <a:p>
            <a:pPr/>
            <a:r>
              <a:t>Step 4</a:t>
            </a:r>
          </a:p>
        </p:txBody>
      </p:sp>
      <p:sp>
        <p:nvSpPr>
          <p:cNvPr id="209" name="Google Shape;229;p35"/>
          <p:cNvSpPr txBox="1"/>
          <p:nvPr>
            <p:ph type="body" sz="half" idx="1"/>
          </p:nvPr>
        </p:nvSpPr>
        <p:spPr>
          <a:xfrm>
            <a:off x="729450" y="2078875"/>
            <a:ext cx="7688699" cy="2261101"/>
          </a:xfrm>
          <a:prstGeom prst="rect">
            <a:avLst/>
          </a:prstGeom>
        </p:spPr>
        <p:txBody>
          <a:bodyPr/>
          <a:lstStyle/>
          <a:p>
            <a:pPr indent="-280192">
              <a:lnSpc>
                <a:spcPct val="103500"/>
              </a:lnSpc>
              <a:buSzPct val="100000"/>
              <a:buFontTx/>
              <a:buAutoNum type="arabicPeriod" startAt="4"/>
              <a:defRPr sz="1000"/>
            </a:pPr>
            <a:r>
              <a:t>Context Generation:</a:t>
            </a:r>
          </a:p>
          <a:p>
            <a:pPr lvl="1" marL="914400" indent="-272256">
              <a:lnSpc>
                <a:spcPct val="103500"/>
              </a:lnSpc>
              <a:buSzPct val="100000"/>
              <a:buFontTx/>
              <a:buAutoNum type="alphaLcPeriod" startAt="1"/>
              <a:defRPr sz="1000"/>
            </a:pPr>
            <a:r>
              <a:t>Every 14 days, process this 'dataset' using a context generation algorithm. This involves a hierarchical clustering-like algorithm to segment customers into distinct classes.</a:t>
            </a:r>
          </a:p>
          <a:p>
            <a:pPr lvl="1" marL="914400" indent="-272256">
              <a:lnSpc>
                <a:spcPct val="103500"/>
              </a:lnSpc>
              <a:buSzPct val="100000"/>
              <a:buFontTx/>
              <a:buAutoNum type="alphaLcPeriod" startAt="1"/>
              <a:defRPr sz="1000"/>
            </a:pPr>
            <a:r>
              <a:t>Accept a division or split within this context structure only if the expected reward of the resulting context structure is greater than that of the starting context structure</a:t>
            </a:r>
          </a:p>
          <a:p>
            <a:pPr indent="-280192">
              <a:lnSpc>
                <a:spcPct val="103500"/>
              </a:lnSpc>
              <a:buSzPct val="100000"/>
              <a:buFontTx/>
              <a:buAutoNum type="arabicPeriod" startAt="4"/>
              <a:defRPr sz="1000"/>
            </a:pPr>
            <a:r>
              <a:t>Adaptive Arm Configuration:</a:t>
            </a:r>
          </a:p>
          <a:p>
            <a:pPr lvl="1" marL="914400" indent="-272256">
              <a:lnSpc>
                <a:spcPct val="103500"/>
              </a:lnSpc>
              <a:buSzPct val="100000"/>
              <a:buFontTx/>
              <a:buAutoNum type="alphaLcPeriod" startAt="1"/>
              <a:defRPr sz="1000"/>
            </a:pPr>
            <a:r>
              <a:t>Adjust the arms (representing different customer-product matches) based on the newly identified splits.</a:t>
            </a:r>
          </a:p>
          <a:p>
            <a:pPr lvl="1" marL="914400" indent="-272256">
              <a:lnSpc>
                <a:spcPct val="103500"/>
              </a:lnSpc>
              <a:buSzPct val="100000"/>
              <a:buFontTx/>
              <a:buAutoNum type="alphaLcPeriod" startAt="1"/>
              <a:defRPr sz="1000"/>
            </a:pPr>
            <a:r>
              <a:t>Append an additional row of estimates for each new split.</a:t>
            </a:r>
          </a:p>
          <a:p>
            <a:pPr lvl="1" marL="914400" indent="-272256">
              <a:lnSpc>
                <a:spcPct val="103500"/>
              </a:lnSpc>
              <a:buSzPct val="100000"/>
              <a:buFontTx/>
              <a:buAutoNum type="alphaLcPeriod" startAt="1"/>
              <a:defRPr sz="1000"/>
            </a:pPr>
            <a:r>
              <a:t>Use observations to tweak the initialisation parameters of the reconfigured bandit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Google Shape;234;p36"/>
          <p:cNvSpPr txBox="1"/>
          <p:nvPr>
            <p:ph type="title"/>
          </p:nvPr>
        </p:nvSpPr>
        <p:spPr>
          <a:xfrm>
            <a:off x="729450" y="1318650"/>
            <a:ext cx="7688699" cy="535201"/>
          </a:xfrm>
          <a:prstGeom prst="rect">
            <a:avLst/>
          </a:prstGeom>
        </p:spPr>
        <p:txBody>
          <a:bodyPr/>
          <a:lstStyle>
            <a:lvl1pPr defTabSz="896111">
              <a:defRPr sz="2254"/>
            </a:lvl1pPr>
          </a:lstStyle>
          <a:p>
            <a:pPr/>
            <a:r>
              <a:t>Step 4 - Rewards</a:t>
            </a:r>
          </a:p>
        </p:txBody>
      </p:sp>
      <p:sp>
        <p:nvSpPr>
          <p:cNvPr id="212" name="Google Shape;235;p36"/>
          <p:cNvSpPr txBox="1"/>
          <p:nvPr>
            <p:ph type="body" sz="half" idx="1"/>
          </p:nvPr>
        </p:nvSpPr>
        <p:spPr>
          <a:xfrm>
            <a:off x="729450" y="2078875"/>
            <a:ext cx="7688699" cy="2261101"/>
          </a:xfrm>
          <a:prstGeom prst="rect">
            <a:avLst/>
          </a:prstGeom>
        </p:spPr>
        <p:txBody>
          <a:bodyPr/>
          <a:lstStyle/>
          <a:p>
            <a:pPr marL="0" indent="0">
              <a:spcBef>
                <a:spcPts val="1200"/>
              </a:spcBef>
              <a:buSzTx/>
              <a:buNone/>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Google Shape;234;p36"/>
          <p:cNvSpPr txBox="1"/>
          <p:nvPr>
            <p:ph type="title"/>
          </p:nvPr>
        </p:nvSpPr>
        <p:spPr>
          <a:xfrm>
            <a:off x="729450" y="1318650"/>
            <a:ext cx="7688699" cy="535201"/>
          </a:xfrm>
          <a:prstGeom prst="rect">
            <a:avLst/>
          </a:prstGeom>
        </p:spPr>
        <p:txBody>
          <a:bodyPr/>
          <a:lstStyle>
            <a:lvl1pPr defTabSz="896111">
              <a:defRPr sz="2254"/>
            </a:lvl1pPr>
          </a:lstStyle>
          <a:p>
            <a:pPr/>
            <a:r>
              <a:t>Step 4 - Regrets</a:t>
            </a:r>
          </a:p>
        </p:txBody>
      </p:sp>
      <p:sp>
        <p:nvSpPr>
          <p:cNvPr id="215" name="Google Shape;235;p36"/>
          <p:cNvSpPr txBox="1"/>
          <p:nvPr>
            <p:ph type="body" sz="half" idx="1"/>
          </p:nvPr>
        </p:nvSpPr>
        <p:spPr>
          <a:xfrm>
            <a:off x="729450" y="2078875"/>
            <a:ext cx="7688699" cy="2261101"/>
          </a:xfrm>
          <a:prstGeom prst="rect">
            <a:avLst/>
          </a:prstGeom>
        </p:spPr>
        <p:txBody>
          <a:bodyPr/>
          <a:lstStyle/>
          <a:p>
            <a:pPr marL="0" indent="0">
              <a:spcBef>
                <a:spcPts val="1200"/>
              </a:spcBef>
              <a:buSzTx/>
              <a:buNone/>
            </a:pP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Google Shape;240;p37"/>
          <p:cNvSpPr txBox="1"/>
          <p:nvPr>
            <p:ph type="title"/>
          </p:nvPr>
        </p:nvSpPr>
        <p:spPr>
          <a:xfrm>
            <a:off x="729999" y="1318650"/>
            <a:ext cx="3300902" cy="1687200"/>
          </a:xfrm>
          <a:prstGeom prst="rect">
            <a:avLst/>
          </a:prstGeom>
        </p:spPr>
        <p:txBody>
          <a:bodyPr/>
          <a:lstStyle/>
          <a:p>
            <a:pPr/>
            <a:r>
              <a:t>Step 5</a:t>
            </a:r>
          </a:p>
        </p:txBody>
      </p:sp>
      <p:sp>
        <p:nvSpPr>
          <p:cNvPr id="218" name="Google Shape;241;p37"/>
          <p:cNvSpPr txBox="1"/>
          <p:nvPr>
            <p:ph type="body" sz="half" idx="1"/>
          </p:nvPr>
        </p:nvSpPr>
        <p:spPr>
          <a:xfrm>
            <a:off x="5174224" y="1352624"/>
            <a:ext cx="3374400" cy="3025502"/>
          </a:xfrm>
          <a:prstGeom prst="rect">
            <a:avLst/>
          </a:prstGeom>
        </p:spPr>
        <p:txBody>
          <a:bodyPr/>
          <a:lstStyle/>
          <a:p>
            <a:pPr marL="0" indent="0">
              <a:lnSpc>
                <a:spcPct val="115000"/>
              </a:lnSpc>
              <a:defRPr b="1" sz="1300"/>
            </a:pPr>
            <a:r>
              <a:t>Goals</a:t>
            </a:r>
          </a:p>
          <a:p>
            <a:pPr marL="457200" indent="-311150">
              <a:lnSpc>
                <a:spcPct val="115000"/>
              </a:lnSpc>
              <a:spcBef>
                <a:spcPts val="1200"/>
              </a:spcBef>
              <a:buClr>
                <a:schemeClr val="accent1"/>
              </a:buClr>
              <a:buSzPts val="1300"/>
              <a:buFont typeface="Helvetica"/>
              <a:buChar char="●"/>
              <a:defRPr sz="1300"/>
            </a:pPr>
            <a:r>
              <a:t>Test model performance in the more realistic and generalised scenario in which the stationarity assumption of edge activation probabilities does not hold</a:t>
            </a:r>
          </a:p>
        </p:txBody>
      </p:sp>
      <p:sp>
        <p:nvSpPr>
          <p:cNvPr id="219" name="Google Shape;242;p37"/>
          <p:cNvSpPr txBox="1"/>
          <p:nvPr/>
        </p:nvSpPr>
        <p:spPr>
          <a:xfrm>
            <a:off x="724949" y="2391324"/>
            <a:ext cx="3300902" cy="1529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lnSpc>
                <a:spcPct val="80000"/>
              </a:lnSpc>
              <a:defRPr sz="1000">
                <a:solidFill>
                  <a:schemeClr val="accent1"/>
                </a:solidFill>
                <a:latin typeface="Lato"/>
                <a:ea typeface="Lato"/>
                <a:cs typeface="Lato"/>
                <a:sym typeface="Lato"/>
              </a:defRPr>
            </a:pPr>
            <a:r>
              <a:t>Assumptions:</a:t>
            </a:r>
          </a:p>
          <a:p>
            <a:pPr>
              <a:lnSpc>
                <a:spcPct val="80000"/>
              </a:lnSpc>
              <a:defRPr sz="1000">
                <a:solidFill>
                  <a:schemeClr val="accent1"/>
                </a:solidFill>
                <a:latin typeface="Lato"/>
                <a:ea typeface="Lato"/>
                <a:cs typeface="Lato"/>
                <a:sym typeface="Lato"/>
              </a:defRPr>
            </a:pPr>
          </a:p>
          <a:p>
            <a:pPr marL="457200" indent="-292100">
              <a:lnSpc>
                <a:spcPct val="80000"/>
              </a:lnSpc>
              <a:buClr>
                <a:schemeClr val="accent1"/>
              </a:buClr>
              <a:buSzPct val="100000"/>
              <a:buAutoNum type="arabicPeriod" startAt="1"/>
              <a:defRPr sz="1000">
                <a:solidFill>
                  <a:schemeClr val="accent1"/>
                </a:solidFill>
                <a:latin typeface="Lato"/>
                <a:ea typeface="Lato"/>
                <a:cs typeface="Lato"/>
                <a:sym typeface="Lato"/>
              </a:defRPr>
            </a:pPr>
            <a:r>
              <a:t>Activation probabilities are no longer stationary</a:t>
            </a:r>
          </a:p>
          <a:p>
            <a:pPr marL="457200" indent="-292100">
              <a:lnSpc>
                <a:spcPct val="80000"/>
              </a:lnSpc>
              <a:buClr>
                <a:schemeClr val="accent1"/>
              </a:buClr>
              <a:buSzPct val="100000"/>
              <a:buAutoNum type="arabicPeriod" startAt="1"/>
              <a:defRPr sz="1000">
                <a:solidFill>
                  <a:schemeClr val="accent1"/>
                </a:solidFill>
                <a:latin typeface="Lato"/>
                <a:ea typeface="Lato"/>
                <a:cs typeface="Lato"/>
                <a:sym typeface="Lato"/>
              </a:defRPr>
            </a:pPr>
            <a:r>
              <a:t>The number of phases (distinct periods with consistent activation probabilities) is known.</a:t>
            </a:r>
          </a:p>
          <a:p>
            <a:pPr marL="457200" indent="-292100">
              <a:lnSpc>
                <a:spcPct val="80000"/>
              </a:lnSpc>
              <a:buClr>
                <a:schemeClr val="accent1"/>
              </a:buClr>
              <a:buSzPct val="100000"/>
              <a:buAutoNum type="arabicPeriod" startAt="1"/>
              <a:defRPr sz="1000">
                <a:solidFill>
                  <a:schemeClr val="accent1"/>
                </a:solidFill>
                <a:latin typeface="Lato"/>
                <a:ea typeface="Lato"/>
                <a:cs typeface="Lato"/>
                <a:sym typeface="Lato"/>
              </a:defRPr>
            </a:pPr>
            <a:r>
              <a:t>Length and start of each new phase remain unpredictable.</a:t>
            </a:r>
          </a:p>
          <a:p>
            <a:pPr marL="457200" indent="-292100">
              <a:lnSpc>
                <a:spcPct val="80000"/>
              </a:lnSpc>
              <a:buClr>
                <a:schemeClr val="accent1"/>
              </a:buClr>
              <a:buSzPct val="100000"/>
              <a:buAutoNum type="arabicPeriod" startAt="1"/>
              <a:defRPr sz="1000">
                <a:solidFill>
                  <a:schemeClr val="accent1"/>
                </a:solidFill>
                <a:latin typeface="Lato"/>
                <a:ea typeface="Lato"/>
                <a:cs typeface="Lato"/>
                <a:sym typeface="Lato"/>
              </a:defRPr>
            </a:pPr>
            <a:r>
              <a:t>Graph structure, other than probabilities, is unchanged</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Google Shape;247;p38"/>
          <p:cNvSpPr txBox="1"/>
          <p:nvPr>
            <p:ph type="title"/>
          </p:nvPr>
        </p:nvSpPr>
        <p:spPr>
          <a:xfrm>
            <a:off x="729450" y="1318650"/>
            <a:ext cx="7688699" cy="535201"/>
          </a:xfrm>
          <a:prstGeom prst="rect">
            <a:avLst/>
          </a:prstGeom>
        </p:spPr>
        <p:txBody>
          <a:bodyPr/>
          <a:lstStyle>
            <a:lvl1pPr defTabSz="896111">
              <a:defRPr sz="2254"/>
            </a:lvl1pPr>
          </a:lstStyle>
          <a:p>
            <a:pPr/>
            <a:r>
              <a:t>Step 5 - Non-Stationary UCB</a:t>
            </a:r>
          </a:p>
        </p:txBody>
      </p:sp>
      <p:sp>
        <p:nvSpPr>
          <p:cNvPr id="222" name="Google Shape;248;p38"/>
          <p:cNvSpPr txBox="1"/>
          <p:nvPr>
            <p:ph type="body" sz="half" idx="1"/>
          </p:nvPr>
        </p:nvSpPr>
        <p:spPr>
          <a:xfrm>
            <a:off x="729450" y="2078875"/>
            <a:ext cx="7688699" cy="2261101"/>
          </a:xfrm>
          <a:prstGeom prst="rect">
            <a:avLst/>
          </a:prstGeom>
        </p:spPr>
        <p:txBody>
          <a:bodyPr/>
          <a:lstStyle/>
          <a:p>
            <a:pPr indent="-298767">
              <a:lnSpc>
                <a:spcPct val="103500"/>
              </a:lnSpc>
              <a:buSzPct val="100000"/>
              <a:buFontTx/>
              <a:buAutoNum type="arabicPeriod" startAt="1"/>
              <a:defRPr sz="1100"/>
            </a:pPr>
            <a:r>
              <a:t>Passive Approach - Sliding Window:</a:t>
            </a:r>
          </a:p>
          <a:p>
            <a:pPr lvl="1" marL="914400" indent="-287972">
              <a:lnSpc>
                <a:spcPct val="103500"/>
              </a:lnSpc>
              <a:buSzPct val="100000"/>
              <a:buFontTx/>
              <a:buAutoNum type="alphaLcPeriod" startAt="1"/>
              <a:defRPr sz="900"/>
            </a:pPr>
            <a:r>
              <a:t>Concept: To navigate fluctuating activation probabilities, this method focuses on a recent subset of data, defined by a "sliding window" of a fixed size. It emphasizes recent trends, adapting to the latest changes in the environment.</a:t>
            </a:r>
          </a:p>
          <a:p>
            <a:pPr lvl="1" marL="914400" indent="-287972">
              <a:lnSpc>
                <a:spcPct val="103500"/>
              </a:lnSpc>
              <a:buSzPct val="100000"/>
              <a:buFontTx/>
              <a:buAutoNum type="alphaLcPeriod" startAt="1"/>
              <a:defRPr sz="900"/>
            </a:pPr>
            <a:r>
              <a:t>Rationale: Traditional UCB uses all historical data, potentially treating old and new observations equally. In stationary settings, the sliding window method might lose some accuracy. However, in dynamic environments, its adaptiveness is an advantage.</a:t>
            </a:r>
          </a:p>
          <a:p>
            <a:pPr indent="-298767">
              <a:lnSpc>
                <a:spcPct val="103500"/>
              </a:lnSpc>
              <a:buSzPct val="100000"/>
              <a:buFontTx/>
              <a:buAutoNum type="arabicPeriod" startAt="1"/>
              <a:defRPr sz="1100"/>
            </a:pPr>
            <a:r>
              <a:t>Active Approach - Change Detection UCB (CD-UCB) using CUSUM:</a:t>
            </a:r>
          </a:p>
          <a:p>
            <a:pPr lvl="1" marL="914400" indent="-287972">
              <a:lnSpc>
                <a:spcPct val="103500"/>
              </a:lnSpc>
              <a:buSzPct val="100000"/>
              <a:buFontTx/>
              <a:buAutoNum type="alphaLcPeriod" startAt="1"/>
              <a:defRPr sz="900"/>
            </a:pPr>
            <a:r>
              <a:t>Concept: Actively monitors activation probabilities for significant changes. On detecting a shift, it resets, making it agile to evolving environments.</a:t>
            </a:r>
          </a:p>
          <a:p>
            <a:pPr lvl="1" marL="914400" indent="-287972">
              <a:lnSpc>
                <a:spcPct val="103500"/>
              </a:lnSpc>
              <a:buSzPct val="100000"/>
              <a:buFontTx/>
              <a:buAutoNum type="alphaLcPeriod" startAt="1"/>
              <a:defRPr sz="900"/>
            </a:pPr>
            <a:r>
              <a:t>Difference from Standard UCB: CD-UCB's active monitoring might lead to unnecessary resets in stationary settings, impacting performance. However, in changing environments, it often outperforms the standard UCB.</a:t>
            </a:r>
          </a:p>
          <a:p>
            <a:pPr indent="-298767">
              <a:lnSpc>
                <a:spcPct val="103500"/>
              </a:lnSpc>
              <a:buSzPct val="100000"/>
              <a:defRPr sz="1100"/>
            </a:pPr>
            <a:r>
              <a:t>CUSUM (Cumulative Sum) is a statistical method that tracks the cumulative sum of deviations from a mean. When this sum crosses a predefined threshold, it indicates a potential shift in the underlying process. In the context of CD-UCB, it's used to detect changes in activation probabilities.</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Google Shape;253;p39"/>
          <p:cNvSpPr txBox="1"/>
          <p:nvPr>
            <p:ph type="title"/>
          </p:nvPr>
        </p:nvSpPr>
        <p:spPr>
          <a:xfrm>
            <a:off x="729450" y="1318650"/>
            <a:ext cx="7688699" cy="535201"/>
          </a:xfrm>
          <a:prstGeom prst="rect">
            <a:avLst/>
          </a:prstGeom>
        </p:spPr>
        <p:txBody>
          <a:bodyPr/>
          <a:lstStyle>
            <a:lvl1pPr defTabSz="896111">
              <a:defRPr sz="2254"/>
            </a:lvl1pPr>
          </a:lstStyle>
          <a:p>
            <a:pPr/>
            <a:r>
              <a:t>Step 5 - Results</a:t>
            </a:r>
          </a:p>
        </p:txBody>
      </p:sp>
      <p:pic>
        <p:nvPicPr>
          <p:cNvPr id="225" name="Google Shape;254;p39" descr="Google Shape;254;p39"/>
          <p:cNvPicPr>
            <a:picLocks noChangeAspect="1"/>
          </p:cNvPicPr>
          <p:nvPr/>
        </p:nvPicPr>
        <p:blipFill>
          <a:blip r:embed="rId2">
            <a:extLst/>
          </a:blip>
          <a:stretch>
            <a:fillRect/>
          </a:stretch>
        </p:blipFill>
        <p:spPr>
          <a:xfrm>
            <a:off x="836899" y="1908449"/>
            <a:ext cx="3979802" cy="2984851"/>
          </a:xfrm>
          <a:prstGeom prst="rect">
            <a:avLst/>
          </a:prstGeom>
          <a:ln w="12700">
            <a:miter lim="400000"/>
          </a:ln>
        </p:spPr>
      </p:pic>
      <p:pic>
        <p:nvPicPr>
          <p:cNvPr id="226" name="Google Shape;255;p39" descr="Google Shape;255;p39"/>
          <p:cNvPicPr>
            <a:picLocks noChangeAspect="1"/>
          </p:cNvPicPr>
          <p:nvPr/>
        </p:nvPicPr>
        <p:blipFill>
          <a:blip r:embed="rId3">
            <a:extLst/>
          </a:blip>
          <a:stretch>
            <a:fillRect/>
          </a:stretch>
        </p:blipFill>
        <p:spPr>
          <a:xfrm>
            <a:off x="6043600" y="3094532"/>
            <a:ext cx="2497276" cy="1872944"/>
          </a:xfrm>
          <a:prstGeom prst="rect">
            <a:avLst/>
          </a:prstGeom>
          <a:ln w="12700">
            <a:miter lim="400000"/>
          </a:ln>
        </p:spPr>
      </p:pic>
      <p:pic>
        <p:nvPicPr>
          <p:cNvPr id="227" name="Google Shape;256;p39" descr="Google Shape;256;p39"/>
          <p:cNvPicPr>
            <a:picLocks noChangeAspect="1"/>
          </p:cNvPicPr>
          <p:nvPr/>
        </p:nvPicPr>
        <p:blipFill>
          <a:blip r:embed="rId4">
            <a:extLst/>
          </a:blip>
          <a:stretch>
            <a:fillRect/>
          </a:stretch>
        </p:blipFill>
        <p:spPr>
          <a:xfrm>
            <a:off x="5982236" y="1147400"/>
            <a:ext cx="2497276" cy="187295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Google Shape;98;p15"/>
          <p:cNvSpPr txBox="1"/>
          <p:nvPr>
            <p:ph type="title"/>
          </p:nvPr>
        </p:nvSpPr>
        <p:spPr>
          <a:xfrm>
            <a:off x="729450" y="1318650"/>
            <a:ext cx="7688699" cy="535201"/>
          </a:xfrm>
          <a:prstGeom prst="rect">
            <a:avLst/>
          </a:prstGeom>
        </p:spPr>
        <p:txBody>
          <a:bodyPr/>
          <a:lstStyle/>
          <a:p>
            <a:pPr defTabSz="896111">
              <a:defRPr sz="2254"/>
            </a:pPr>
            <a:r>
              <a:t>Problem Setting - </a:t>
            </a:r>
            <a:r>
              <a:rPr i="1"/>
              <a:t>Social Network Influence</a:t>
            </a:r>
          </a:p>
        </p:txBody>
      </p:sp>
      <p:sp>
        <p:nvSpPr>
          <p:cNvPr id="136" name="Google Shape;99;p15"/>
          <p:cNvSpPr txBox="1"/>
          <p:nvPr>
            <p:ph type="body" sz="half" idx="1"/>
          </p:nvPr>
        </p:nvSpPr>
        <p:spPr>
          <a:xfrm>
            <a:off x="729450" y="2078875"/>
            <a:ext cx="7688699" cy="2261101"/>
          </a:xfrm>
          <a:prstGeom prst="rect">
            <a:avLst/>
          </a:prstGeom>
        </p:spPr>
        <p:txBody>
          <a:bodyPr/>
          <a:lstStyle/>
          <a:p>
            <a:pPr>
              <a:lnSpc>
                <a:spcPct val="92000"/>
              </a:lnSpc>
            </a:pPr>
            <a:r>
              <a:t>Duration: Simulated over 365 days (T = 365).</a:t>
            </a:r>
          </a:p>
          <a:p>
            <a:pPr>
              <a:lnSpc>
                <a:spcPct val="92000"/>
              </a:lnSpc>
            </a:pPr>
            <a:r>
              <a:t>Environment Details:</a:t>
            </a:r>
          </a:p>
          <a:p>
            <a:pPr lvl="1" marL="914400" indent="-298450">
              <a:lnSpc>
                <a:spcPct val="92000"/>
              </a:lnSpc>
              <a:buSzPts val="1100"/>
              <a:buChar char="●"/>
              <a:defRPr sz="1100"/>
            </a:pPr>
            <a:r>
              <a:t>Operates on a subgraph of a social network containing 30 nodes.</a:t>
            </a:r>
          </a:p>
          <a:p>
            <a:pPr lvl="1" marL="914400" indent="-298450">
              <a:lnSpc>
                <a:spcPct val="92000"/>
              </a:lnSpc>
              <a:buSzPts val="1100"/>
              <a:buChar char="●"/>
              <a:defRPr sz="1100"/>
            </a:pPr>
            <a:r>
              <a:t>Edges are directed, indicating one node as the influencer and the other as the influenced.</a:t>
            </a:r>
          </a:p>
          <a:p>
            <a:pPr lvl="1" marL="914400" indent="-298450">
              <a:lnSpc>
                <a:spcPct val="92000"/>
              </a:lnSpc>
              <a:buSzPts val="1100"/>
              <a:buChar char="●"/>
              <a:defRPr sz="1100"/>
            </a:pPr>
            <a:r>
              <a:t>Edges are weighted, indicating  activation probabilities of a given edge, reflecting the likelihood of influence spread between nodes.</a:t>
            </a:r>
          </a:p>
          <a:p>
            <a:pPr>
              <a:lnSpc>
                <a:spcPct val="92000"/>
              </a:lnSpc>
            </a:pPr>
            <a:r>
              <a:t>Edge &amp; Node Activations:</a:t>
            </a:r>
          </a:p>
          <a:p>
            <a:pPr lvl="1" marL="914400" indent="-298450">
              <a:lnSpc>
                <a:spcPct val="92000"/>
              </a:lnSpc>
              <a:buSzPts val="1100"/>
              <a:buChar char="●"/>
              <a:defRPr sz="1100"/>
            </a:pPr>
            <a:r>
              <a:t>Within an influence episode, activations of nodes and edges are observable, serving as feedback for the learning process.</a:t>
            </a:r>
          </a:p>
          <a:p>
            <a:pPr lvl="1" marL="914400" indent="-298450">
              <a:lnSpc>
                <a:spcPct val="92000"/>
              </a:lnSpc>
              <a:buSzPts val="1100"/>
              <a:buChar char="●"/>
              <a:defRPr sz="1100"/>
            </a:pPr>
            <a:r>
              <a:t>The true underlying probabilities governing these activations are hidden, making the learning task challenging.</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Google Shape;253;p39"/>
          <p:cNvSpPr txBox="1"/>
          <p:nvPr>
            <p:ph type="title"/>
          </p:nvPr>
        </p:nvSpPr>
        <p:spPr>
          <a:xfrm>
            <a:off x="729450" y="1318650"/>
            <a:ext cx="7688699" cy="535201"/>
          </a:xfrm>
          <a:prstGeom prst="rect">
            <a:avLst/>
          </a:prstGeom>
        </p:spPr>
        <p:txBody>
          <a:bodyPr/>
          <a:lstStyle>
            <a:lvl1pPr defTabSz="896111">
              <a:defRPr sz="2254"/>
            </a:lvl1pPr>
          </a:lstStyle>
          <a:p>
            <a:pPr/>
            <a:r>
              <a:t>Sensitivity Analysis - Rewards</a:t>
            </a:r>
          </a:p>
        </p:txBody>
      </p:sp>
      <p:pic>
        <p:nvPicPr>
          <p:cNvPr id="230" name="Google Shape;254;p39" descr="Google Shape;254;p39"/>
          <p:cNvPicPr>
            <a:picLocks noChangeAspect="1"/>
          </p:cNvPicPr>
          <p:nvPr/>
        </p:nvPicPr>
        <p:blipFill>
          <a:blip r:embed="rId2">
            <a:extLst/>
          </a:blip>
          <a:stretch>
            <a:fillRect/>
          </a:stretch>
        </p:blipFill>
        <p:spPr>
          <a:xfrm>
            <a:off x="836899" y="1908449"/>
            <a:ext cx="3979802" cy="2984851"/>
          </a:xfrm>
          <a:prstGeom prst="rect">
            <a:avLst/>
          </a:prstGeom>
          <a:ln w="12700">
            <a:miter lim="400000"/>
          </a:ln>
        </p:spPr>
      </p:pic>
      <p:pic>
        <p:nvPicPr>
          <p:cNvPr id="231" name="Google Shape;255;p39" descr="Google Shape;255;p39"/>
          <p:cNvPicPr>
            <a:picLocks noChangeAspect="1"/>
          </p:cNvPicPr>
          <p:nvPr/>
        </p:nvPicPr>
        <p:blipFill>
          <a:blip r:embed="rId3">
            <a:extLst/>
          </a:blip>
          <a:stretch>
            <a:fillRect/>
          </a:stretch>
        </p:blipFill>
        <p:spPr>
          <a:xfrm>
            <a:off x="6043600" y="3094532"/>
            <a:ext cx="2497276" cy="1872944"/>
          </a:xfrm>
          <a:prstGeom prst="rect">
            <a:avLst/>
          </a:prstGeom>
          <a:ln w="12700">
            <a:miter lim="400000"/>
          </a:ln>
        </p:spPr>
      </p:pic>
      <p:pic>
        <p:nvPicPr>
          <p:cNvPr id="232" name="Google Shape;256;p39" descr="Google Shape;256;p39"/>
          <p:cNvPicPr>
            <a:picLocks noChangeAspect="1"/>
          </p:cNvPicPr>
          <p:nvPr/>
        </p:nvPicPr>
        <p:blipFill>
          <a:blip r:embed="rId4">
            <a:extLst/>
          </a:blip>
          <a:stretch>
            <a:fillRect/>
          </a:stretch>
        </p:blipFill>
        <p:spPr>
          <a:xfrm>
            <a:off x="5982236" y="1147400"/>
            <a:ext cx="2497276" cy="1872951"/>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Google Shape;253;p39"/>
          <p:cNvSpPr txBox="1"/>
          <p:nvPr>
            <p:ph type="title"/>
          </p:nvPr>
        </p:nvSpPr>
        <p:spPr>
          <a:xfrm>
            <a:off x="729450" y="1318650"/>
            <a:ext cx="7688699" cy="535201"/>
          </a:xfrm>
          <a:prstGeom prst="rect">
            <a:avLst/>
          </a:prstGeom>
        </p:spPr>
        <p:txBody>
          <a:bodyPr/>
          <a:lstStyle>
            <a:lvl1pPr defTabSz="896111">
              <a:defRPr sz="2254"/>
            </a:lvl1pPr>
          </a:lstStyle>
          <a:p>
            <a:pPr/>
            <a:r>
              <a:t>Sensitivity Analysis - Regrets</a:t>
            </a:r>
          </a:p>
        </p:txBody>
      </p:sp>
      <p:pic>
        <p:nvPicPr>
          <p:cNvPr id="235" name="Google Shape;254;p39" descr="Google Shape;254;p39"/>
          <p:cNvPicPr>
            <a:picLocks noChangeAspect="1"/>
          </p:cNvPicPr>
          <p:nvPr/>
        </p:nvPicPr>
        <p:blipFill>
          <a:blip r:embed="rId2">
            <a:extLst/>
          </a:blip>
          <a:stretch>
            <a:fillRect/>
          </a:stretch>
        </p:blipFill>
        <p:spPr>
          <a:xfrm>
            <a:off x="836899" y="1908449"/>
            <a:ext cx="3979802" cy="2984851"/>
          </a:xfrm>
          <a:prstGeom prst="rect">
            <a:avLst/>
          </a:prstGeom>
          <a:ln w="12700">
            <a:miter lim="400000"/>
          </a:ln>
        </p:spPr>
      </p:pic>
      <p:pic>
        <p:nvPicPr>
          <p:cNvPr id="236" name="Google Shape;255;p39" descr="Google Shape;255;p39"/>
          <p:cNvPicPr>
            <a:picLocks noChangeAspect="1"/>
          </p:cNvPicPr>
          <p:nvPr/>
        </p:nvPicPr>
        <p:blipFill>
          <a:blip r:embed="rId3">
            <a:extLst/>
          </a:blip>
          <a:stretch>
            <a:fillRect/>
          </a:stretch>
        </p:blipFill>
        <p:spPr>
          <a:xfrm>
            <a:off x="6043600" y="3094532"/>
            <a:ext cx="2497276" cy="1872944"/>
          </a:xfrm>
          <a:prstGeom prst="rect">
            <a:avLst/>
          </a:prstGeom>
          <a:ln w="12700">
            <a:miter lim="400000"/>
          </a:ln>
        </p:spPr>
      </p:pic>
      <p:pic>
        <p:nvPicPr>
          <p:cNvPr id="237" name="Google Shape;256;p39" descr="Google Shape;256;p39"/>
          <p:cNvPicPr>
            <a:picLocks noChangeAspect="1"/>
          </p:cNvPicPr>
          <p:nvPr/>
        </p:nvPicPr>
        <p:blipFill>
          <a:blip r:embed="rId4">
            <a:extLst/>
          </a:blip>
          <a:stretch>
            <a:fillRect/>
          </a:stretch>
        </p:blipFill>
        <p:spPr>
          <a:xfrm>
            <a:off x="5982236" y="1147400"/>
            <a:ext cx="2497276" cy="1872951"/>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Google Shape;261;p40"/>
          <p:cNvSpPr txBox="1"/>
          <p:nvPr>
            <p:ph type="title"/>
          </p:nvPr>
        </p:nvSpPr>
        <p:spPr>
          <a:xfrm>
            <a:off x="729999" y="1318650"/>
            <a:ext cx="3300902" cy="1687200"/>
          </a:xfrm>
          <a:prstGeom prst="rect">
            <a:avLst/>
          </a:prstGeom>
        </p:spPr>
        <p:txBody>
          <a:bodyPr/>
          <a:lstStyle/>
          <a:p>
            <a:pPr/>
            <a:r>
              <a:t>Step 6</a:t>
            </a:r>
          </a:p>
        </p:txBody>
      </p:sp>
      <p:sp>
        <p:nvSpPr>
          <p:cNvPr id="240" name="Google Shape;262;p40"/>
          <p:cNvSpPr txBox="1"/>
          <p:nvPr>
            <p:ph type="body" sz="half" idx="1"/>
          </p:nvPr>
        </p:nvSpPr>
        <p:spPr>
          <a:xfrm>
            <a:off x="5174224" y="1352624"/>
            <a:ext cx="3374400" cy="3025502"/>
          </a:xfrm>
          <a:prstGeom prst="rect">
            <a:avLst/>
          </a:prstGeom>
        </p:spPr>
        <p:txBody>
          <a:bodyPr/>
          <a:lstStyle/>
          <a:p>
            <a:pPr marL="0" indent="0">
              <a:lnSpc>
                <a:spcPct val="115000"/>
              </a:lnSpc>
              <a:defRPr b="1" sz="1300"/>
            </a:pPr>
            <a:r>
              <a:t>Goals</a:t>
            </a:r>
          </a:p>
          <a:p>
            <a:pPr marL="457200" indent="-311150">
              <a:lnSpc>
                <a:spcPct val="115000"/>
              </a:lnSpc>
              <a:spcBef>
                <a:spcPts val="1200"/>
              </a:spcBef>
              <a:buClr>
                <a:schemeClr val="accent1"/>
              </a:buClr>
              <a:buSzPts val="1300"/>
              <a:buFont typeface="Helvetica"/>
              <a:buChar char="●"/>
              <a:defRPr sz="1300"/>
            </a:pPr>
            <a:r>
              <a:t>Test model performance in the more realistic and generalised scenario in which the stationarity assumption of edge activation probabilities does not hold, and no knowledge about the seasonality is available either</a:t>
            </a:r>
          </a:p>
        </p:txBody>
      </p:sp>
      <p:sp>
        <p:nvSpPr>
          <p:cNvPr id="241" name="Google Shape;263;p40"/>
          <p:cNvSpPr txBox="1"/>
          <p:nvPr/>
        </p:nvSpPr>
        <p:spPr>
          <a:xfrm>
            <a:off x="724949" y="2391324"/>
            <a:ext cx="3300902" cy="1529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lnSpc>
                <a:spcPct val="80000"/>
              </a:lnSpc>
              <a:defRPr>
                <a:solidFill>
                  <a:schemeClr val="accent1"/>
                </a:solidFill>
                <a:latin typeface="Lato"/>
                <a:ea typeface="Lato"/>
                <a:cs typeface="Lato"/>
                <a:sym typeface="Lato"/>
              </a:defRPr>
            </a:pPr>
            <a:r>
              <a:t>Assumptions:</a:t>
            </a:r>
          </a:p>
          <a:p>
            <a:pPr>
              <a:lnSpc>
                <a:spcPct val="80000"/>
              </a:lnSpc>
              <a:defRPr>
                <a:solidFill>
                  <a:schemeClr val="accent1"/>
                </a:solidFill>
                <a:latin typeface="Lato"/>
                <a:ea typeface="Lato"/>
                <a:cs typeface="Lato"/>
                <a:sym typeface="Lato"/>
              </a:defRPr>
            </a:pPr>
          </a:p>
          <a:p>
            <a:pPr marL="457200" indent="-322579">
              <a:lnSpc>
                <a:spcPct val="80000"/>
              </a:lnSpc>
              <a:buClr>
                <a:schemeClr val="accent1"/>
              </a:buClr>
              <a:buSzPct val="100000"/>
              <a:buAutoNum type="arabicPeriod" startAt="1"/>
              <a:defRPr>
                <a:solidFill>
                  <a:schemeClr val="accent1"/>
                </a:solidFill>
                <a:latin typeface="Lato"/>
                <a:ea typeface="Lato"/>
                <a:cs typeface="Lato"/>
                <a:sym typeface="Lato"/>
              </a:defRPr>
            </a:pPr>
            <a:r>
              <a:t>Environments experience random, frequent, and unpredictable changes.</a:t>
            </a:r>
          </a:p>
          <a:p>
            <a:pPr marL="457200" indent="-322579">
              <a:lnSpc>
                <a:spcPct val="80000"/>
              </a:lnSpc>
              <a:buClr>
                <a:schemeClr val="accent1"/>
              </a:buClr>
              <a:buSzPct val="100000"/>
              <a:buAutoNum type="arabicPeriod" startAt="1"/>
              <a:defRPr>
                <a:solidFill>
                  <a:schemeClr val="accent1"/>
                </a:solidFill>
                <a:latin typeface="Lato"/>
                <a:ea typeface="Lato"/>
                <a:cs typeface="Lato"/>
                <a:sym typeface="Lato"/>
              </a:defRPr>
            </a:pPr>
            <a:r>
              <a:t>No prior knowledge about the form of non-stationarity.</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Google Shape;268;p41"/>
          <p:cNvSpPr txBox="1"/>
          <p:nvPr>
            <p:ph type="title"/>
          </p:nvPr>
        </p:nvSpPr>
        <p:spPr>
          <a:xfrm>
            <a:off x="729450" y="1318650"/>
            <a:ext cx="7688699" cy="535201"/>
          </a:xfrm>
          <a:prstGeom prst="rect">
            <a:avLst/>
          </a:prstGeom>
        </p:spPr>
        <p:txBody>
          <a:bodyPr/>
          <a:lstStyle>
            <a:lvl1pPr defTabSz="896111">
              <a:defRPr sz="2254"/>
            </a:lvl1pPr>
          </a:lstStyle>
          <a:p>
            <a:pPr/>
            <a:r>
              <a:t>Step 6 - EXP3</a:t>
            </a:r>
          </a:p>
        </p:txBody>
      </p:sp>
      <p:sp>
        <p:nvSpPr>
          <p:cNvPr id="244" name="Google Shape;269;p41"/>
          <p:cNvSpPr txBox="1"/>
          <p:nvPr>
            <p:ph type="body" sz="half" idx="1"/>
          </p:nvPr>
        </p:nvSpPr>
        <p:spPr>
          <a:xfrm>
            <a:off x="729450" y="2078875"/>
            <a:ext cx="7688699" cy="2261101"/>
          </a:xfrm>
          <a:prstGeom prst="rect">
            <a:avLst/>
          </a:prstGeom>
        </p:spPr>
        <p:txBody>
          <a:bodyPr/>
          <a:lstStyle/>
          <a:p>
            <a:pPr>
              <a:lnSpc>
                <a:spcPct val="92000"/>
              </a:lnSpc>
              <a:buFontTx/>
              <a:buAutoNum type="arabicPeriod" startAt="1"/>
            </a:pPr>
            <a:r>
              <a:t>Probability Distribution:</a:t>
            </a:r>
          </a:p>
          <a:p>
            <a:pPr lvl="1" marL="914400" indent="-298450">
              <a:lnSpc>
                <a:spcPct val="92000"/>
              </a:lnSpc>
              <a:buSzPts val="1100"/>
              <a:buFontTx/>
              <a:buAutoNum type="alphaLcPeriod" startAt="1"/>
              <a:defRPr sz="1100"/>
            </a:pPr>
            <a:r>
              <a:t>Maintains a distribution over arms. Arm's probability increases with better rewards.</a:t>
            </a:r>
          </a:p>
          <a:p>
            <a:pPr lvl="1" marL="914400" indent="-298450">
              <a:lnSpc>
                <a:spcPct val="92000"/>
              </a:lnSpc>
              <a:buSzPts val="1100"/>
              <a:buFontTx/>
              <a:buAutoNum type="alphaLcPeriod" startAt="1"/>
              <a:defRPr sz="1100"/>
            </a:pPr>
            <a:r>
              <a:t>Ensures a balance between exploring all arms and exploiting the best ones.</a:t>
            </a:r>
          </a:p>
          <a:p>
            <a:pPr>
              <a:lnSpc>
                <a:spcPct val="92000"/>
              </a:lnSpc>
              <a:buFontTx/>
              <a:buAutoNum type="arabicPeriod" startAt="1"/>
            </a:pPr>
            <a:r>
              <a:t>Weights &amp; Updates:</a:t>
            </a:r>
          </a:p>
          <a:p>
            <a:pPr lvl="1" marL="914400" indent="-298450">
              <a:lnSpc>
                <a:spcPct val="92000"/>
              </a:lnSpc>
              <a:buSzPts val="1100"/>
              <a:buFontTx/>
              <a:buAutoNum type="alphaLcPeriod" startAt="1"/>
              <a:defRPr sz="1100"/>
            </a:pPr>
            <a:r>
              <a:t>Each arm has a weight. This weight grows exponentially with the arm's reward.</a:t>
            </a:r>
          </a:p>
          <a:p>
            <a:pPr lvl="1" marL="914400" indent="-298450">
              <a:lnSpc>
                <a:spcPct val="92000"/>
              </a:lnSpc>
              <a:buSzPts val="1100"/>
              <a:buFontTx/>
              <a:buAutoNum type="alphaLcPeriod" startAt="1"/>
              <a:defRPr sz="1100"/>
            </a:pPr>
            <a:r>
              <a:t>Role: Determines the likelihood of selecting an arm in subsequent rounds.</a:t>
            </a:r>
          </a:p>
          <a:p>
            <a:pPr>
              <a:lnSpc>
                <a:spcPct val="92000"/>
              </a:lnSpc>
              <a:buFontTx/>
              <a:buAutoNum type="arabicPeriod" startAt="1"/>
            </a:pPr>
            <a:r>
              <a:t>Key Parameters:</a:t>
            </a:r>
          </a:p>
          <a:p>
            <a:pPr lvl="1" marL="914400" indent="-298450">
              <a:lnSpc>
                <a:spcPct val="92000"/>
              </a:lnSpc>
              <a:buSzPts val="1100"/>
              <a:buFontTx/>
              <a:buAutoNum type="alphaLcPeriod" startAt="1"/>
              <a:defRPr sz="1100"/>
            </a:pPr>
            <a:r>
              <a:t>Learning Rate (γ): Dictates the adaptation speed to new rewards.</a:t>
            </a:r>
          </a:p>
          <a:p>
            <a:pPr lvl="1" marL="914400" indent="-298450">
              <a:lnSpc>
                <a:spcPct val="92000"/>
              </a:lnSpc>
              <a:buSzPts val="1100"/>
              <a:buFontTx/>
              <a:buAutoNum type="alphaLcPeriod" startAt="1"/>
              <a:defRPr sz="1100"/>
            </a:pPr>
            <a:r>
              <a:t>Probability Distribution (pi​): Influenced by weights, it guides arm selection.</a:t>
            </a:r>
          </a:p>
          <a:p>
            <a:pPr>
              <a:lnSpc>
                <a:spcPct val="92000"/>
              </a:lnSpc>
              <a:buFontTx/>
              <a:buAutoNum type="arabicPeriod" startAt="1"/>
            </a:pPr>
            <a:r>
              <a:t>High stochasticity; Adapts swiftly to environmental changes identifying new optimal strategies post-change.</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Google Shape;274;p42"/>
          <p:cNvSpPr txBox="1"/>
          <p:nvPr>
            <p:ph type="title"/>
          </p:nvPr>
        </p:nvSpPr>
        <p:spPr>
          <a:xfrm>
            <a:off x="729450" y="1318650"/>
            <a:ext cx="7688699" cy="535201"/>
          </a:xfrm>
          <a:prstGeom prst="rect">
            <a:avLst/>
          </a:prstGeom>
        </p:spPr>
        <p:txBody>
          <a:bodyPr/>
          <a:lstStyle>
            <a:lvl1pPr defTabSz="896111">
              <a:defRPr sz="2254"/>
            </a:lvl1pPr>
          </a:lstStyle>
          <a:p>
            <a:pPr/>
            <a:r>
              <a:t>Step 6 - Results</a:t>
            </a:r>
          </a:p>
        </p:txBody>
      </p:sp>
      <p:pic>
        <p:nvPicPr>
          <p:cNvPr id="247" name="Google Shape;275;p42" descr="Google Shape;275;p42"/>
          <p:cNvPicPr>
            <a:picLocks noChangeAspect="1"/>
          </p:cNvPicPr>
          <p:nvPr/>
        </p:nvPicPr>
        <p:blipFill>
          <a:blip r:embed="rId2">
            <a:extLst/>
          </a:blip>
          <a:stretch>
            <a:fillRect/>
          </a:stretch>
        </p:blipFill>
        <p:spPr>
          <a:xfrm>
            <a:off x="729450" y="2122725"/>
            <a:ext cx="3599101" cy="2459376"/>
          </a:xfrm>
          <a:prstGeom prst="rect">
            <a:avLst/>
          </a:prstGeom>
          <a:ln w="12700">
            <a:miter lim="400000"/>
          </a:ln>
        </p:spPr>
      </p:pic>
      <p:pic>
        <p:nvPicPr>
          <p:cNvPr id="248" name="Google Shape;276;p42" descr="Google Shape;276;p42"/>
          <p:cNvPicPr>
            <a:picLocks noChangeAspect="1"/>
          </p:cNvPicPr>
          <p:nvPr/>
        </p:nvPicPr>
        <p:blipFill>
          <a:blip r:embed="rId3">
            <a:extLst/>
          </a:blip>
          <a:stretch>
            <a:fillRect/>
          </a:stretch>
        </p:blipFill>
        <p:spPr>
          <a:xfrm>
            <a:off x="5019475" y="3333750"/>
            <a:ext cx="2585374" cy="1766662"/>
          </a:xfrm>
          <a:prstGeom prst="rect">
            <a:avLst/>
          </a:prstGeom>
          <a:ln w="12700">
            <a:miter lim="400000"/>
          </a:ln>
        </p:spPr>
      </p:pic>
      <p:pic>
        <p:nvPicPr>
          <p:cNvPr id="249" name="Google Shape;277;p42" descr="Google Shape;277;p42"/>
          <p:cNvPicPr>
            <a:picLocks noChangeAspect="1"/>
          </p:cNvPicPr>
          <p:nvPr/>
        </p:nvPicPr>
        <p:blipFill>
          <a:blip r:embed="rId4">
            <a:extLst/>
          </a:blip>
          <a:stretch>
            <a:fillRect/>
          </a:stretch>
        </p:blipFill>
        <p:spPr>
          <a:xfrm>
            <a:off x="5019475" y="1567074"/>
            <a:ext cx="2585374" cy="1766676"/>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Google Shape;274;p42"/>
          <p:cNvSpPr txBox="1"/>
          <p:nvPr>
            <p:ph type="title"/>
          </p:nvPr>
        </p:nvSpPr>
        <p:spPr>
          <a:xfrm>
            <a:off x="729450" y="1318650"/>
            <a:ext cx="7688699" cy="535201"/>
          </a:xfrm>
          <a:prstGeom prst="rect">
            <a:avLst/>
          </a:prstGeom>
        </p:spPr>
        <p:txBody>
          <a:bodyPr/>
          <a:lstStyle>
            <a:lvl1pPr defTabSz="896111">
              <a:defRPr sz="2254"/>
            </a:lvl1pPr>
          </a:lstStyle>
          <a:p>
            <a:pPr/>
            <a:r>
              <a:t>Step 6 - Comparison</a:t>
            </a:r>
          </a:p>
        </p:txBody>
      </p:sp>
      <p:pic>
        <p:nvPicPr>
          <p:cNvPr id="252" name="Google Shape;275;p42" descr="Google Shape;275;p42"/>
          <p:cNvPicPr>
            <a:picLocks noChangeAspect="1"/>
          </p:cNvPicPr>
          <p:nvPr/>
        </p:nvPicPr>
        <p:blipFill>
          <a:blip r:embed="rId2">
            <a:extLst/>
          </a:blip>
          <a:stretch>
            <a:fillRect/>
          </a:stretch>
        </p:blipFill>
        <p:spPr>
          <a:xfrm>
            <a:off x="729450" y="2122725"/>
            <a:ext cx="3599101" cy="2459376"/>
          </a:xfrm>
          <a:prstGeom prst="rect">
            <a:avLst/>
          </a:prstGeom>
          <a:ln w="12700">
            <a:miter lim="400000"/>
          </a:ln>
        </p:spPr>
      </p:pic>
      <p:pic>
        <p:nvPicPr>
          <p:cNvPr id="253" name="Google Shape;276;p42" descr="Google Shape;276;p42"/>
          <p:cNvPicPr>
            <a:picLocks noChangeAspect="1"/>
          </p:cNvPicPr>
          <p:nvPr/>
        </p:nvPicPr>
        <p:blipFill>
          <a:blip r:embed="rId3">
            <a:extLst/>
          </a:blip>
          <a:stretch>
            <a:fillRect/>
          </a:stretch>
        </p:blipFill>
        <p:spPr>
          <a:xfrm>
            <a:off x="5019475" y="3333750"/>
            <a:ext cx="2585374" cy="1766662"/>
          </a:xfrm>
          <a:prstGeom prst="rect">
            <a:avLst/>
          </a:prstGeom>
          <a:ln w="12700">
            <a:miter lim="400000"/>
          </a:ln>
        </p:spPr>
      </p:pic>
      <p:pic>
        <p:nvPicPr>
          <p:cNvPr id="254" name="Google Shape;277;p42" descr="Google Shape;277;p42"/>
          <p:cNvPicPr>
            <a:picLocks noChangeAspect="1"/>
          </p:cNvPicPr>
          <p:nvPr/>
        </p:nvPicPr>
        <p:blipFill>
          <a:blip r:embed="rId4">
            <a:extLst/>
          </a:blip>
          <a:stretch>
            <a:fillRect/>
          </a:stretch>
        </p:blipFill>
        <p:spPr>
          <a:xfrm>
            <a:off x="5019475" y="1567074"/>
            <a:ext cx="2585374" cy="176667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Google Shape;104;p16"/>
          <p:cNvSpPr txBox="1"/>
          <p:nvPr>
            <p:ph type="title"/>
          </p:nvPr>
        </p:nvSpPr>
        <p:spPr>
          <a:xfrm>
            <a:off x="729450" y="1318650"/>
            <a:ext cx="7688699" cy="535201"/>
          </a:xfrm>
          <a:prstGeom prst="rect">
            <a:avLst/>
          </a:prstGeom>
        </p:spPr>
        <p:txBody>
          <a:bodyPr/>
          <a:lstStyle/>
          <a:p>
            <a:pPr defTabSz="896111">
              <a:defRPr sz="2254"/>
            </a:pPr>
            <a:r>
              <a:t>Problem Setting - </a:t>
            </a:r>
            <a:r>
              <a:rPr i="1"/>
              <a:t>Matching</a:t>
            </a:r>
          </a:p>
        </p:txBody>
      </p:sp>
      <p:sp>
        <p:nvSpPr>
          <p:cNvPr id="139" name="Google Shape;105;p16"/>
          <p:cNvSpPr txBox="1"/>
          <p:nvPr>
            <p:ph type="body" sz="half" idx="1"/>
          </p:nvPr>
        </p:nvSpPr>
        <p:spPr>
          <a:xfrm>
            <a:off x="729450" y="2078875"/>
            <a:ext cx="7688699" cy="2261101"/>
          </a:xfrm>
          <a:prstGeom prst="rect">
            <a:avLst/>
          </a:prstGeom>
        </p:spPr>
        <p:txBody>
          <a:bodyPr/>
          <a:lstStyle/>
          <a:p>
            <a:pPr/>
            <a:r>
              <a:t>Classifications:</a:t>
            </a:r>
          </a:p>
          <a:p>
            <a:pPr lvl="1" marL="914400" indent="-298450">
              <a:buSzPts val="1100"/>
              <a:buChar char="●"/>
              <a:defRPr sz="1100"/>
            </a:pPr>
            <a:r>
              <a:t>Nodes (customers) are categorized into classes and have associated features determining their class assignment</a:t>
            </a:r>
          </a:p>
          <a:p>
            <a:pPr lvl="1" marL="914400" indent="-298450">
              <a:buSzPts val="1100"/>
              <a:buChar char="●"/>
              <a:defRPr sz="1100"/>
            </a:pPr>
            <a:r>
              <a:t>Products are categorized into classes, but they don't possess distinct features.</a:t>
            </a:r>
          </a:p>
          <a:p>
            <a:pPr/>
            <a:r>
              <a:t>Reward Structure:</a:t>
            </a:r>
          </a:p>
          <a:p>
            <a:pPr lvl="1" marL="914400" indent="-298450">
              <a:buSzPts val="1100"/>
              <a:buChar char="●"/>
              <a:defRPr sz="1100"/>
            </a:pPr>
            <a:r>
              <a:t>Rewards are probabilistically determined, with the goal being to match customers to products in a way that maximizes the overall reward.</a:t>
            </a:r>
          </a:p>
          <a:p>
            <a:pPr/>
            <a:r>
              <a:t>Inventory Constraints:</a:t>
            </a:r>
          </a:p>
          <a:p>
            <a:pPr lvl="1" marL="914400" indent="-298450">
              <a:buSzPts val="1100"/>
              <a:buChar char="●"/>
              <a:defRPr sz="1100"/>
            </a:pPr>
            <a:r>
              <a:t>The inventory of each product class is limited to three units each per episode.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Google Shape;110;p17"/>
          <p:cNvSpPr txBox="1"/>
          <p:nvPr>
            <p:ph type="title"/>
          </p:nvPr>
        </p:nvSpPr>
        <p:spPr>
          <a:xfrm>
            <a:off x="729450" y="1318650"/>
            <a:ext cx="7688699" cy="535201"/>
          </a:xfrm>
          <a:prstGeom prst="rect">
            <a:avLst/>
          </a:prstGeom>
        </p:spPr>
        <p:txBody>
          <a:bodyPr/>
          <a:lstStyle/>
          <a:p>
            <a:pPr defTabSz="896111">
              <a:defRPr sz="2254"/>
            </a:pPr>
            <a:r>
              <a:t>Clairvoyant Algorithm - </a:t>
            </a:r>
            <a:r>
              <a:rPr i="1"/>
              <a:t>Social Influence</a:t>
            </a:r>
          </a:p>
        </p:txBody>
      </p:sp>
      <p:sp>
        <p:nvSpPr>
          <p:cNvPr id="142" name="Google Shape;111;p17"/>
          <p:cNvSpPr txBox="1"/>
          <p:nvPr>
            <p:ph type="body" sz="half" idx="1"/>
          </p:nvPr>
        </p:nvSpPr>
        <p:spPr>
          <a:xfrm>
            <a:off x="729450" y="2078875"/>
            <a:ext cx="7688699" cy="2261101"/>
          </a:xfrm>
          <a:prstGeom prst="rect">
            <a:avLst/>
          </a:prstGeom>
        </p:spPr>
        <p:txBody>
          <a:bodyPr/>
          <a:lstStyle/>
          <a:p>
            <a:pPr marL="0" indent="0">
              <a:lnSpc>
                <a:spcPct val="92000"/>
              </a:lnSpc>
              <a:buSzTx/>
              <a:buNone/>
              <a:defRPr sz="800"/>
            </a:pPr>
            <a:r>
              <a:rPr b="1"/>
              <a:t>Objective</a:t>
            </a:r>
            <a:r>
              <a:t>:</a:t>
            </a:r>
          </a:p>
          <a:p>
            <a:pPr marL="0" indent="0">
              <a:lnSpc>
                <a:spcPct val="92000"/>
              </a:lnSpc>
              <a:buSzTx/>
              <a:buNone/>
              <a:defRPr sz="800"/>
            </a:pPr>
            <a:br/>
            <a:r>
              <a:t>To identify the optimal set of seeds that ensures the maximum influence spread within a social network, given a fixed budget. This algorithm, utilizing the exact probabilities of the network, sets a performance benchmark against which other learning algorithms can be measured.</a:t>
            </a:r>
          </a:p>
          <a:p>
            <a:pPr marL="0" indent="0">
              <a:lnSpc>
                <a:spcPct val="92000"/>
              </a:lnSpc>
              <a:spcBef>
                <a:spcPts val="1200"/>
              </a:spcBef>
              <a:buSzTx/>
              <a:buNone/>
              <a:defRPr sz="800"/>
            </a:pPr>
            <a:r>
              <a:rPr b="1"/>
              <a:t>Methodology</a:t>
            </a:r>
            <a:r>
              <a:t>:</a:t>
            </a:r>
          </a:p>
          <a:p>
            <a:pPr indent="-280192">
              <a:lnSpc>
                <a:spcPct val="92000"/>
              </a:lnSpc>
              <a:spcBef>
                <a:spcPts val="1200"/>
              </a:spcBef>
              <a:buSzPct val="100000"/>
              <a:defRPr sz="800"/>
            </a:pPr>
            <a:r>
              <a:t>Monte Carlo Simulations:</a:t>
            </a:r>
          </a:p>
          <a:p>
            <a:pPr lvl="1" marL="914400" indent="-272256">
              <a:lnSpc>
                <a:spcPct val="92000"/>
              </a:lnSpc>
              <a:buSzPct val="100000"/>
              <a:defRPr sz="600"/>
            </a:pPr>
            <a:r>
              <a:t>Harness the network's known probability distribution to perform Monte Carlo simulations, estimating the expected influence spread or reward from seeding specific nodes.</a:t>
            </a:r>
          </a:p>
          <a:p>
            <a:pPr indent="-280192">
              <a:lnSpc>
                <a:spcPct val="92000"/>
              </a:lnSpc>
              <a:buSzPct val="100000"/>
              <a:defRPr sz="800"/>
            </a:pPr>
            <a:r>
              <a:t>Greedy Seed Selection:</a:t>
            </a:r>
          </a:p>
          <a:p>
            <a:pPr lvl="1" marL="914400" indent="-272256">
              <a:lnSpc>
                <a:spcPct val="92000"/>
              </a:lnSpc>
              <a:buSzPct val="100000"/>
              <a:defRPr sz="600"/>
            </a:pPr>
            <a:r>
              <a:t>Iteratively:</a:t>
            </a:r>
          </a:p>
          <a:p>
            <a:pPr lvl="2" marL="1371600" indent="-272256">
              <a:lnSpc>
                <a:spcPct val="92000"/>
              </a:lnSpc>
              <a:buSzPct val="100000"/>
              <a:defRPr sz="600"/>
            </a:pPr>
            <a:r>
              <a:t>Evaluate the potential influence of each seed, considering its combined effect with previously confirmed seeds.</a:t>
            </a:r>
          </a:p>
          <a:p>
            <a:pPr lvl="2" marL="1371600" indent="-272256">
              <a:lnSpc>
                <a:spcPct val="92000"/>
              </a:lnSpc>
              <a:buSzPct val="100000"/>
              <a:defRPr sz="600"/>
            </a:pPr>
            <a:r>
              <a:t>Choose the seed that offers the most substantial incremental impact on influence spread.</a:t>
            </a:r>
          </a:p>
          <a:p>
            <a:pPr lvl="1" marL="914400" indent="-272256">
              <a:lnSpc>
                <a:spcPct val="92000"/>
              </a:lnSpc>
              <a:buSzPct val="100000"/>
              <a:defRPr sz="600"/>
            </a:pPr>
            <a:r>
              <a:t>This approach ensures a systematic build-up of seeds that together optimize the overall influence.</a:t>
            </a:r>
          </a:p>
          <a:p>
            <a:pPr indent="-280192">
              <a:lnSpc>
                <a:spcPct val="92000"/>
              </a:lnSpc>
              <a:buSzPct val="100000"/>
              <a:defRPr sz="800"/>
            </a:pPr>
            <a:r>
              <a:t>Optimal Influence Estimation:</a:t>
            </a:r>
          </a:p>
          <a:p>
            <a:pPr lvl="1" marL="914400" indent="-272256">
              <a:lnSpc>
                <a:spcPct val="92000"/>
              </a:lnSpc>
              <a:buSzPct val="100000"/>
              <a:defRPr sz="600"/>
            </a:pPr>
            <a:r>
              <a:t>With the optimal seed set determined, run additional simulations to ascertain the average influence spread and its variability for this combination.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Google Shape;116;p18"/>
          <p:cNvSpPr txBox="1"/>
          <p:nvPr>
            <p:ph type="title"/>
          </p:nvPr>
        </p:nvSpPr>
        <p:spPr>
          <a:xfrm>
            <a:off x="729450" y="1318650"/>
            <a:ext cx="7688699" cy="535201"/>
          </a:xfrm>
          <a:prstGeom prst="rect">
            <a:avLst/>
          </a:prstGeom>
        </p:spPr>
        <p:txBody>
          <a:bodyPr/>
          <a:lstStyle/>
          <a:p>
            <a:pPr defTabSz="896111">
              <a:defRPr sz="2254"/>
            </a:pPr>
            <a:r>
              <a:t>Clairvoyant Algorithm - </a:t>
            </a:r>
            <a:r>
              <a:rPr i="1"/>
              <a:t>Matching</a:t>
            </a:r>
          </a:p>
        </p:txBody>
      </p:sp>
      <p:sp>
        <p:nvSpPr>
          <p:cNvPr id="145" name="Google Shape;117;p18"/>
          <p:cNvSpPr txBox="1"/>
          <p:nvPr>
            <p:ph type="body" sz="half" idx="1"/>
          </p:nvPr>
        </p:nvSpPr>
        <p:spPr>
          <a:xfrm>
            <a:off x="729450" y="2078875"/>
            <a:ext cx="7688699" cy="2261101"/>
          </a:xfrm>
          <a:prstGeom prst="rect">
            <a:avLst/>
          </a:prstGeom>
        </p:spPr>
        <p:txBody>
          <a:bodyPr/>
          <a:lstStyle/>
          <a:p>
            <a:pPr marL="0" indent="0">
              <a:lnSpc>
                <a:spcPct val="92000"/>
              </a:lnSpc>
              <a:buSzTx/>
              <a:buNone/>
              <a:defRPr sz="900"/>
            </a:pPr>
            <a:r>
              <a:t>Objective: </a:t>
            </a:r>
            <a:br/>
            <a:r>
              <a:t>Determine the optimal matching between customer classes and product classes that maximizes the expected cumulative reward. Given the precise reward distributions for each pair, this algorithm provides an upper bound on the achievable rewards, serving as a yardstick for other strategies.</a:t>
            </a:r>
          </a:p>
          <a:p>
            <a:pPr marL="0" indent="0">
              <a:lnSpc>
                <a:spcPct val="92000"/>
              </a:lnSpc>
              <a:spcBef>
                <a:spcPts val="1200"/>
              </a:spcBef>
              <a:buSzTx/>
              <a:buNone/>
              <a:defRPr sz="900"/>
            </a:pPr>
            <a:r>
              <a:t>Methodology:</a:t>
            </a:r>
          </a:p>
          <a:p>
            <a:pPr indent="-286384">
              <a:lnSpc>
                <a:spcPct val="92000"/>
              </a:lnSpc>
              <a:spcBef>
                <a:spcPts val="1200"/>
              </a:spcBef>
              <a:buSzPct val="100000"/>
              <a:defRPr sz="900"/>
            </a:pPr>
            <a:r>
              <a:t>Reward Distributions:</a:t>
            </a:r>
          </a:p>
          <a:p>
            <a:pPr lvl="1" marL="914400" indent="-277494">
              <a:lnSpc>
                <a:spcPct val="92000"/>
              </a:lnSpc>
              <a:buSzPct val="100000"/>
              <a:defRPr sz="700"/>
            </a:pPr>
            <a:r>
              <a:t>Each pairing of a customer class and a product class has an associated reward, drawn from a normal distribution with unique means and standard deviations.</a:t>
            </a:r>
          </a:p>
          <a:p>
            <a:pPr indent="-286384">
              <a:lnSpc>
                <a:spcPct val="92000"/>
              </a:lnSpc>
              <a:buSzPct val="100000"/>
              <a:defRPr sz="900"/>
            </a:pPr>
            <a:r>
              <a:t>Constructing the Reward Matrix:</a:t>
            </a:r>
          </a:p>
          <a:p>
            <a:pPr lvl="1" marL="914400" indent="-277494">
              <a:lnSpc>
                <a:spcPct val="92000"/>
              </a:lnSpc>
              <a:buSzPct val="100000"/>
              <a:defRPr sz="700"/>
            </a:pPr>
            <a:r>
              <a:t>A matrix is built where each entry represents the expected reward for a specific customer-product class pairing.</a:t>
            </a:r>
          </a:p>
          <a:p>
            <a:pPr lvl="1" marL="914400" indent="-277494">
              <a:lnSpc>
                <a:spcPct val="92000"/>
              </a:lnSpc>
              <a:buSzPct val="100000"/>
              <a:defRPr sz="700"/>
            </a:pPr>
            <a:r>
              <a:t>To handle cases where there are mismatches in the number of customers and products, the matrix is padded with entries representing "no match".</a:t>
            </a:r>
          </a:p>
          <a:p>
            <a:pPr indent="-286384">
              <a:lnSpc>
                <a:spcPct val="92000"/>
              </a:lnSpc>
              <a:buSzPct val="100000"/>
              <a:defRPr sz="900"/>
            </a:pPr>
            <a:r>
              <a:t>Optimal Matching:</a:t>
            </a:r>
          </a:p>
          <a:p>
            <a:pPr lvl="1" marL="914400" indent="-277494">
              <a:lnSpc>
                <a:spcPct val="92000"/>
              </a:lnSpc>
              <a:buSzPct val="100000"/>
              <a:defRPr sz="700"/>
            </a:pPr>
            <a:r>
              <a:t>Using the reward matrix, the algorithm seeks the combination of customer-product pairings that maximize the overall expected reward.</a:t>
            </a:r>
          </a:p>
          <a:p>
            <a:pPr lvl="1" marL="914400" indent="-277494">
              <a:lnSpc>
                <a:spcPct val="92000"/>
              </a:lnSpc>
              <a:buSzPct val="100000"/>
              <a:defRPr sz="700"/>
            </a:pPr>
            <a:r>
              <a:t>This is achieved using an optimization technique (linear_sum_assignment) that finds the best assignment given the reward structure.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Google Shape;122;p19"/>
          <p:cNvSpPr txBox="1"/>
          <p:nvPr>
            <p:ph type="title"/>
          </p:nvPr>
        </p:nvSpPr>
        <p:spPr>
          <a:xfrm>
            <a:off x="729450" y="1318650"/>
            <a:ext cx="7688699" cy="535201"/>
          </a:xfrm>
          <a:prstGeom prst="rect">
            <a:avLst/>
          </a:prstGeom>
        </p:spPr>
        <p:txBody>
          <a:bodyPr/>
          <a:lstStyle>
            <a:lvl1pPr defTabSz="896111">
              <a:defRPr sz="2254"/>
            </a:lvl1pPr>
          </a:lstStyle>
          <a:p>
            <a:pPr/>
            <a:r>
              <a:t>Models</a:t>
            </a:r>
          </a:p>
        </p:txBody>
      </p:sp>
      <p:sp>
        <p:nvSpPr>
          <p:cNvPr id="148" name="Google Shape;123;p19"/>
          <p:cNvSpPr txBox="1"/>
          <p:nvPr>
            <p:ph type="body" sz="half" idx="1"/>
          </p:nvPr>
        </p:nvSpPr>
        <p:spPr>
          <a:xfrm>
            <a:off x="729450" y="2078875"/>
            <a:ext cx="7688699" cy="2261101"/>
          </a:xfrm>
          <a:prstGeom prst="rect">
            <a:avLst/>
          </a:prstGeom>
        </p:spPr>
        <p:txBody>
          <a:bodyPr/>
          <a:lstStyle/>
          <a:p>
            <a:pPr marL="0" indent="0">
              <a:buSzTx/>
              <a:buNone/>
              <a:defRPr sz="800"/>
            </a:pPr>
            <a:r>
              <a:t>Upper Confidence Bound (UCB):</a:t>
            </a:r>
          </a:p>
          <a:p>
            <a:pPr indent="-280192">
              <a:spcBef>
                <a:spcPts val="1200"/>
              </a:spcBef>
              <a:buSzPct val="100000"/>
              <a:defRPr sz="800"/>
            </a:pPr>
            <a:r>
              <a:t>Description: The UCB algorithm combines estimated rewards and corresponding confidence intervals to make selections. By consistently opting for the arm with the highest upper bound, UCB achieves an equilibrium between the exploration of new arms and the exploitation of familiar ones.</a:t>
            </a:r>
          </a:p>
          <a:p>
            <a:pPr marL="0" indent="0">
              <a:spcBef>
                <a:spcPts val="1200"/>
              </a:spcBef>
              <a:buSzTx/>
              <a:buNone/>
              <a:defRPr sz="800"/>
            </a:pPr>
            <a:r>
              <a:t>Thompson Sampling (TS):</a:t>
            </a:r>
          </a:p>
          <a:p>
            <a:pPr indent="-280192">
              <a:spcBef>
                <a:spcPts val="1200"/>
              </a:spcBef>
              <a:buSzPct val="100000"/>
              <a:defRPr sz="800"/>
            </a:pPr>
            <a:r>
              <a:t>Description: Thompson Sampling employs a Bayesian perspective, leveraging probabilistic reward distributions for each arm. At every step, the algorithm draws a sample from each arm's distribution, selecting the one with the highest value. This method adeptly balances exploration and exploitation.</a:t>
            </a:r>
          </a:p>
          <a:p>
            <a:pPr marL="0" indent="0">
              <a:spcBef>
                <a:spcPts val="1200"/>
              </a:spcBef>
              <a:buSzTx/>
              <a:buNone/>
              <a:defRPr sz="800"/>
            </a:pPr>
            <a:r>
              <a:t>Objective:</a:t>
            </a:r>
          </a:p>
          <a:p>
            <a:pPr indent="-280192">
              <a:spcBef>
                <a:spcPts val="1200"/>
              </a:spcBef>
              <a:buSzPct val="100000"/>
              <a:defRPr sz="800"/>
            </a:pPr>
            <a:r>
              <a:t>Adapt foundational TS and UCB algorithms to our setting;</a:t>
            </a:r>
          </a:p>
          <a:p>
            <a:pPr indent="-280192">
              <a:buSzPct val="100000"/>
              <a:defRPr sz="800"/>
            </a:pPr>
            <a:r>
              <a:t>Strategically formulate the problem to contain the regret bound.</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Google Shape;128;p20"/>
          <p:cNvSpPr txBox="1"/>
          <p:nvPr>
            <p:ph type="title"/>
          </p:nvPr>
        </p:nvSpPr>
        <p:spPr>
          <a:xfrm>
            <a:off x="729450" y="1318650"/>
            <a:ext cx="7688699" cy="535201"/>
          </a:xfrm>
          <a:prstGeom prst="rect">
            <a:avLst/>
          </a:prstGeom>
        </p:spPr>
        <p:txBody>
          <a:bodyPr/>
          <a:lstStyle>
            <a:lvl1pPr defTabSz="896111">
              <a:defRPr sz="2254"/>
            </a:lvl1pPr>
          </a:lstStyle>
          <a:p>
            <a:pPr/>
            <a:r>
              <a:t>Assumptions</a:t>
            </a:r>
          </a:p>
        </p:txBody>
      </p:sp>
      <p:sp>
        <p:nvSpPr>
          <p:cNvPr id="151" name="Google Shape;129;p20"/>
          <p:cNvSpPr txBox="1"/>
          <p:nvPr>
            <p:ph type="body" sz="half" idx="1"/>
          </p:nvPr>
        </p:nvSpPr>
        <p:spPr>
          <a:xfrm>
            <a:off x="729450" y="2065249"/>
            <a:ext cx="7688699" cy="2261101"/>
          </a:xfrm>
          <a:prstGeom prst="rect">
            <a:avLst/>
          </a:prstGeom>
        </p:spPr>
        <p:txBody>
          <a:bodyPr/>
          <a:lstStyle/>
          <a:p>
            <a:pPr/>
            <a:r>
              <a:t>Activation Probabilities: Activation probabilities are not observable.</a:t>
            </a:r>
          </a:p>
          <a:p>
            <a:pPr/>
            <a:r>
              <a:t>Influence Episodes: Are independent and identically distributed (i.i.d).</a:t>
            </a:r>
          </a:p>
          <a:p>
            <a:pPr/>
            <a:r>
              <a:t>Influence Propagation: Utilizes the Independent Cascade Model.</a:t>
            </a:r>
          </a:p>
          <a:p>
            <a:pPr/>
            <a:r>
              <a:t>Customer Choices: Customers choose products based on their inherent preferences and the perceived quality of products.</a:t>
            </a:r>
          </a:p>
          <a:p>
            <a:pPr/>
            <a:r>
              <a:t>Product Classification: product classes are always observable</a:t>
            </a:r>
          </a:p>
          <a:p>
            <a:pPr/>
            <a:r>
              <a:t>Customer Information: Customer features are always observable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Google Shape;134;p21"/>
          <p:cNvSpPr txBox="1"/>
          <p:nvPr>
            <p:ph type="title"/>
          </p:nvPr>
        </p:nvSpPr>
        <p:spPr>
          <a:xfrm>
            <a:off x="729999" y="1318650"/>
            <a:ext cx="3300902" cy="1687200"/>
          </a:xfrm>
          <a:prstGeom prst="rect">
            <a:avLst/>
          </a:prstGeom>
        </p:spPr>
        <p:txBody>
          <a:bodyPr/>
          <a:lstStyle/>
          <a:p>
            <a:pPr/>
            <a:r>
              <a:t>Step 1</a:t>
            </a:r>
          </a:p>
        </p:txBody>
      </p:sp>
      <p:sp>
        <p:nvSpPr>
          <p:cNvPr id="154" name="Google Shape;135;p21"/>
          <p:cNvSpPr txBox="1"/>
          <p:nvPr>
            <p:ph type="body" sz="half" idx="1"/>
          </p:nvPr>
        </p:nvSpPr>
        <p:spPr>
          <a:xfrm>
            <a:off x="5174224" y="1352624"/>
            <a:ext cx="3374400" cy="3025502"/>
          </a:xfrm>
          <a:prstGeom prst="rect">
            <a:avLst/>
          </a:prstGeom>
        </p:spPr>
        <p:txBody>
          <a:bodyPr/>
          <a:lstStyle/>
          <a:p>
            <a:pPr marL="0" indent="0">
              <a:lnSpc>
                <a:spcPct val="115000"/>
              </a:lnSpc>
              <a:defRPr sz="1300"/>
            </a:pPr>
            <a:r>
              <a:t>Goals:</a:t>
            </a:r>
          </a:p>
          <a:p>
            <a:pPr marL="457200" indent="-311150">
              <a:lnSpc>
                <a:spcPct val="115000"/>
              </a:lnSpc>
              <a:spcBef>
                <a:spcPts val="1200"/>
              </a:spcBef>
              <a:buClr>
                <a:schemeClr val="accent1"/>
              </a:buClr>
              <a:buSzPts val="1300"/>
              <a:buFont typeface="Helvetica"/>
              <a:buChar char="●"/>
              <a:defRPr sz="1300"/>
            </a:pPr>
            <a:r>
              <a:t>Utilize UCB and TS-like algorithms to estimate activation probabilities within the social network;</a:t>
            </a:r>
          </a:p>
          <a:p>
            <a:pPr marL="457200" indent="-311150">
              <a:lnSpc>
                <a:spcPct val="115000"/>
              </a:lnSpc>
              <a:buClr>
                <a:schemeClr val="accent1"/>
              </a:buClr>
              <a:buSzPts val="1300"/>
              <a:buFont typeface="Helvetica"/>
              <a:buChar char="●"/>
              <a:defRPr sz="1300"/>
            </a:pPr>
            <a:r>
              <a:t>Maximize cumulative reward.</a:t>
            </a:r>
          </a:p>
        </p:txBody>
      </p:sp>
      <p:sp>
        <p:nvSpPr>
          <p:cNvPr id="155" name="Google Shape;136;p21"/>
          <p:cNvSpPr txBox="1"/>
          <p:nvPr/>
        </p:nvSpPr>
        <p:spPr>
          <a:xfrm>
            <a:off x="724949" y="2391324"/>
            <a:ext cx="3300902" cy="1529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defRPr b="1" sz="1600">
                <a:solidFill>
                  <a:schemeClr val="accent1"/>
                </a:solidFill>
                <a:latin typeface="Lato"/>
                <a:ea typeface="Lato"/>
                <a:cs typeface="Lato"/>
                <a:sym typeface="Lato"/>
              </a:defRPr>
            </a:pPr>
            <a:r>
              <a:t>Assumptions</a:t>
            </a:r>
            <a:r>
              <a:rPr b="0"/>
              <a:t>:</a:t>
            </a:r>
          </a:p>
          <a:p>
            <a:pPr>
              <a:defRPr sz="1600">
                <a:solidFill>
                  <a:schemeClr val="accent1"/>
                </a:solidFill>
                <a:latin typeface="Lato"/>
                <a:ea typeface="Lato"/>
                <a:cs typeface="Lato"/>
                <a:sym typeface="Lato"/>
              </a:defRPr>
            </a:pPr>
          </a:p>
          <a:p>
            <a:pPr marL="457200" indent="-330200">
              <a:buClr>
                <a:schemeClr val="accent1"/>
              </a:buClr>
              <a:buSzPts val="1600"/>
              <a:buAutoNum type="arabicPeriod" startAt="1"/>
              <a:defRPr sz="1600">
                <a:solidFill>
                  <a:schemeClr val="accent1"/>
                </a:solidFill>
                <a:latin typeface="Lato"/>
                <a:ea typeface="Lato"/>
                <a:cs typeface="Lato"/>
                <a:sym typeface="Lato"/>
              </a:defRPr>
            </a:pPr>
            <a:r>
              <a:t>Activation probabilities adhere to stationary distributions.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1A9988"/>
      </a:lt1>
      <a:dk2>
        <a:srgbClr val="A7A7A7"/>
      </a:dk2>
      <a:lt2>
        <a:srgbClr val="535353"/>
      </a:lt2>
      <a:accent1>
        <a:srgbClr val="595959"/>
      </a:accent1>
      <a:accent2>
        <a:srgbClr val="6AA4C8"/>
      </a:accent2>
      <a:accent3>
        <a:srgbClr val="EB5600"/>
      </a:accent3>
      <a:accent4>
        <a:srgbClr val="A2FFE8"/>
      </a:accent4>
      <a:accent5>
        <a:srgbClr val="1C3678"/>
      </a:accent5>
      <a:accent6>
        <a:srgbClr val="FFB8A2"/>
      </a:accent6>
      <a:hlink>
        <a:srgbClr val="0000FF"/>
      </a:hlink>
      <a:folHlink>
        <a:srgbClr val="FF00FF"/>
      </a:folHlink>
    </a:clrScheme>
    <a:fontScheme name="Streamline">
      <a:majorFont>
        <a:latin typeface="Arial"/>
        <a:ea typeface="Arial"/>
        <a:cs typeface="Arial"/>
      </a:majorFont>
      <a:minorFont>
        <a:latin typeface="Helvetica"/>
        <a:ea typeface="Helvetica"/>
        <a:cs typeface="Helvetica"/>
      </a:minorFont>
    </a:fontScheme>
    <a:fmtScheme name="Streamli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treamline">
  <a:themeElements>
    <a:clrScheme name="Streamline">
      <a:dk1>
        <a:srgbClr val="000000"/>
      </a:dk1>
      <a:lt1>
        <a:srgbClr val="FFFFFF"/>
      </a:lt1>
      <a:dk2>
        <a:srgbClr val="A7A7A7"/>
      </a:dk2>
      <a:lt2>
        <a:srgbClr val="535353"/>
      </a:lt2>
      <a:accent1>
        <a:srgbClr val="595959"/>
      </a:accent1>
      <a:accent2>
        <a:srgbClr val="6AA4C8"/>
      </a:accent2>
      <a:accent3>
        <a:srgbClr val="EB5600"/>
      </a:accent3>
      <a:accent4>
        <a:srgbClr val="A2FFE8"/>
      </a:accent4>
      <a:accent5>
        <a:srgbClr val="1C3678"/>
      </a:accent5>
      <a:accent6>
        <a:srgbClr val="FFB8A2"/>
      </a:accent6>
      <a:hlink>
        <a:srgbClr val="0000FF"/>
      </a:hlink>
      <a:folHlink>
        <a:srgbClr val="FF00FF"/>
      </a:folHlink>
    </a:clrScheme>
    <a:fontScheme name="Streamline">
      <a:majorFont>
        <a:latin typeface="Arial"/>
        <a:ea typeface="Arial"/>
        <a:cs typeface="Arial"/>
      </a:majorFont>
      <a:minorFont>
        <a:latin typeface="Helvetica"/>
        <a:ea typeface="Helvetica"/>
        <a:cs typeface="Helvetica"/>
      </a:minorFont>
    </a:fontScheme>
    <a:fmtScheme name="Streamli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