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28AB-1BBA-4254-A29A-B3034592099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DB15-F44E-4117-8D08-CABDFE08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1316326"/>
            <a:ext cx="9462655" cy="3117129"/>
          </a:xfrm>
        </p:spPr>
        <p:txBody>
          <a:bodyPr>
            <a:normAutofit/>
          </a:bodyPr>
          <a:lstStyle/>
          <a:p>
            <a:r>
              <a:rPr lang="es-CU" dirty="0" smtClean="0"/>
              <a:t>Regresión simbólica para modelos epidemiológicos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256" y="6137708"/>
            <a:ext cx="1925782" cy="387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sz="2400" dirty="0" smtClean="0"/>
              <a:t>David Guaty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3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1316326"/>
            <a:ext cx="9462655" cy="3117129"/>
          </a:xfrm>
        </p:spPr>
        <p:txBody>
          <a:bodyPr>
            <a:normAutofit/>
          </a:bodyPr>
          <a:lstStyle/>
          <a:p>
            <a:r>
              <a:rPr lang="es-CU" dirty="0" smtClean="0"/>
              <a:t>Regresión simbólica para modelos epidemiológicos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256" y="6137708"/>
            <a:ext cx="1925782" cy="387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sz="2400" dirty="0" smtClean="0"/>
              <a:t>David Guaty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4" y="2551470"/>
            <a:ext cx="3894773" cy="2078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U" sz="2800" dirty="0"/>
                  <a:t>¿</a:t>
                </a:r>
                <a:r>
                  <a:rPr lang="es-C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blipFill>
                <a:blip r:embed="rId3"/>
                <a:stretch>
                  <a:fillRect l="-1065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199" y="365127"/>
            <a:ext cx="2403765" cy="757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smtClean="0"/>
              <a:t>Regresión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7164" y="4511079"/>
            <a:ext cx="3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411" y="2551470"/>
            <a:ext cx="34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4" y="2551470"/>
            <a:ext cx="3894773" cy="2078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U" sz="2800" dirty="0"/>
                  <a:t>¿</a:t>
                </a:r>
                <a:r>
                  <a:rPr lang="es-C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blipFill>
                <a:blip r:embed="rId3"/>
                <a:stretch>
                  <a:fillRect l="-1065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199" y="365127"/>
            <a:ext cx="2403765" cy="757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smtClean="0"/>
              <a:t>Regresión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7164" y="4511079"/>
            <a:ext cx="3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411" y="2551470"/>
            <a:ext cx="34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U" sz="2800" dirty="0" smtClean="0"/>
                  <a:t>Regresión Lineal: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blipFill>
                <a:blip r:embed="rId4"/>
                <a:stretch>
                  <a:fillRect l="-221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96" y="1802661"/>
            <a:ext cx="3554062" cy="16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4" y="2551470"/>
            <a:ext cx="3894773" cy="2078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U" sz="2800" dirty="0"/>
                  <a:t>¿</a:t>
                </a:r>
                <a:r>
                  <a:rPr lang="es-C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blipFill>
                <a:blip r:embed="rId3"/>
                <a:stretch>
                  <a:fillRect l="-1065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199" y="365127"/>
            <a:ext cx="2403765" cy="757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smtClean="0"/>
              <a:t>Regresión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7164" y="4511079"/>
            <a:ext cx="3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411" y="2551470"/>
            <a:ext cx="34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dirty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U" sz="2800" dirty="0" smtClean="0"/>
                  <a:t>Regresión Lineal: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blipFill>
                <a:blip r:embed="rId4"/>
                <a:stretch>
                  <a:fillRect l="-221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96" y="1802661"/>
            <a:ext cx="3554062" cy="16818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8364" y="4259082"/>
            <a:ext cx="316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U" sz="2800" dirty="0" smtClean="0"/>
              <a:t>Redes neuronales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68637" y="4844816"/>
            <a:ext cx="6615545" cy="806375"/>
            <a:chOff x="4322619" y="4353735"/>
            <a:chExt cx="6615545" cy="806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22619" y="4541480"/>
                  <a:ext cx="16275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U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619" y="4541480"/>
                  <a:ext cx="162753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5278582" y="4756923"/>
              <a:ext cx="1163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80909" y="4353735"/>
              <a:ext cx="1780309" cy="806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U" sz="2800" dirty="0" smtClean="0">
                  <a:solidFill>
                    <a:schemeClr val="bg1"/>
                  </a:solidFill>
                </a:rPr>
                <a:t>Magia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478982" y="4756922"/>
              <a:ext cx="1163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310626" y="4530859"/>
                  <a:ext cx="16275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U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626" y="4530859"/>
                  <a:ext cx="162753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34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7"/>
            <a:ext cx="2403765" cy="757092"/>
          </a:xfrm>
        </p:spPr>
        <p:txBody>
          <a:bodyPr/>
          <a:lstStyle/>
          <a:p>
            <a:r>
              <a:rPr lang="es-CU" dirty="0"/>
              <a:t>R</a:t>
            </a:r>
            <a:r>
              <a:rPr lang="es-CU" dirty="0" smtClean="0"/>
              <a:t>egresión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4" y="2551470"/>
            <a:ext cx="3894773" cy="2078209"/>
          </a:xfrm>
        </p:spPr>
      </p:pic>
      <p:grpSp>
        <p:nvGrpSpPr>
          <p:cNvPr id="29" name="Group 28"/>
          <p:cNvGrpSpPr/>
          <p:nvPr/>
        </p:nvGrpSpPr>
        <p:grpSpPr>
          <a:xfrm>
            <a:off x="469411" y="2551470"/>
            <a:ext cx="2800263" cy="2328941"/>
            <a:chOff x="594102" y="2735759"/>
            <a:chExt cx="2800263" cy="2328941"/>
          </a:xfrm>
        </p:grpSpPr>
        <p:sp>
          <p:nvSpPr>
            <p:cNvPr id="7" name="TextBox 6"/>
            <p:cNvSpPr txBox="1"/>
            <p:nvPr/>
          </p:nvSpPr>
          <p:spPr>
            <a:xfrm>
              <a:off x="3061855" y="4695368"/>
              <a:ext cx="332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U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102" y="2735759"/>
              <a:ext cx="34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U" dirty="0"/>
                <a:t>Y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U" sz="2800" dirty="0"/>
                  <a:t>¿</a:t>
                </a:r>
                <a:r>
                  <a:rPr lang="es-CU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5" y="5064700"/>
                <a:ext cx="2064327" cy="430887"/>
              </a:xfrm>
              <a:prstGeom prst="rect">
                <a:avLst/>
              </a:prstGeom>
              <a:blipFill>
                <a:blip r:embed="rId3"/>
                <a:stretch>
                  <a:fillRect l="-10651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U" sz="2800" dirty="0" smtClean="0"/>
                  <a:t>Regresión Lineal: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4" y="1090586"/>
                <a:ext cx="4946072" cy="523220"/>
              </a:xfrm>
              <a:prstGeom prst="rect">
                <a:avLst/>
              </a:prstGeom>
              <a:blipFill>
                <a:blip r:embed="rId4"/>
                <a:stretch>
                  <a:fillRect l="-221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96" y="1802661"/>
            <a:ext cx="3554062" cy="16818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8364" y="4259082"/>
            <a:ext cx="316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U" sz="2800" dirty="0" smtClean="0"/>
              <a:t>Redes neuronales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68637" y="4844816"/>
            <a:ext cx="6615545" cy="806375"/>
            <a:chOff x="4322619" y="4353735"/>
            <a:chExt cx="6615545" cy="806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22619" y="4541480"/>
                  <a:ext cx="16275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U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619" y="4541480"/>
                  <a:ext cx="162753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>
              <a:off x="5278582" y="4756923"/>
              <a:ext cx="1163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580909" y="4353735"/>
              <a:ext cx="1780309" cy="806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U" sz="2800" dirty="0" smtClean="0">
                  <a:solidFill>
                    <a:schemeClr val="bg1"/>
                  </a:solidFill>
                </a:rPr>
                <a:t>Magia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478982" y="4756922"/>
              <a:ext cx="1163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310626" y="4530859"/>
                  <a:ext cx="16275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U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626" y="4530859"/>
                  <a:ext cx="162753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/>
          <p:cNvSpPr txBox="1"/>
          <p:nvPr/>
        </p:nvSpPr>
        <p:spPr>
          <a:xfrm>
            <a:off x="3269673" y="5929150"/>
            <a:ext cx="448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3600" b="1" dirty="0" smtClean="0"/>
              <a:t>Regresión Simbólica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067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7" y="323563"/>
            <a:ext cx="4703618" cy="845778"/>
          </a:xfrm>
        </p:spPr>
        <p:txBody>
          <a:bodyPr/>
          <a:lstStyle/>
          <a:p>
            <a:r>
              <a:rPr lang="es-CU" dirty="0" smtClean="0"/>
              <a:t>Regresión simbólica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396208"/>
            <a:ext cx="10979727" cy="2248584"/>
          </a:xfrm>
        </p:spPr>
        <p:txBody>
          <a:bodyPr>
            <a:normAutofit fontScale="92500" lnSpcReduction="10000"/>
          </a:bodyPr>
          <a:lstStyle/>
          <a:p>
            <a:r>
              <a:rPr lang="es-CU" sz="3200" dirty="0" smtClean="0"/>
              <a:t>Término medio entre los extremos de regresión lineal y redes neuronales.</a:t>
            </a:r>
            <a:endParaRPr lang="es-CU" sz="3200" dirty="0"/>
          </a:p>
          <a:p>
            <a:r>
              <a:rPr lang="es-CU" sz="3200" dirty="0" smtClean="0"/>
              <a:t>Idea básica: Tratar de buscar en el espacio de todas las posibles fórmulas matemáticas para encontrar las que mejores predicen Y tomando como entrada X.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05254" y="5110776"/>
                <a:ext cx="3276601" cy="6758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U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U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54" y="5110776"/>
                <a:ext cx="3276601" cy="675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478178"/>
            <a:ext cx="10979727" cy="174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1584433"/>
            <a:ext cx="10979728" cy="16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86538"/>
              </p:ext>
            </p:extLst>
          </p:nvPr>
        </p:nvGraphicFramePr>
        <p:xfrm>
          <a:off x="838197" y="4482739"/>
          <a:ext cx="3997038" cy="193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46">
                  <a:extLst>
                    <a:ext uri="{9D8B030D-6E8A-4147-A177-3AD203B41FA5}">
                      <a16:colId xmlns:a16="http://schemas.microsoft.com/office/drawing/2014/main" val="1664524359"/>
                    </a:ext>
                  </a:extLst>
                </a:gridCol>
                <a:gridCol w="1332346">
                  <a:extLst>
                    <a:ext uri="{9D8B030D-6E8A-4147-A177-3AD203B41FA5}">
                      <a16:colId xmlns:a16="http://schemas.microsoft.com/office/drawing/2014/main" val="3381222337"/>
                    </a:ext>
                  </a:extLst>
                </a:gridCol>
                <a:gridCol w="1332346">
                  <a:extLst>
                    <a:ext uri="{9D8B030D-6E8A-4147-A177-3AD203B41FA5}">
                      <a16:colId xmlns:a16="http://schemas.microsoft.com/office/drawing/2014/main" val="2821317469"/>
                    </a:ext>
                  </a:extLst>
                </a:gridCol>
              </a:tblGrid>
              <a:tr h="482979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37758"/>
                  </a:ext>
                </a:extLst>
              </a:tr>
              <a:tr h="482979">
                <a:tc>
                  <a:txBody>
                    <a:bodyPr/>
                    <a:lstStyle/>
                    <a:p>
                      <a:r>
                        <a:rPr lang="es-C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26214"/>
                  </a:ext>
                </a:extLst>
              </a:tr>
              <a:tr h="482979">
                <a:tc>
                  <a:txBody>
                    <a:bodyPr/>
                    <a:lstStyle/>
                    <a:p>
                      <a:r>
                        <a:rPr lang="es-C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81316"/>
                  </a:ext>
                </a:extLst>
              </a:tr>
              <a:tr h="482979">
                <a:tc>
                  <a:txBody>
                    <a:bodyPr/>
                    <a:lstStyle/>
                    <a:p>
                      <a:r>
                        <a:rPr lang="es-C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U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491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278582" y="5413086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993572" y="3724960"/>
            <a:ext cx="5247410" cy="64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U" sz="3200" dirty="0" smtClean="0"/>
              <a:t>Ejemplo</a:t>
            </a:r>
            <a:r>
              <a:rPr lang="en-US" sz="3200" dirty="0" smtClean="0"/>
              <a:t> </a:t>
            </a:r>
            <a:r>
              <a:rPr lang="es-CU" sz="3200" dirty="0" smtClean="0"/>
              <a:t>en</a:t>
            </a:r>
            <a:r>
              <a:rPr lang="en-US" sz="3200" dirty="0" smtClean="0"/>
              <a:t> f</a:t>
            </a:r>
            <a:r>
              <a:rPr lang="es-CU" sz="3200" dirty="0" smtClean="0"/>
              <a:t>ísica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1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 smtClean="0"/>
              <a:t>¿Cómo se explora el espacio de fórmulas?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9728" cy="108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U" sz="3200" dirty="0" smtClean="0"/>
              <a:t>Programación genética</a:t>
            </a:r>
          </a:p>
          <a:p>
            <a:pPr marL="0" indent="0">
              <a:buNone/>
            </a:pPr>
            <a:endParaRPr lang="es-CU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2909455"/>
            <a:ext cx="11159837" cy="1911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U" sz="3200" dirty="0" smtClean="0"/>
              <a:t>Población inicial</a:t>
            </a:r>
          </a:p>
          <a:p>
            <a:r>
              <a:rPr lang="es-CU" sz="3200" dirty="0" smtClean="0"/>
              <a:t>Función de cruzamiento</a:t>
            </a:r>
          </a:p>
          <a:p>
            <a:r>
              <a:rPr lang="es-CU" sz="3200" dirty="0" smtClean="0"/>
              <a:t>Función de  mutación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U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470"/>
            <a:ext cx="4414201" cy="41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137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U" sz="3200" dirty="0" smtClean="0"/>
              <a:t>Dado el comportamiento de las variables epidemiológicas podemos encontrar un modelo epidemiológico que mejor aproxime el comportamiento de las varibles.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8" y="3460462"/>
            <a:ext cx="10979726" cy="571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U" sz="3200" dirty="0" smtClean="0"/>
              <a:t>Por ejemplo para dos variables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8" y="4291734"/>
                <a:ext cx="10979726" cy="2358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291734"/>
                <a:ext cx="10979726" cy="2358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02672" y="365125"/>
            <a:ext cx="5936673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dirty="0" smtClean="0"/>
              <a:t>Modelos epidemiológicos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2672" y="365125"/>
            <a:ext cx="5936673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U" dirty="0" smtClean="0"/>
              <a:t>Modelos epidemiológicos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70608" y="1690688"/>
                <a:ext cx="11613574" cy="2410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8" y="1690688"/>
                <a:ext cx="11613574" cy="2410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02672" y="4267199"/>
            <a:ext cx="11381510" cy="245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U" sz="3200" dirty="0" smtClean="0"/>
              <a:t>Para encontrar el modelo:</a:t>
            </a:r>
          </a:p>
          <a:p>
            <a:r>
              <a:rPr lang="es-CU" sz="3200" dirty="0" smtClean="0"/>
              <a:t>Encontrar candidatos f y g</a:t>
            </a:r>
          </a:p>
          <a:p>
            <a:r>
              <a:rPr lang="es-CU" sz="3200" dirty="0" smtClean="0"/>
              <a:t>Resolver el sistema</a:t>
            </a:r>
          </a:p>
          <a:p>
            <a:r>
              <a:rPr lang="es-CU" sz="3200" dirty="0" smtClean="0"/>
              <a:t>Comparar con datos de entrada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57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Regresión simbólica para modelos epidemiológicos </vt:lpstr>
      <vt:lpstr>PowerPoint Presentation</vt:lpstr>
      <vt:lpstr>PowerPoint Presentation</vt:lpstr>
      <vt:lpstr>PowerPoint Presentation</vt:lpstr>
      <vt:lpstr>Regresión</vt:lpstr>
      <vt:lpstr>Regresión simbólica</vt:lpstr>
      <vt:lpstr>¿Cómo se explora el espacio de fórmulas?</vt:lpstr>
      <vt:lpstr>PowerPoint Presentation</vt:lpstr>
      <vt:lpstr>PowerPoint Presentation</vt:lpstr>
      <vt:lpstr>Regresión simbólica para modelos epidemiológicos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simbólica para modelos epidemiológicos </dc:title>
  <dc:creator>David</dc:creator>
  <cp:lastModifiedBy>David</cp:lastModifiedBy>
  <cp:revision>14</cp:revision>
  <dcterms:created xsi:type="dcterms:W3CDTF">2022-01-18T16:32:06Z</dcterms:created>
  <dcterms:modified xsi:type="dcterms:W3CDTF">2022-01-18T16:38:28Z</dcterms:modified>
</cp:coreProperties>
</file>