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quora.com/What-is-the-difference-between-unit-testing-functional-testing-and-integration-testing" TargetMode="External"/><Relationship Id="rId3" Type="http://schemas.openxmlformats.org/officeDocument/2006/relationships/hyperlink" Target="http://pivotallabs.com/mike-grafton-robolectric/" TargetMode="External"/><Relationship Id="rId4" Type="http://schemas.openxmlformats.org/officeDocument/2006/relationships/hyperlink" Target="https://github.com/nenick/AndroidStudioAndRobolectric" TargetMode="External"/><Relationship Id="rId5" Type="http://schemas.openxmlformats.org/officeDocument/2006/relationships/hyperlink" Target="https://github.com/robolectric" TargetMode="External"/><Relationship Id="rId6" Type="http://schemas.openxmlformats.org/officeDocument/2006/relationships/hyperlink" Target="http://robolectric.org/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#android #unit-testing 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Robolectric Adventure v.2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build.grade</a:t>
            </a:r>
          </a:p>
        </p:txBody>
      </p:sp>
      <p:sp>
        <p:nvSpPr>
          <p:cNvPr id="71" name="Shape 71"/>
          <p:cNvSpPr/>
          <p:nvPr/>
        </p:nvSpPr>
        <p:spPr>
          <a:xfrm>
            <a:off x="952500" y="2967180"/>
            <a:ext cx="11099801" cy="5571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5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buildscript {</a:t>
            </a:r>
            <a:endParaRPr sz="25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25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depednencies {</a:t>
            </a:r>
            <a:endParaRPr sz="25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25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classpath </a:t>
            </a:r>
            <a:r>
              <a:rPr sz="2500">
                <a:solidFill>
                  <a:srgbClr val="D81E00"/>
                </a:solidFill>
                <a:latin typeface="Consolas"/>
                <a:ea typeface="Consolas"/>
                <a:cs typeface="Consolas"/>
                <a:sym typeface="Consolas"/>
              </a:rPr>
              <a:t>'org.robolectric:robolectric-gradle-plugin:1.0.1'</a:t>
            </a:r>
            <a:endParaRPr sz="25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5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5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25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apply </a:t>
            </a:r>
            <a:r>
              <a:rPr sz="2500">
                <a:solidFill>
                  <a:srgbClr val="C51B0A"/>
                </a:solidFill>
                <a:latin typeface="Consolas"/>
                <a:ea typeface="Consolas"/>
                <a:cs typeface="Consolas"/>
                <a:sym typeface="Consolas"/>
              </a:rPr>
              <a:t>plugin</a:t>
            </a:r>
            <a:r>
              <a:rPr sz="25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sz="2500">
                <a:solidFill>
                  <a:srgbClr val="D81E00"/>
                </a:solidFill>
                <a:latin typeface="Consolas"/>
                <a:ea typeface="Consolas"/>
                <a:cs typeface="Consolas"/>
                <a:sym typeface="Consolas"/>
              </a:rPr>
              <a:t>'org.robolectric'</a:t>
            </a:r>
            <a:endParaRPr sz="25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25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dependencies {</a:t>
            </a:r>
            <a:endParaRPr sz="25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25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testCompile </a:t>
            </a:r>
            <a:r>
              <a:rPr sz="2500">
                <a:solidFill>
                  <a:srgbClr val="D81E00"/>
                </a:solidFill>
                <a:latin typeface="Consolas"/>
                <a:ea typeface="Consolas"/>
                <a:cs typeface="Consolas"/>
                <a:sym typeface="Consolas"/>
              </a:rPr>
              <a:t>'junit:junit:4.12'</a:t>
            </a:r>
            <a:endParaRPr sz="25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testCompile </a:t>
            </a:r>
            <a:r>
              <a:rPr sz="2500">
                <a:solidFill>
                  <a:srgbClr val="D81E00"/>
                </a:solidFill>
                <a:latin typeface="Consolas"/>
                <a:ea typeface="Consolas"/>
                <a:cs typeface="Consolas"/>
                <a:sym typeface="Consolas"/>
              </a:rPr>
              <a:t>'org.robolectric:robolectric:2.4'</a:t>
            </a:r>
            <a:endParaRPr sz="25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5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Test</a:t>
            </a:r>
          </a:p>
        </p:txBody>
      </p:sp>
      <p:sp>
        <p:nvSpPr>
          <p:cNvPr id="74" name="Shape 74"/>
          <p:cNvSpPr/>
          <p:nvPr/>
        </p:nvSpPr>
        <p:spPr>
          <a:xfrm>
            <a:off x="873199" y="2370118"/>
            <a:ext cx="11258402" cy="7045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@RunWith( RobolectricTestRunner</a:t>
            </a:r>
            <a:r>
              <a:rPr sz="19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class )</a:t>
            </a:r>
            <a:endParaRPr sz="19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@Config( emulateSdk </a:t>
            </a:r>
            <a:r>
              <a:rPr sz="19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900">
                <a:solidFill>
                  <a:srgbClr val="CD1C00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)</a:t>
            </a:r>
            <a:endParaRPr sz="19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public class AboutActivityTest</a:t>
            </a:r>
            <a:endParaRPr sz="19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private AboutActivity activity;</a:t>
            </a:r>
            <a:endParaRPr sz="19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19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@Before</a:t>
            </a:r>
            <a:endParaRPr sz="19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sz="1900">
                <a:solidFill>
                  <a:srgbClr val="021CA2"/>
                </a:solidFill>
                <a:latin typeface="Consolas"/>
                <a:ea typeface="Consolas"/>
                <a:cs typeface="Consolas"/>
                <a:sym typeface="Consolas"/>
              </a:rPr>
              <a:t>setUp</a:t>
            </a: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endParaRPr sz="19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9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activity </a:t>
            </a:r>
            <a:r>
              <a:rPr sz="19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Robolectric</a:t>
            </a:r>
            <a:r>
              <a:rPr sz="19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buildActivity( AboutActivity.class )</a:t>
            </a:r>
            <a:r>
              <a:rPr sz="19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create()</a:t>
            </a:r>
            <a:r>
              <a:rPr sz="19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get();</a:t>
            </a:r>
            <a:endParaRPr sz="19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9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19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9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sz="1900">
                <a:solidFill>
                  <a:srgbClr val="021CA2"/>
                </a:solidFill>
                <a:latin typeface="Consolas"/>
                <a:ea typeface="Consolas"/>
                <a:cs typeface="Consolas"/>
                <a:sym typeface="Consolas"/>
              </a:rPr>
              <a:t>copyrightYearIsCorrect</a:t>
            </a: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9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throws Exception</a:t>
            </a:r>
            <a:endParaRPr sz="19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9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int year </a:t>
            </a:r>
            <a:r>
              <a:rPr sz="19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Calendar</a:t>
            </a:r>
            <a:r>
              <a:rPr sz="19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getInstance()</a:t>
            </a:r>
            <a:r>
              <a:rPr sz="19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get( Calendar</a:t>
            </a:r>
            <a:r>
              <a:rPr sz="19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1900">
                <a:solidFill>
                  <a:srgbClr val="C51B0A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19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String text </a:t>
            </a:r>
            <a:r>
              <a:rPr sz="19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String</a:t>
            </a:r>
            <a:r>
              <a:rPr sz="19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format( </a:t>
            </a:r>
            <a:endParaRPr sz="19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activity</a:t>
            </a:r>
            <a:r>
              <a:rPr sz="19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getString( R</a:t>
            </a:r>
            <a:r>
              <a:rPr sz="19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sz="19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Copyright_Minddistrict ),</a:t>
            </a:r>
            <a:endParaRPr sz="19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year </a:t>
            </a:r>
            <a:endParaRPr sz="19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              );</a:t>
            </a:r>
            <a:endParaRPr sz="19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19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assertThat( activity</a:t>
            </a:r>
            <a:r>
              <a:rPr sz="19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copyrightText )</a:t>
            </a:r>
            <a:r>
              <a:rPr sz="19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hasTextString( text );</a:t>
            </a:r>
            <a:endParaRPr sz="19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9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19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AssertJ/FestAssert</a:t>
            </a:r>
          </a:p>
        </p:txBody>
      </p:sp>
      <p:sp>
        <p:nvSpPr>
          <p:cNvPr id="77" name="Shape 77"/>
          <p:cNvSpPr/>
          <p:nvPr/>
        </p:nvSpPr>
        <p:spPr>
          <a:xfrm>
            <a:off x="4085158" y="2954318"/>
            <a:ext cx="4834484" cy="426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defRPr sz="1800"/>
            </a:pPr>
            <a:r>
              <a:rPr sz="2600">
                <a:solidFill>
                  <a:srgbClr val="3C4C72"/>
                </a:solidFill>
                <a:latin typeface="Consolas"/>
                <a:ea typeface="Consolas"/>
                <a:cs typeface="Consolas"/>
                <a:sym typeface="Consolas"/>
              </a:rPr>
              <a:t>assertThat</a:t>
            </a:r>
            <a:r>
              <a:rPr sz="26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(view)</a:t>
            </a:r>
            <a:r>
              <a:rPr sz="26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26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isGone();</a:t>
            </a:r>
          </a:p>
        </p:txBody>
      </p:sp>
      <p:sp>
        <p:nvSpPr>
          <p:cNvPr id="78" name="Shape 78"/>
          <p:cNvSpPr/>
          <p:nvPr/>
        </p:nvSpPr>
        <p:spPr>
          <a:xfrm>
            <a:off x="6216650" y="3566045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vs</a:t>
            </a:r>
          </a:p>
        </p:txBody>
      </p:sp>
      <p:sp>
        <p:nvSpPr>
          <p:cNvPr id="79" name="Shape 79"/>
          <p:cNvSpPr/>
          <p:nvPr/>
        </p:nvSpPr>
        <p:spPr>
          <a:xfrm>
            <a:off x="2269703" y="4399303"/>
            <a:ext cx="8465394" cy="426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600">
                <a:solidFill>
                  <a:srgbClr val="3C4C72"/>
                </a:solidFill>
                <a:latin typeface="Consolas"/>
                <a:ea typeface="Consolas"/>
                <a:cs typeface="Consolas"/>
                <a:sym typeface="Consolas"/>
              </a:rPr>
              <a:t>assertEquals</a:t>
            </a:r>
            <a:r>
              <a:rPr sz="26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(View</a:t>
            </a:r>
            <a:r>
              <a:rPr sz="26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2600">
                <a:solidFill>
                  <a:srgbClr val="C51B0A"/>
                </a:solidFill>
                <a:latin typeface="Consolas"/>
                <a:ea typeface="Consolas"/>
                <a:cs typeface="Consolas"/>
                <a:sym typeface="Consolas"/>
              </a:rPr>
              <a:t>GONE</a:t>
            </a:r>
            <a:r>
              <a:rPr sz="26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, view</a:t>
            </a:r>
            <a:r>
              <a:rPr sz="26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26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getVisibility());</a:t>
            </a:r>
          </a:p>
        </p:txBody>
      </p:sp>
      <p:sp>
        <p:nvSpPr>
          <p:cNvPr id="80" name="Shape 80"/>
          <p:cNvSpPr/>
          <p:nvPr/>
        </p:nvSpPr>
        <p:spPr>
          <a:xfrm>
            <a:off x="2178930" y="6621276"/>
            <a:ext cx="8646940" cy="426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6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Expected visibility </a:t>
            </a:r>
            <a:r>
              <a:rPr sz="26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26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gone</a:t>
            </a:r>
            <a:r>
              <a:rPr sz="26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sz="26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but was </a:t>
            </a:r>
            <a:r>
              <a:rPr sz="26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26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invisible</a:t>
            </a:r>
            <a:r>
              <a:rPr sz="26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sz="26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</a:p>
        </p:txBody>
      </p:sp>
      <p:sp>
        <p:nvSpPr>
          <p:cNvPr id="81" name="Shape 81"/>
          <p:cNvSpPr/>
          <p:nvPr/>
        </p:nvSpPr>
        <p:spPr>
          <a:xfrm>
            <a:off x="6216650" y="7365736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vs</a:t>
            </a:r>
          </a:p>
        </p:txBody>
      </p:sp>
      <p:sp>
        <p:nvSpPr>
          <p:cNvPr id="82" name="Shape 82"/>
          <p:cNvSpPr/>
          <p:nvPr/>
        </p:nvSpPr>
        <p:spPr>
          <a:xfrm>
            <a:off x="4188221" y="8331727"/>
            <a:ext cx="4834485" cy="426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6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sz="26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26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6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2600">
                <a:solidFill>
                  <a:srgbClr val="CD1C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sz="26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sz="26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but was</a:t>
            </a:r>
            <a:r>
              <a:rPr sz="26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26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6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2600">
                <a:solidFill>
                  <a:srgbClr val="CD1C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sz="26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Behaviour test</a:t>
            </a:r>
          </a:p>
        </p:txBody>
      </p:sp>
      <p:sp>
        <p:nvSpPr>
          <p:cNvPr id="85" name="Shape 85"/>
          <p:cNvSpPr/>
          <p:nvPr/>
        </p:nvSpPr>
        <p:spPr>
          <a:xfrm>
            <a:off x="1606364" y="2391339"/>
            <a:ext cx="9792073" cy="6723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1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public class LoginActivity</a:t>
            </a:r>
            <a:endParaRPr sz="21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1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extends ActionBarActivity</a:t>
            </a:r>
            <a:endParaRPr sz="21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1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1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1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User user;</a:t>
            </a:r>
            <a:endParaRPr sz="21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21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1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@InjectView( R</a:t>
            </a:r>
            <a:r>
              <a:rPr sz="21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21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sz="21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21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email_address )</a:t>
            </a:r>
            <a:endParaRPr sz="21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1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EditText emailField;</a:t>
            </a:r>
            <a:endParaRPr sz="21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21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1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@InjectView( R</a:t>
            </a:r>
            <a:r>
              <a:rPr sz="21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21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sz="21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21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password )</a:t>
            </a:r>
            <a:endParaRPr sz="21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1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EditText passwordField;</a:t>
            </a:r>
            <a:endParaRPr sz="21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21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1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@OnClick( R</a:t>
            </a:r>
            <a:r>
              <a:rPr sz="21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21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sz="21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21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button_login )</a:t>
            </a:r>
            <a:endParaRPr sz="21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1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sz="2100">
                <a:solidFill>
                  <a:srgbClr val="021CA2"/>
                </a:solidFill>
                <a:latin typeface="Consolas"/>
                <a:ea typeface="Consolas"/>
                <a:cs typeface="Consolas"/>
                <a:sym typeface="Consolas"/>
              </a:rPr>
              <a:t>login</a:t>
            </a:r>
            <a:r>
              <a:rPr sz="21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1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1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21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1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21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sz="21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( validateForm() )</a:t>
            </a:r>
            <a:endParaRPr sz="21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1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sz="21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1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    user</a:t>
            </a:r>
            <a:r>
              <a:rPr sz="21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21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startDiscovery( emailField</a:t>
            </a:r>
            <a:r>
              <a:rPr sz="21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21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getText()</a:t>
            </a:r>
            <a:r>
              <a:rPr sz="21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21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toString(),</a:t>
            </a:r>
            <a:endParaRPr sz="21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1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        passwordField</a:t>
            </a:r>
            <a:r>
              <a:rPr sz="21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21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getText()</a:t>
            </a:r>
            <a:r>
              <a:rPr sz="21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21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toString() );</a:t>
            </a:r>
            <a:endParaRPr sz="21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1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1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1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1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1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Mockito</a:t>
            </a:r>
          </a:p>
        </p:txBody>
      </p:sp>
      <p:sp>
        <p:nvSpPr>
          <p:cNvPr id="88" name="Shape 88"/>
          <p:cNvSpPr/>
          <p:nvPr/>
        </p:nvSpPr>
        <p:spPr>
          <a:xfrm>
            <a:off x="2192895" y="2510904"/>
            <a:ext cx="8214024" cy="6484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public class LoginActivityTest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private static final String </a:t>
            </a:r>
            <a:r>
              <a:rPr sz="2000">
                <a:solidFill>
                  <a:srgbClr val="C51B0A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0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000">
                <a:solidFill>
                  <a:srgbClr val="D81E00"/>
                </a:solidFill>
                <a:latin typeface="Consolas"/>
                <a:ea typeface="Consolas"/>
                <a:cs typeface="Consolas"/>
                <a:sym typeface="Consolas"/>
              </a:rPr>
              <a:t>"test@gas.com"</a:t>
            </a: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private static final String </a:t>
            </a:r>
            <a:r>
              <a:rPr sz="2000">
                <a:solidFill>
                  <a:srgbClr val="C51B0A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0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000">
                <a:solidFill>
                  <a:srgbClr val="D81E00"/>
                </a:solidFill>
                <a:latin typeface="Consolas"/>
                <a:ea typeface="Consolas"/>
                <a:cs typeface="Consolas"/>
                <a:sym typeface="Consolas"/>
              </a:rPr>
              <a:t>"pass"</a:t>
            </a: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LoginActivity activity;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public void </a:t>
            </a:r>
            <a:r>
              <a:rPr sz="2000">
                <a:solidFill>
                  <a:srgbClr val="021CA2"/>
                </a:solidFill>
                <a:latin typeface="Consolas"/>
                <a:ea typeface="Consolas"/>
                <a:cs typeface="Consolas"/>
                <a:sym typeface="Consolas"/>
              </a:rPr>
              <a:t>whenLoginStartedThenUserCalled</a:t>
            </a: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throws Exception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activity</a:t>
            </a:r>
            <a:r>
              <a:rPr sz="20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emailField</a:t>
            </a:r>
            <a:r>
              <a:rPr sz="20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setText( </a:t>
            </a:r>
            <a:r>
              <a:rPr sz="2000">
                <a:solidFill>
                  <a:srgbClr val="C51B0A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activity</a:t>
            </a:r>
            <a:r>
              <a:rPr sz="20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passwordField</a:t>
            </a:r>
            <a:r>
              <a:rPr sz="20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setText( </a:t>
            </a:r>
            <a:r>
              <a:rPr sz="2000">
                <a:solidFill>
                  <a:srgbClr val="C51B0A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User user </a:t>
            </a:r>
            <a:r>
              <a:rPr sz="20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mock( User</a:t>
            </a:r>
            <a:r>
              <a:rPr sz="20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class );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activity</a:t>
            </a:r>
            <a:r>
              <a:rPr sz="20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user </a:t>
            </a:r>
            <a:r>
              <a:rPr sz="20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user;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activity</a:t>
            </a:r>
            <a:r>
              <a:rPr sz="20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login();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verify( user )</a:t>
            </a:r>
            <a:r>
              <a:rPr sz="20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startDiscovery( </a:t>
            </a:r>
            <a:r>
              <a:rPr sz="2000">
                <a:solidFill>
                  <a:srgbClr val="C51B0A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2000">
                <a:solidFill>
                  <a:srgbClr val="C51B0A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);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Test application</a:t>
            </a:r>
          </a:p>
        </p:txBody>
      </p:sp>
      <p:sp>
        <p:nvSpPr>
          <p:cNvPr id="91" name="Shape 91"/>
          <p:cNvSpPr/>
          <p:nvPr/>
        </p:nvSpPr>
        <p:spPr>
          <a:xfrm>
            <a:off x="2912094" y="2901509"/>
            <a:ext cx="7180611" cy="394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300">
                <a:solidFill>
                  <a:srgbClr val="1B33FF"/>
                </a:solidFill>
                <a:latin typeface="Consolas"/>
                <a:ea typeface="Consolas"/>
                <a:cs typeface="Consolas"/>
                <a:sym typeface="Consolas"/>
              </a:rPr>
              <a:t>&lt;application android:name=</a:t>
            </a:r>
            <a:r>
              <a:rPr sz="2300">
                <a:solidFill>
                  <a:srgbClr val="D81E00"/>
                </a:solidFill>
                <a:latin typeface="Consolas"/>
                <a:ea typeface="Consolas"/>
                <a:cs typeface="Consolas"/>
                <a:sym typeface="Consolas"/>
              </a:rPr>
              <a:t>".FooApplication"</a:t>
            </a:r>
            <a:r>
              <a:rPr sz="2300">
                <a:solidFill>
                  <a:srgbClr val="1B33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92" name="Shape 92"/>
          <p:cNvSpPr/>
          <p:nvPr/>
        </p:nvSpPr>
        <p:spPr>
          <a:xfrm>
            <a:off x="178488" y="4120629"/>
            <a:ext cx="5839967" cy="3271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public class FooApplication 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extends Application {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@Override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public void </a:t>
            </a:r>
            <a:r>
              <a:rPr sz="2000">
                <a:solidFill>
                  <a:srgbClr val="021CA2"/>
                </a:solidFill>
                <a:latin typeface="Consolas"/>
                <a:ea typeface="Consolas"/>
                <a:cs typeface="Consolas"/>
                <a:sym typeface="Consolas"/>
              </a:rPr>
              <a:t>onCreate</a:t>
            </a: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sz="2000">
                <a:solidFill>
                  <a:srgbClr val="0433FF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sz="20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onCreate();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sz="2000">
                <a:solidFill>
                  <a:srgbClr val="00B419"/>
                </a:solidFill>
                <a:latin typeface="Consolas"/>
                <a:ea typeface="Consolas"/>
                <a:cs typeface="Consolas"/>
                <a:sym typeface="Consolas"/>
              </a:rPr>
              <a:t>// Dependency injection init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sz="2000">
                <a:solidFill>
                  <a:srgbClr val="00B419"/>
                </a:solidFill>
                <a:latin typeface="Consolas"/>
                <a:ea typeface="Consolas"/>
                <a:cs typeface="Consolas"/>
                <a:sym typeface="Consolas"/>
              </a:rPr>
              <a:t>// Analytics setup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sz="2000">
                <a:solidFill>
                  <a:srgbClr val="00B419"/>
                </a:solidFill>
                <a:latin typeface="Consolas"/>
                <a:ea typeface="Consolas"/>
                <a:cs typeface="Consolas"/>
                <a:sym typeface="Consolas"/>
              </a:rPr>
              <a:t>// ORM configuration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93" name="Shape 93"/>
          <p:cNvSpPr/>
          <p:nvPr/>
        </p:nvSpPr>
        <p:spPr>
          <a:xfrm>
            <a:off x="6986345" y="3968229"/>
            <a:ext cx="5839967" cy="3271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public class TestFooApplication 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extends FooApplication {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@Override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public void </a:t>
            </a:r>
            <a:r>
              <a:rPr sz="2000">
                <a:solidFill>
                  <a:srgbClr val="021CA2"/>
                </a:solidFill>
                <a:latin typeface="Consolas"/>
                <a:ea typeface="Consolas"/>
                <a:cs typeface="Consolas"/>
                <a:sym typeface="Consolas"/>
              </a:rPr>
              <a:t>onCreate</a:t>
            </a: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sz="2000">
                <a:solidFill>
                  <a:srgbClr val="0433FF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sz="2000">
                <a:solidFill>
                  <a:srgbClr val="0221B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onCreate();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sz="2000">
                <a:solidFill>
                  <a:srgbClr val="00B419"/>
                </a:solidFill>
                <a:latin typeface="Consolas"/>
                <a:ea typeface="Consolas"/>
                <a:cs typeface="Consolas"/>
                <a:sym typeface="Consolas"/>
              </a:rPr>
              <a:t>// Surpress ORM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sz="2000">
                <a:solidFill>
                  <a:srgbClr val="00B419"/>
                </a:solidFill>
                <a:latin typeface="Consolas"/>
                <a:ea typeface="Consolas"/>
                <a:cs typeface="Consolas"/>
                <a:sym typeface="Consolas"/>
              </a:rPr>
              <a:t>// Configure test injections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sz="2000">
                <a:solidFill>
                  <a:srgbClr val="00B419"/>
                </a:solidFill>
                <a:latin typeface="Consolas"/>
                <a:ea typeface="Consolas"/>
                <a:cs typeface="Consolas"/>
                <a:sym typeface="Consolas"/>
              </a:rPr>
              <a:t>// Disabling analytics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000">
              <a:solidFill>
                <a:srgbClr val="33334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algn="l" defTabSz="457200">
              <a:defRPr sz="1800"/>
            </a:pPr>
            <a:r>
              <a:rPr sz="2000">
                <a:solidFill>
                  <a:srgbClr val="33334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Future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Android gradle plugin 1.1</a:t>
            </a:r>
            <a:endParaRPr sz="3600"/>
          </a:p>
          <a:p>
            <a:pPr lvl="0">
              <a:defRPr sz="1800"/>
            </a:pPr>
            <a:r>
              <a:rPr sz="3600"/>
              <a:t>Easy tests in Android Studio</a:t>
            </a:r>
            <a:endParaRPr sz="3600"/>
          </a:p>
          <a:p>
            <a:pPr lvl="0">
              <a:defRPr sz="1800"/>
            </a:pPr>
            <a:r>
              <a:rPr sz="3600"/>
              <a:t>Robolectric 3.0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References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24485" indent="-324485" defTabSz="426466">
              <a:spcBef>
                <a:spcPts val="3000"/>
              </a:spcBef>
              <a:defRPr sz="1800"/>
            </a:pPr>
            <a:r>
              <a:rPr sz="2628"/>
              <a:t>Answers about different types of testing (</a:t>
            </a:r>
            <a:r>
              <a:rPr sz="2628" u="sng">
                <a:hlinkClick r:id="rId2" invalidUrl="" action="" tgtFrame="" tooltip="" history="1" highlightClick="0" endSnd="0"/>
              </a:rPr>
              <a:t>http://www.quora.com/What-is-the-difference-between-unit-testing-functional-testing-and-integration-testing</a:t>
            </a:r>
            <a:r>
              <a:rPr sz="2628"/>
              <a:t>)</a:t>
            </a:r>
            <a:endParaRPr sz="2628"/>
          </a:p>
          <a:p>
            <a:pPr lvl="0" marL="324485" indent="-324485" defTabSz="426466">
              <a:spcBef>
                <a:spcPts val="3000"/>
              </a:spcBef>
              <a:defRPr sz="1800"/>
            </a:pPr>
            <a:r>
              <a:rPr sz="2628"/>
              <a:t>Talk about how Robolectric works (</a:t>
            </a:r>
            <a:r>
              <a:rPr sz="2628" u="sng">
                <a:hlinkClick r:id="rId3" invalidUrl="" action="" tgtFrame="" tooltip="" history="1" highlightClick="0" endSnd="0"/>
              </a:rPr>
              <a:t>http://pivotallabs.com/mike-grafton-robolectric/</a:t>
            </a:r>
            <a:r>
              <a:rPr sz="2628"/>
              <a:t> )</a:t>
            </a:r>
            <a:endParaRPr sz="2628"/>
          </a:p>
          <a:p>
            <a:pPr lvl="0" marL="324485" indent="-324485" defTabSz="426466">
              <a:spcBef>
                <a:spcPts val="3000"/>
              </a:spcBef>
              <a:defRPr sz="1800"/>
            </a:pPr>
            <a:r>
              <a:rPr sz="2628"/>
              <a:t>Sample project how setup Robolectric, Android Studio and android grade plugin (</a:t>
            </a:r>
            <a:r>
              <a:rPr sz="2628" u="sng">
                <a:hlinkClick r:id="rId4" invalidUrl="" action="" tgtFrame="" tooltip="" history="1" highlightClick="0" endSnd="0"/>
              </a:rPr>
              <a:t>https://github.com/nenick/AndroidStudioAndRobolectric</a:t>
            </a:r>
            <a:r>
              <a:rPr sz="2628"/>
              <a:t>)</a:t>
            </a:r>
            <a:endParaRPr sz="2628"/>
          </a:p>
          <a:p>
            <a:pPr lvl="0" marL="324485" indent="-324485" defTabSz="426466">
              <a:spcBef>
                <a:spcPts val="3000"/>
              </a:spcBef>
              <a:defRPr sz="1800"/>
            </a:pPr>
            <a:r>
              <a:rPr sz="2628"/>
              <a:t>Robolectric github page (</a:t>
            </a:r>
            <a:r>
              <a:rPr sz="2628" u="sng">
                <a:hlinkClick r:id="rId5" invalidUrl="" action="" tgtFrame="" tooltip="" history="1" highlightClick="0" endSnd="0"/>
              </a:rPr>
              <a:t>https://github.com/robolectric</a:t>
            </a:r>
            <a:r>
              <a:rPr sz="2628"/>
              <a:t>)</a:t>
            </a:r>
            <a:endParaRPr sz="2628"/>
          </a:p>
          <a:p>
            <a:pPr lvl="0" marL="324485" indent="-324485" defTabSz="426466">
              <a:spcBef>
                <a:spcPts val="3000"/>
              </a:spcBef>
              <a:defRPr sz="1800"/>
            </a:pPr>
            <a:r>
              <a:rPr sz="2628"/>
              <a:t>Robolectric official web page (</a:t>
            </a:r>
            <a:r>
              <a:rPr sz="2628" u="sng">
                <a:hlinkClick r:id="rId6" invalidUrl="" action="" tgtFrame="" tooltip="" history="1" highlightClick="0" endSnd="0"/>
              </a:rPr>
              <a:t>http://robolectric.org/</a:t>
            </a:r>
            <a:r>
              <a:rPr sz="2628"/>
              <a:t>)</a:t>
            </a:r>
            <a:endParaRPr sz="2628"/>
          </a:p>
          <a:p>
            <a:pPr lvl="0" marL="324485" indent="-324485" defTabSz="426466">
              <a:spcBef>
                <a:spcPts val="3000"/>
              </a:spcBef>
              <a:defRPr sz="1800"/>
            </a:pPr>
            <a:r>
              <a:rPr sz="2628"/>
              <a:t>My twitter for any question or help (@jack_martynov)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Thank you!</a:t>
            </a:r>
            <a:endParaRPr sz="8000"/>
          </a:p>
          <a:p>
            <a:pPr lvl="0">
              <a:defRPr sz="1800"/>
            </a:pPr>
            <a:r>
              <a:rPr sz="8000"/>
              <a:t>Any question?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Agenda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564444" indent="-564444" algn="l">
              <a:buSzPct val="100000"/>
              <a:buAutoNum type="arabicPeriod" startAt="1"/>
              <a:defRPr sz="1800"/>
            </a:pPr>
            <a:r>
              <a:rPr sz="3200"/>
              <a:t>Different types of testing</a:t>
            </a:r>
            <a:endParaRPr sz="3200"/>
          </a:p>
          <a:p>
            <a:pPr lvl="0" marL="564444" indent="-564444" algn="l">
              <a:buSzPct val="100000"/>
              <a:buAutoNum type="arabicPeriod" startAt="1"/>
              <a:defRPr sz="1800"/>
            </a:pPr>
            <a:r>
              <a:rPr sz="3200"/>
              <a:t>How does Robolectric work?</a:t>
            </a:r>
            <a:endParaRPr sz="3200"/>
          </a:p>
          <a:p>
            <a:pPr lvl="0" marL="564444" indent="-564444" algn="l">
              <a:buSzPct val="100000"/>
              <a:buAutoNum type="arabicPeriod" startAt="1"/>
              <a:defRPr sz="1800"/>
            </a:pPr>
            <a:r>
              <a:rPr sz="3200"/>
              <a:t>How to write Robolectric tests?</a:t>
            </a:r>
            <a:endParaRPr sz="3200"/>
          </a:p>
          <a:p>
            <a:pPr lvl="0" marL="564444" indent="-564444" algn="l">
              <a:buSzPct val="100000"/>
              <a:buAutoNum type="arabicPeriod" startAt="1"/>
              <a:defRPr sz="1800"/>
            </a:pPr>
            <a:r>
              <a:rPr sz="3200"/>
              <a:t>Q&amp;A</a:t>
            </a:r>
          </a:p>
        </p:txBody>
      </p:sp>
      <p:pic>
        <p:nvPicPr>
          <p:cNvPr id="37" name="Robolectric-FINAL_400x40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2894" y="2991594"/>
            <a:ext cx="4684812" cy="4684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bike.png"/>
          <p:cNvPicPr/>
          <p:nvPr/>
        </p:nvPicPr>
        <p:blipFill>
          <a:blip r:embed="rId2">
            <a:extLst/>
          </a:blip>
          <a:srcRect l="0" t="16448" r="0" b="16448"/>
          <a:stretch>
            <a:fillRect/>
          </a:stretch>
        </p:blipFill>
        <p:spPr>
          <a:xfrm>
            <a:off x="329604" y="1026715"/>
            <a:ext cx="12345517" cy="7471443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>
            <p:ph type="title"/>
          </p:nvPr>
        </p:nvSpPr>
        <p:spPr>
          <a:xfrm>
            <a:off x="1270000" y="7340600"/>
            <a:ext cx="10464800" cy="1422400"/>
          </a:xfrm>
          <a:prstGeom prst="rect">
            <a:avLst/>
          </a:prstGeom>
        </p:spPr>
        <p:txBody>
          <a:bodyPr anchor="ctr"/>
          <a:lstStyle>
            <a:lvl1pPr defTabSz="502412">
              <a:defRPr sz="6880"/>
            </a:lvl1pPr>
          </a:lstStyle>
          <a:p>
            <a:pPr lvl="0">
              <a:defRPr sz="1800"/>
            </a:pPr>
            <a:r>
              <a:rPr sz="6880"/>
              <a:t>How to check the bicycle?</a:t>
            </a:r>
          </a:p>
        </p:txBody>
      </p:sp>
    </p:spTree>
  </p:cSld>
  <p:clrMapOvr>
    <a:masterClrMapping/>
  </p:clrMapOvr>
  <p:transition spd="fast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transmission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3200" y="2343150"/>
            <a:ext cx="10058400" cy="4025900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/>
          <p:nvPr>
            <p:ph type="title"/>
          </p:nvPr>
        </p:nvSpPr>
        <p:spPr>
          <a:xfrm>
            <a:off x="1270000" y="7340600"/>
            <a:ext cx="10464800" cy="1422400"/>
          </a:xfrm>
          <a:prstGeom prst="rect">
            <a:avLst/>
          </a:prstGeom>
        </p:spPr>
        <p:txBody>
          <a:bodyPr/>
          <a:lstStyle>
            <a:lvl1pPr defTabSz="350520">
              <a:defRPr sz="4800"/>
            </a:lvl1pPr>
          </a:lstStyle>
          <a:p>
            <a:pPr lvl="0">
              <a:defRPr sz="1800"/>
            </a:pPr>
            <a:r>
              <a:rPr sz="4800"/>
              <a:t>How to check the chain transmission?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ball-bearing.png"/>
          <p:cNvPicPr/>
          <p:nvPr/>
        </p:nvPicPr>
        <p:blipFill>
          <a:blip r:embed="rId2">
            <a:extLst/>
          </a:blip>
          <a:srcRect l="0" t="11887" r="0" b="11887"/>
          <a:stretch>
            <a:fillRect/>
          </a:stretch>
        </p:blipFill>
        <p:spPr>
          <a:xfrm>
            <a:off x="1612900" y="1079500"/>
            <a:ext cx="9779000" cy="591820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>
            <p:ph type="title"/>
          </p:nvPr>
        </p:nvSpPr>
        <p:spPr>
          <a:xfrm>
            <a:off x="1270000" y="7366000"/>
            <a:ext cx="10464800" cy="1422400"/>
          </a:xfrm>
          <a:prstGeom prst="rect">
            <a:avLst/>
          </a:prstGeom>
        </p:spPr>
        <p:txBody>
          <a:bodyPr anchor="ctr"/>
          <a:lstStyle>
            <a:lvl1pPr defTabSz="426466">
              <a:defRPr sz="5840"/>
            </a:lvl1pPr>
          </a:lstStyle>
          <a:p>
            <a:pPr lvl="0">
              <a:defRPr sz="1800"/>
            </a:pPr>
            <a:r>
              <a:rPr sz="5840"/>
              <a:t>How to check the ball bearing?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android.jar.png"/>
          <p:cNvPicPr/>
          <p:nvPr/>
        </p:nvPicPr>
        <p:blipFill>
          <a:blip r:embed="rId2">
            <a:extLst/>
          </a:blip>
          <a:srcRect l="0" t="20769" r="0" b="20769"/>
          <a:stretch>
            <a:fillRect/>
          </a:stretch>
        </p:blipFill>
        <p:spPr>
          <a:xfrm>
            <a:off x="952590" y="2603441"/>
            <a:ext cx="11099571" cy="6286501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android.jar</a:t>
            </a:r>
          </a:p>
        </p:txBody>
      </p:sp>
      <p:grpSp>
        <p:nvGrpSpPr>
          <p:cNvPr id="53" name="Group 53"/>
          <p:cNvGrpSpPr/>
          <p:nvPr/>
        </p:nvGrpSpPr>
        <p:grpSpPr>
          <a:xfrm>
            <a:off x="4286175" y="3067050"/>
            <a:ext cx="2425850" cy="3771901"/>
            <a:chOff x="0" y="0"/>
            <a:chExt cx="2425848" cy="3771900"/>
          </a:xfrm>
        </p:grpSpPr>
        <p:sp>
          <p:nvSpPr>
            <p:cNvPr id="50" name="Shape 50"/>
            <p:cNvSpPr/>
            <p:nvPr/>
          </p:nvSpPr>
          <p:spPr>
            <a:xfrm>
              <a:off x="2006599" y="0"/>
              <a:ext cx="4192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00F90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600">
                  <a:solidFill>
                    <a:srgbClr val="00F900"/>
                  </a:solidFill>
                </a:rPr>
                <a:t>V</a:t>
              </a:r>
            </a:p>
          </p:txBody>
        </p:sp>
        <p:sp>
          <p:nvSpPr>
            <p:cNvPr id="51" name="Shape 51"/>
            <p:cNvSpPr/>
            <p:nvPr/>
          </p:nvSpPr>
          <p:spPr>
            <a:xfrm>
              <a:off x="2006599" y="3124200"/>
              <a:ext cx="4192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00F90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600">
                  <a:solidFill>
                    <a:srgbClr val="00F900"/>
                  </a:solidFill>
                </a:rPr>
                <a:t>V</a:t>
              </a:r>
            </a:p>
          </p:txBody>
        </p:sp>
        <p:sp>
          <p:nvSpPr>
            <p:cNvPr id="52" name="Shape 52"/>
            <p:cNvSpPr/>
            <p:nvPr/>
          </p:nvSpPr>
          <p:spPr>
            <a:xfrm>
              <a:off x="-1" y="2159000"/>
              <a:ext cx="4192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00F90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600">
                  <a:solidFill>
                    <a:srgbClr val="00F900"/>
                  </a:solidFill>
                </a:rPr>
                <a:t>V</a:t>
              </a: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6292775" y="4171950"/>
            <a:ext cx="6148739" cy="5056557"/>
            <a:chOff x="0" y="0"/>
            <a:chExt cx="6148738" cy="5056556"/>
          </a:xfrm>
        </p:grpSpPr>
        <p:sp>
          <p:nvSpPr>
            <p:cNvPr id="54" name="Shape 54"/>
            <p:cNvSpPr/>
            <p:nvPr/>
          </p:nvSpPr>
          <p:spPr>
            <a:xfrm rot="20700000">
              <a:off x="5065" y="3695700"/>
              <a:ext cx="6174919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100">
                  <a:solidFill>
                    <a:srgbClr val="C82506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100">
                  <a:solidFill>
                    <a:srgbClr val="C82506"/>
                  </a:solidFill>
                </a:rPr>
                <a:t>java.lang.RuntimeException: Stub!</a:t>
              </a:r>
            </a:p>
          </p:txBody>
        </p:sp>
        <p:sp>
          <p:nvSpPr>
            <p:cNvPr id="55" name="Shape 55"/>
            <p:cNvSpPr/>
            <p:nvPr/>
          </p:nvSpPr>
          <p:spPr>
            <a:xfrm>
              <a:off x="-1" y="0"/>
              <a:ext cx="4192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600">
                  <a:solidFill>
                    <a:srgbClr val="C82506"/>
                  </a:solidFill>
                </a:rPr>
                <a:t>X</a:t>
              </a:r>
            </a:p>
          </p:txBody>
        </p:sp>
        <p:sp>
          <p:nvSpPr>
            <p:cNvPr id="56" name="Shape 56"/>
            <p:cNvSpPr/>
            <p:nvPr/>
          </p:nvSpPr>
          <p:spPr>
            <a:xfrm>
              <a:off x="-1" y="3130550"/>
              <a:ext cx="4192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600">
                  <a:solidFill>
                    <a:srgbClr val="C82506"/>
                  </a:solidFill>
                </a:rPr>
                <a:t>X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" grpId="1"/>
      <p:bldP build="whole" bldLvl="1" animBg="1" rev="0" advAuto="0" spid="57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robolectric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4892" y="1163637"/>
            <a:ext cx="8583070" cy="8315184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Shadowing</a:t>
            </a:r>
          </a:p>
        </p:txBody>
      </p:sp>
      <p:sp>
        <p:nvSpPr>
          <p:cNvPr id="61" name="Shape 61"/>
          <p:cNvSpPr/>
          <p:nvPr/>
        </p:nvSpPr>
        <p:spPr>
          <a:xfrm rot="2700000">
            <a:off x="3913729" y="6136506"/>
            <a:ext cx="5120356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8578799" y="4235449"/>
            <a:ext cx="927202" cy="46990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AOSP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In addition</a:t>
            </a:r>
          </a:p>
        </p:txBody>
      </p:sp>
      <p:sp>
        <p:nvSpPr>
          <p:cNvPr id="65" name="Shape 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Resource loading</a:t>
            </a:r>
            <a:endParaRPr sz="3600"/>
          </a:p>
          <a:p>
            <a:pPr lvl="0">
              <a:defRPr sz="1800"/>
            </a:pPr>
            <a:r>
              <a:rPr sz="3600"/>
              <a:t>Controlling main and background loopers</a:t>
            </a:r>
            <a:endParaRPr sz="3600"/>
          </a:p>
          <a:p>
            <a:pPr lvl="0">
              <a:defRPr sz="1800"/>
            </a:pPr>
            <a:r>
              <a:rPr sz="3600"/>
              <a:t>Access for private state for Android classes</a:t>
            </a:r>
            <a:endParaRPr sz="3600"/>
          </a:p>
          <a:p>
            <a:pPr lvl="0">
              <a:defRPr sz="1800"/>
            </a:pPr>
            <a:r>
              <a:rPr sz="3600"/>
              <a:t>Test application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Run first test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Modify </a:t>
            </a:r>
            <a:r>
              <a:rPr i="1" sz="3600"/>
              <a:t>build.gradle</a:t>
            </a:r>
            <a:endParaRPr sz="3600"/>
          </a:p>
          <a:p>
            <a:pPr lvl="0">
              <a:defRPr sz="1800"/>
            </a:pPr>
            <a:r>
              <a:rPr sz="3600"/>
              <a:t>Add test runner with configuration</a:t>
            </a:r>
            <a:endParaRPr sz="3600"/>
          </a:p>
          <a:p>
            <a:pPr lvl="0">
              <a:defRPr sz="1800"/>
            </a:pPr>
            <a:r>
              <a:rPr sz="3600"/>
              <a:t>Write test code</a:t>
            </a:r>
            <a:endParaRPr sz="3600"/>
          </a:p>
          <a:p>
            <a:pPr lvl="0">
              <a:defRPr sz="1800"/>
            </a:pPr>
            <a:r>
              <a:rPr sz="3600"/>
              <a:t>Run grade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