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a:p>
        </p:txBody>
      </p:sp>
      <p:sp>
        <p:nvSpPr>
          <p:cNvPr id="164" name="Shape 164"/>
          <p:cNvSpPr/>
          <p:nvPr>
            <p:ph type="body" sz="quarter" idx="1"/>
          </p:nvPr>
        </p:nvSpPr>
        <p:spPr>
          <a:prstGeom prst="rect">
            <a:avLst/>
          </a:prstGeom>
        </p:spPr>
        <p:txBody>
          <a:bodyPr/>
          <a:lstStyle/>
          <a:p>
            <a:pPr/>
            <a:r>
              <a:t>Please raise the hand if you heard something about freelance/contract working</a:t>
            </a:r>
          </a:p>
          <a:p>
            <a:pPr/>
            <a:r>
              <a:t>Please keep your hand if you ever thought about working as a freelancer. You’re maid auditory for this talk.</a:t>
            </a:r>
          </a:p>
          <a:p>
            <a:pPr/>
            <a:r>
              <a:t>Please keep your hand if you’re working as a freelancer/contractor. Hello brother contractors!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a:r>
              <a:t>I’m the owner of a freelance entity in the Netherlands. I’m doing freelance for 1.5 years now and had two gigs already. I have a number of years of working in software development and in my last 7 years as an internal employee I had working on different bases with freelancers.</a:t>
            </a:r>
          </a:p>
          <a:p>
            <a:pPr/>
            <a:r>
              <a:t>There will be some things that relate to the Netherlands. However, I expect a lot of similarities in other European countries. Including the UK.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I believe this motivation is valid for the majority of new starters. </a:t>
            </a:r>
          </a:p>
          <a:p>
            <a:pPr/>
            <a:r>
              <a:t>The next quality raise of the compensation.</a:t>
            </a:r>
          </a:p>
          <a:p>
            <a:pPr/>
            <a:r>
              <a:t>The year I switched I was losing tax benefits from the government and my netto would noticeably drop.</a:t>
            </a:r>
          </a:p>
          <a:p>
            <a:pPr/>
            <a:r>
              <a:t>There was no support action from my current employer and there was no definite option that I would pass bucket #3 hiring process.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marL="279400" indent="-279400">
              <a:buSzPct val="123000"/>
              <a:buChar char="*"/>
            </a:pPr>
            <a:r>
              <a:t>I knew the cases where a company would pay for vacations - 10 days or two weeks. This is yet an exception. The rule is you’re not paid if you’re not working.</a:t>
            </a:r>
          </a:p>
          <a:p>
            <a:pPr marL="279400" indent="-279400">
              <a:buSzPct val="123000"/>
              <a:buChar char="*"/>
            </a:pPr>
            <a:r>
              <a:t>If your client is in the Netherlands you’re billing them including BTW. That BTW you have to transfer to the tax office quarterly. Just remember it is not your money.</a:t>
            </a:r>
          </a:p>
          <a:p>
            <a:pPr marL="279400" indent="-279400">
              <a:buSzPct val="123000"/>
              <a:buChar char="*"/>
            </a:pPr>
            <a:r>
              <a:t>If you work for medicine, banking, or user-sensitive data you will be asked to have liability insurance for possible damages.</a:t>
            </a:r>
          </a:p>
          <a:p>
            <a:pPr marL="279400" indent="-279400">
              <a:buSzPct val="123000"/>
              <a:buChar char="*"/>
            </a:pPr>
            <a:r>
              <a:t>Remember that as much you report as expenses as less you will be taxed by the garment on the income. So think carefully about your purchases that might be treated as company ones. You also will receive quarterly BTW return from the tax office on these purchases.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marL="279400" indent="-279400">
              <a:buSzPct val="123000"/>
              <a:buChar char="*"/>
            </a:pPr>
            <a:r>
              <a:t>Company contracts usually have a statement about the disability case, not sure if it is legally required. However, when you’re a freelancer you don’t have such and whenever you’re disabled you’re living on your own savings.</a:t>
            </a:r>
          </a:p>
          <a:p>
            <a:pPr marL="279400" indent="-279400">
              <a:buSzPct val="123000"/>
              <a:buChar char="*"/>
            </a:pPr>
            <a:r>
              <a:t>The additional pension schema is a nice bonus in the Netherlands that is often in the contract for internal employees. When you’re working as a freelancer you have to save your money. </a:t>
            </a:r>
          </a:p>
          <a:p>
            <a:pPr marL="279400" indent="-279400">
              <a:buSzPct val="123000"/>
              <a:buChar char="*"/>
            </a:pPr>
            <a:r>
              <a:t>Outsource (at least first years) accounting part gives you the confidence you’re not violating laws, you might get nice pieces of advice (like I was suggested to report part of my energy bills since I work from home, or put past two years purchases as the preparation to start freelance).</a:t>
            </a:r>
          </a:p>
          <a:p>
            <a:pPr marL="279400" indent="-279400">
              <a:buSzPct val="123000"/>
              <a:buChar char="*"/>
            </a:pPr>
            <a:r>
              <a:t>You can pay the income tax upfront and not worry about stored money in your accounts. The accountant asked the approximate sum I would earn this year and submitted it to the tax office. So I was provided with a special IBAN where I can send monthly, quarterly income tax payments upfront.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marL="279400" indent="-279400">
              <a:buSzPct val="123000"/>
              <a:buChar char="*"/>
            </a:pPr>
            <a:r>
              <a:t>You send the bill after a working period - a month or bi-weekly. The client is obligated to pay by the due date. However, they may delay payment without any penalty.</a:t>
            </a:r>
          </a:p>
          <a:p>
            <a:pPr marL="279400" indent="-279400">
              <a:buSzPct val="123000"/>
              <a:buChar char="*"/>
            </a:pPr>
            <a:r>
              <a:t>Sometimes requirers that approaching you to the company will take premium, not of the fact of hire but will add additional cost on top of your hourly rate. </a:t>
            </a:r>
          </a:p>
          <a:p>
            <a:pPr marL="279400" indent="-279400">
              <a:buSzPct val="123000"/>
              <a:buChar char="*"/>
            </a:pPr>
            <a:r>
              <a:t>On average freelance contracts a shorter than contracts for internal people. A usual freelance contract is 6 months.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marL="279400" indent="-279400">
              <a:buSzPct val="123000"/>
              <a:buChar char="*"/>
            </a:pPr>
            <a:r>
              <a:t>Since you’re billing hourly find a balance about how to track hours for yourself, required logging or forming the bill if required</a:t>
            </a:r>
          </a:p>
          <a:p>
            <a:pPr marL="279400" indent="-279400">
              <a:buSzPct val="123000"/>
              <a:buChar char="*"/>
            </a:pPr>
            <a:r>
              <a:t>Personally, I found imposter syndrome coming to me twice more often compared to when I was internal. Probably the weight of the own responsibility, higher pay and seniority expectations.</a:t>
            </a:r>
          </a:p>
          <a:p>
            <a:pPr marL="279400" indent="-279400">
              <a:buSzPct val="123000"/>
              <a:buChar char="*"/>
            </a:pPr>
            <a:r>
              <a:t>It is awesome to work on a product that has a massive scale, you’re doing some bleeding-edge tech. However, I have to teach myself to be happy about the fact that my client is satisfied with the functionality I delivered, users are loving the product and we can take a nice vacation in a lovely place whenever we want it.</a:t>
            </a:r>
          </a:p>
          <a:p>
            <a:pPr marL="279400" indent="-279400">
              <a:buSzPct val="123000"/>
              <a:buChar char="*"/>
            </a:pPr>
            <a:r>
              <a:t>As soon as you send your first bill you might find that your earnings are much more compared to your previous compensation. Nice to remember to keep a work/life balance, you might not need to  earn all money on the planet.</a:t>
            </a:r>
          </a:p>
          <a:p>
            <a:pPr marL="279400" indent="-279400">
              <a:buSzPct val="123000"/>
              <a:buChar char="*"/>
            </a:pPr>
            <a:r>
              <a:t>Due to shorter contracts and it is harder to make a long impact on the product. You can not commit in the long run. Additionally, it is wise to write code that will be easily maintainable after you leave the company.</a:t>
            </a:r>
          </a:p>
          <a:p>
            <a:pPr marL="279400" indent="-279400">
              <a:buSzPct val="123000"/>
              <a:buChar char="*"/>
            </a:pPr>
            <a:r>
              <a:t>Networking is usually the main source of the next gig. You have to sell yourself, past co-workers might recommend you, other freelancer will share some nice tips about how you can save on taxes.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r>
              <a:t>If my wife would wake up me and ask if I would recommend working as a freelancer. I would answer “Darling, are you sure it is a great reason to wake me up? Can we wait for the morning?”</a:t>
            </a:r>
          </a:p>
          <a:p>
            <a:pPr/>
            <a:r>
              <a:t>Seriously - definitely, I would recommend trying to work as a freelancer if you’re considering such an option.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Hot 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Close-up of the top of a hot 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Hot 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Hot 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 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 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 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jpeg"/><Relationship Id="rId3" Type="http://schemas.openxmlformats.org/officeDocument/2006/relationships/hyperlink" Target="https://unsplash.com/@theeastlondonphotographer?utm_source=unsplash&amp;utm_medium=referral&amp;utm_content=creditCopyText" TargetMode="External"/><Relationship Id="rId4" Type="http://schemas.openxmlformats.org/officeDocument/2006/relationships/hyperlink" Target="https://unsplash.com/s/photos/ukraine-help?utm_source=unsplash&amp;utm_medium=referral&amp;utm_content=creditCopyText"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blog.pragmaticengineer.com/software-engineering-salaries-in-the-netherlands-and-europe/" TargetMode="External"/><Relationship Id="rId5" Type="http://schemas.openxmlformats.org/officeDocument/2006/relationships/hyperlink" Target="https://www.gergelyorosz.com/" TargetMode="External"/><Relationship Id="rId6" Type="http://schemas.openxmlformats.org/officeDocument/2006/relationships/hyperlink" Target="https://ind.nl/en/residence-permits/work/working-in-the-netherlands-as-a-cross-border-worker#who-is-a-cross-border-worker"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bijdorpstudio.n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bijdorpstudio.nl</a:t>
            </a:r>
          </a:p>
        </p:txBody>
      </p:sp>
      <p:sp>
        <p:nvSpPr>
          <p:cNvPr id="152" name="Path to the freelance"/>
          <p:cNvSpPr txBox="1"/>
          <p:nvPr>
            <p:ph type="ctrTitle"/>
          </p:nvPr>
        </p:nvSpPr>
        <p:spPr>
          <a:prstGeom prst="rect">
            <a:avLst/>
          </a:prstGeom>
        </p:spPr>
        <p:txBody>
          <a:bodyPr/>
          <a:lstStyle/>
          <a:p>
            <a:pPr/>
            <a:r>
              <a:t>Path to the freelance</a:t>
            </a:r>
          </a:p>
        </p:txBody>
      </p:sp>
      <p:sp>
        <p:nvSpPr>
          <p:cNvPr id="153" name="Droidcon Berlin 2022"/>
          <p:cNvSpPr txBox="1"/>
          <p:nvPr>
            <p:ph type="subTitle" sz="quarter" idx="1"/>
          </p:nvPr>
        </p:nvSpPr>
        <p:spPr>
          <a:prstGeom prst="rect">
            <a:avLst/>
          </a:prstGeom>
        </p:spPr>
        <p:txBody>
          <a:bodyPr/>
          <a:lstStyle/>
          <a:p>
            <a:pPr/>
            <a:r>
              <a:t>Droidcon Berlin 2022</a:t>
            </a:r>
          </a:p>
        </p:txBody>
      </p:sp>
      <p:sp>
        <p:nvSpPr>
          <p:cNvPr id="154" name="/contractor"/>
          <p:cNvSpPr txBox="1"/>
          <p:nvPr/>
        </p:nvSpPr>
        <p:spPr>
          <a:xfrm>
            <a:off x="15356943" y="5355962"/>
            <a:ext cx="7730745" cy="184956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80000"/>
              </a:lnSpc>
              <a:defRPr b="1" spc="-232" sz="11600">
                <a:solidFill>
                  <a:srgbClr val="FFFFFF"/>
                </a:solidFill>
              </a:defRPr>
            </a:lvl1pPr>
          </a:lstStyle>
          <a:p>
            <a:pPr/>
            <a:r>
              <a:t>/contractor</a:t>
            </a:r>
          </a:p>
        </p:txBody>
      </p:sp>
      <p:grpSp>
        <p:nvGrpSpPr>
          <p:cNvPr id="157" name="Group"/>
          <p:cNvGrpSpPr/>
          <p:nvPr/>
        </p:nvGrpSpPr>
        <p:grpSpPr>
          <a:xfrm>
            <a:off x="1184365" y="3484864"/>
            <a:ext cx="3734409" cy="1983691"/>
            <a:chOff x="0" y="0"/>
            <a:chExt cx="3734407" cy="1983690"/>
          </a:xfrm>
        </p:grpSpPr>
        <p:sp>
          <p:nvSpPr>
            <p:cNvPr id="155" name="My"/>
            <p:cNvSpPr txBox="1"/>
            <p:nvPr/>
          </p:nvSpPr>
          <p:spPr>
            <a:xfrm>
              <a:off x="0" y="0"/>
              <a:ext cx="2156156" cy="184956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nSpc>
                  <a:spcPct val="80000"/>
                </a:lnSpc>
                <a:defRPr b="1" spc="-232" sz="11600">
                  <a:solidFill>
                    <a:srgbClr val="FFFFFF"/>
                  </a:solidFill>
                </a:defRPr>
              </a:lvl1pPr>
            </a:lstStyle>
            <a:p>
              <a:pPr/>
              <a:r>
                <a:t>My</a:t>
              </a:r>
            </a:p>
          </p:txBody>
        </p:sp>
        <p:sp>
          <p:nvSpPr>
            <p:cNvPr id="156" name="Arrow"/>
            <p:cNvSpPr/>
            <p:nvPr/>
          </p:nvSpPr>
          <p:spPr>
            <a:xfrm rot="3851257">
              <a:off x="2251269" y="500552"/>
              <a:ext cx="1270001" cy="1270001"/>
            </a:xfrm>
            <a:prstGeom prst="rightArrow">
              <a:avLst>
                <a:gd name="adj1" fmla="val 32000"/>
                <a:gd name="adj2" fmla="val 64000"/>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7" grpId="2"/>
      <p:bldP build="whole" bldLvl="1" animBg="1" rev="0" advAuto="0" spid="154" grpId="1"/>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Not obvious findings"/>
          <p:cNvSpPr txBox="1"/>
          <p:nvPr>
            <p:ph type="title"/>
          </p:nvPr>
        </p:nvSpPr>
        <p:spPr>
          <a:prstGeom prst="rect">
            <a:avLst/>
          </a:prstGeom>
        </p:spPr>
        <p:txBody>
          <a:bodyPr/>
          <a:lstStyle/>
          <a:p>
            <a:pPr/>
            <a:r>
              <a:t>Not obvious findings</a:t>
            </a:r>
          </a:p>
        </p:txBody>
      </p:sp>
      <p:sp>
        <p:nvSpPr>
          <p:cNvPr id="200" name="Slide Subtitle"/>
          <p:cNvSpPr txBox="1"/>
          <p:nvPr>
            <p:ph type="body" idx="21"/>
          </p:nvPr>
        </p:nvSpPr>
        <p:spPr>
          <a:prstGeom prst="rect">
            <a:avLst/>
          </a:prstGeom>
        </p:spPr>
        <p:txBody>
          <a:bodyPr/>
          <a:lstStyle/>
          <a:p>
            <a:pPr/>
          </a:p>
        </p:txBody>
      </p:sp>
      <p:sp>
        <p:nvSpPr>
          <p:cNvPr id="201" name="Time management is important…"/>
          <p:cNvSpPr txBox="1"/>
          <p:nvPr>
            <p:ph type="body" idx="1"/>
          </p:nvPr>
        </p:nvSpPr>
        <p:spPr>
          <a:prstGeom prst="rect">
            <a:avLst/>
          </a:prstGeom>
        </p:spPr>
        <p:txBody>
          <a:bodyPr/>
          <a:lstStyle/>
          <a:p>
            <a:pPr/>
            <a:r>
              <a:t>Time management is important</a:t>
            </a:r>
          </a:p>
          <a:p>
            <a:pPr/>
            <a:r>
              <a:t>Imposter syndrome can kick you even harder</a:t>
            </a:r>
          </a:p>
          <a:p>
            <a:pPr/>
            <a:r>
              <a:t>Deal with perfectionism</a:t>
            </a:r>
          </a:p>
          <a:p>
            <a:pPr/>
            <a:r>
              <a:t>Greediness - billing clients as much as possible</a:t>
            </a:r>
          </a:p>
          <a:p>
            <a:pPr/>
            <a:r>
              <a:t>It is harder to make a long impact on the product</a:t>
            </a:r>
          </a:p>
          <a:p>
            <a:pPr/>
            <a:r>
              <a:t>Networking!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Is freelance a dead end?"/>
          <p:cNvSpPr txBox="1"/>
          <p:nvPr>
            <p:ph type="title"/>
          </p:nvPr>
        </p:nvSpPr>
        <p:spPr>
          <a:prstGeom prst="rect">
            <a:avLst/>
          </a:prstGeom>
        </p:spPr>
        <p:txBody>
          <a:bodyPr/>
          <a:lstStyle/>
          <a:p>
            <a:pPr/>
            <a:r>
              <a:t>Is freelance a dead end?</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The future after"/>
          <p:cNvSpPr txBox="1"/>
          <p:nvPr>
            <p:ph type="title"/>
          </p:nvPr>
        </p:nvSpPr>
        <p:spPr>
          <a:prstGeom prst="rect">
            <a:avLst/>
          </a:prstGeom>
        </p:spPr>
        <p:txBody>
          <a:bodyPr/>
          <a:lstStyle/>
          <a:p>
            <a:pPr/>
            <a:r>
              <a:t>The future after</a:t>
            </a:r>
          </a:p>
        </p:txBody>
      </p:sp>
      <p:sp>
        <p:nvSpPr>
          <p:cNvPr id="208" name="Slide Subtitle"/>
          <p:cNvSpPr txBox="1"/>
          <p:nvPr>
            <p:ph type="body" idx="21"/>
          </p:nvPr>
        </p:nvSpPr>
        <p:spPr>
          <a:prstGeom prst="rect">
            <a:avLst/>
          </a:prstGeom>
        </p:spPr>
        <p:txBody>
          <a:bodyPr/>
          <a:lstStyle/>
          <a:p>
            <a:pPr/>
          </a:p>
        </p:txBody>
      </p:sp>
      <p:sp>
        <p:nvSpPr>
          <p:cNvPr id="209" name="“Golden cage”…"/>
          <p:cNvSpPr txBox="1"/>
          <p:nvPr>
            <p:ph type="body" idx="1"/>
          </p:nvPr>
        </p:nvSpPr>
        <p:spPr>
          <a:prstGeom prst="rect">
            <a:avLst/>
          </a:prstGeom>
        </p:spPr>
        <p:txBody>
          <a:bodyPr/>
          <a:lstStyle/>
          <a:p>
            <a:pPr/>
            <a:r>
              <a:t>“Golden cage”</a:t>
            </a:r>
          </a:p>
          <a:p>
            <a:pPr/>
            <a:r>
              <a:t>Dropping freelance and joining a tech enterprise</a:t>
            </a:r>
          </a:p>
          <a:p>
            <a:pPr/>
            <a:r>
              <a:t>Involving in the company or consultancy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Recommend it"/>
          <p:cNvSpPr txBox="1"/>
          <p:nvPr>
            <p:ph type="body" idx="1"/>
          </p:nvPr>
        </p:nvSpPr>
        <p:spPr>
          <a:prstGeom prst="rect">
            <a:avLst/>
          </a:prstGeom>
        </p:spPr>
        <p:txBody>
          <a:bodyPr/>
          <a:lstStyle/>
          <a:p>
            <a:pPr/>
            <a:r>
              <a:t>Recommend it</a:t>
            </a:r>
          </a:p>
        </p:txBody>
      </p:sp>
      <p:sp>
        <p:nvSpPr>
          <p:cNvPr id="212" name="Freelance or not freelan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Freelance or not freelance</a:t>
            </a:r>
          </a:p>
        </p:txBody>
      </p:sp>
      <p:sp>
        <p:nvSpPr>
          <p:cNvPr id="213" name="!"/>
          <p:cNvSpPr txBox="1"/>
          <p:nvPr/>
        </p:nvSpPr>
        <p:spPr>
          <a:xfrm>
            <a:off x="23105847" y="4265219"/>
            <a:ext cx="1087730" cy="442854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b="1" spc="-286" sz="28600">
                <a:solidFill>
                  <a:schemeClr val="accent1">
                    <a:hueOff val="114395"/>
                    <a:lumOff val="-24975"/>
                  </a:schemeClr>
                </a:solidFill>
              </a:defRPr>
            </a:lvl1pPr>
          </a:lstStyle>
          <a:p>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3"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Thank you!…"/>
          <p:cNvSpPr txBox="1"/>
          <p:nvPr>
            <p:ph type="title"/>
          </p:nvPr>
        </p:nvSpPr>
        <p:spPr>
          <a:prstGeom prst="rect">
            <a:avLst/>
          </a:prstGeom>
        </p:spPr>
        <p:txBody>
          <a:bodyPr/>
          <a:lstStyle/>
          <a:p>
            <a:pPr/>
            <a:r>
              <a:t>Thank you! </a:t>
            </a:r>
          </a:p>
          <a:p>
            <a:pPr/>
            <a:r>
              <a:t>Any questions?</a:t>
            </a:r>
          </a:p>
        </p:txBody>
      </p:sp>
      <p:sp>
        <p:nvSpPr>
          <p:cNvPr id="218" name="@jack_martynov"/>
          <p:cNvSpPr txBox="1"/>
          <p:nvPr/>
        </p:nvSpPr>
        <p:spPr>
          <a:xfrm>
            <a:off x="17693433" y="11508762"/>
            <a:ext cx="5537455" cy="944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b="1" sz="5500">
                <a:solidFill>
                  <a:srgbClr val="FFFFFF"/>
                </a:solidFill>
              </a:defRPr>
            </a:lvl1pPr>
          </a:lstStyle>
          <a:p>
            <a:pPr/>
            <a:r>
              <a:t>@jack_martynov</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9" name="View of beach and sea from a grassy sand dune" descr="View of beach and sea from a grassy sand dune"/>
          <p:cNvPicPr>
            <a:picLocks noChangeAspect="1"/>
          </p:cNvPicPr>
          <p:nvPr>
            <p:ph type="pic" idx="21"/>
          </p:nvPr>
        </p:nvPicPr>
        <p:blipFill>
          <a:blip r:embed="rId2">
            <a:extLst/>
          </a:blip>
          <a:srcRect l="0" t="0" r="0" b="15625"/>
          <a:stretch>
            <a:fillRect/>
          </a:stretch>
        </p:blipFill>
        <p:spPr>
          <a:xfrm>
            <a:off x="0" y="0"/>
            <a:ext cx="24384000" cy="13716000"/>
          </a:xfrm>
          <a:prstGeom prst="rect">
            <a:avLst/>
          </a:prstGeom>
        </p:spPr>
      </p:pic>
      <p:sp>
        <p:nvSpPr>
          <p:cNvPr id="160" name="Photo by Ehimetalor Akhere Unuabona on Unsplash"/>
          <p:cNvSpPr txBox="1"/>
          <p:nvPr/>
        </p:nvSpPr>
        <p:spPr>
          <a:xfrm>
            <a:off x="14034033" y="173349"/>
            <a:ext cx="9561882" cy="10554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t>Photo by </a:t>
            </a:r>
            <a:r>
              <a:rPr u="sng">
                <a:hlinkClick r:id="rId3" invalidUrl="" action="" tgtFrame="" tooltip="" history="1" highlightClick="0" endSnd="0"/>
              </a:rPr>
              <a:t>Ehimetalor Akhere Unuabona</a:t>
            </a:r>
            <a:r>
              <a:t> on </a:t>
            </a:r>
            <a:r>
              <a:rPr u="sng">
                <a:hlinkClick r:id="rId4" invalidUrl="" action="" tgtFrame="" tooltip="" history="1" highlightClick="0" endSnd="0"/>
              </a:rPr>
              <a:t>Unsplash</a:t>
            </a:r>
          </a:p>
          <a:p>
            <a:pPr>
              <a:defRPr sz="3200"/>
            </a:pP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Hands up game"/>
          <p:cNvSpPr txBox="1"/>
          <p:nvPr>
            <p:ph type="body" sz="half" idx="1"/>
          </p:nvPr>
        </p:nvSpPr>
        <p:spPr>
          <a:prstGeom prst="rect">
            <a:avLst/>
          </a:prstGeom>
        </p:spPr>
        <p:txBody>
          <a:bodyPr/>
          <a:lstStyle/>
          <a:p>
            <a:pPr/>
            <a:r>
              <a:t>Hands up game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What can I say about the topic"/>
          <p:cNvSpPr txBox="1"/>
          <p:nvPr>
            <p:ph type="title"/>
          </p:nvPr>
        </p:nvSpPr>
        <p:spPr>
          <a:prstGeom prst="rect">
            <a:avLst/>
          </a:prstGeom>
        </p:spPr>
        <p:txBody>
          <a:bodyPr/>
          <a:lstStyle/>
          <a:p>
            <a:pPr/>
            <a:r>
              <a:t>What can I say about the topic</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0" name="View of beach and sea from a grassy sand dune" descr="View of beach and sea from a grassy sand dune"/>
          <p:cNvPicPr>
            <a:picLocks noChangeAspect="1"/>
          </p:cNvPicPr>
          <p:nvPr>
            <p:ph type="pic" idx="21"/>
          </p:nvPr>
        </p:nvPicPr>
        <p:blipFill>
          <a:blip r:embed="rId3">
            <a:extLst/>
          </a:blip>
          <a:srcRect l="0" t="0" r="0" b="0"/>
          <a:stretch>
            <a:fillRect/>
          </a:stretch>
        </p:blipFill>
        <p:spPr>
          <a:xfrm>
            <a:off x="9936638" y="2406650"/>
            <a:ext cx="12700001" cy="8902700"/>
          </a:xfrm>
          <a:prstGeom prst="rect">
            <a:avLst/>
          </a:prstGeom>
        </p:spPr>
      </p:pic>
      <p:sp>
        <p:nvSpPr>
          <p:cNvPr id="171" name="Salaries distribution"/>
          <p:cNvSpPr txBox="1"/>
          <p:nvPr>
            <p:ph type="title"/>
          </p:nvPr>
        </p:nvSpPr>
        <p:spPr>
          <a:prstGeom prst="rect">
            <a:avLst/>
          </a:prstGeom>
        </p:spPr>
        <p:txBody>
          <a:bodyPr/>
          <a:lstStyle/>
          <a:p>
            <a:pPr/>
            <a:r>
              <a:t>Salaries distribution</a:t>
            </a:r>
          </a:p>
        </p:txBody>
      </p:sp>
      <p:sp>
        <p:nvSpPr>
          <p:cNvPr id="172" name="“The Trimodal Nature of Software Engineering Salaries in the Netherlands and Europe“ by Gergley Orosz"/>
          <p:cNvSpPr txBox="1"/>
          <p:nvPr>
            <p:ph type="body" sz="quarter" idx="1"/>
          </p:nvPr>
        </p:nvSpPr>
        <p:spPr>
          <a:prstGeom prst="rect">
            <a:avLst/>
          </a:prstGeom>
        </p:spPr>
        <p:txBody>
          <a:bodyPr/>
          <a:lstStyle/>
          <a:p>
            <a:pPr/>
            <a:r>
              <a:rPr u="sng">
                <a:hlinkClick r:id="rId4" invalidUrl="" action="" tgtFrame="" tooltip="" history="1" highlightClick="0" endSnd="0"/>
              </a:rPr>
              <a:t>“The Trimodal Nature of Software Engineering Salaries in the Netherlands and Europe“</a:t>
            </a:r>
            <a:r>
              <a:t> by </a:t>
            </a:r>
            <a:r>
              <a:rPr u="sng">
                <a:hlinkClick r:id="rId5" invalidUrl="" action="" tgtFrame="" tooltip="" history="1" highlightClick="0" endSnd="0"/>
              </a:rPr>
              <a:t>Gergley Orosz</a:t>
            </a:r>
          </a:p>
        </p:txBody>
      </p:sp>
      <p:grpSp>
        <p:nvGrpSpPr>
          <p:cNvPr id="175" name="Group"/>
          <p:cNvGrpSpPr/>
          <p:nvPr/>
        </p:nvGrpSpPr>
        <p:grpSpPr>
          <a:xfrm>
            <a:off x="11434980" y="10949982"/>
            <a:ext cx="8943895" cy="2439350"/>
            <a:chOff x="0" y="0"/>
            <a:chExt cx="8943894" cy="2439349"/>
          </a:xfrm>
        </p:grpSpPr>
        <p:sp>
          <p:nvSpPr>
            <p:cNvPr id="173" name="Working remote"/>
            <p:cNvSpPr txBox="1"/>
            <p:nvPr/>
          </p:nvSpPr>
          <p:spPr>
            <a:xfrm>
              <a:off x="0" y="0"/>
              <a:ext cx="8004366" cy="13783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nSpc>
                  <a:spcPct val="80000"/>
                </a:lnSpc>
                <a:defRPr b="1" spc="-170" sz="8500">
                  <a:solidFill>
                    <a:schemeClr val="accent1">
                      <a:hueOff val="114395"/>
                      <a:lumOff val="-24975"/>
                    </a:schemeClr>
                  </a:solidFill>
                </a:defRPr>
              </a:lvl1pPr>
            </a:lstStyle>
            <a:p>
              <a:pPr/>
              <a:r>
                <a:t>Working remote</a:t>
              </a:r>
            </a:p>
          </p:txBody>
        </p:sp>
        <p:sp>
          <p:nvSpPr>
            <p:cNvPr id="174" name="IND - Cross border worker"/>
            <p:cNvSpPr txBox="1"/>
            <p:nvPr/>
          </p:nvSpPr>
          <p:spPr>
            <a:xfrm>
              <a:off x="20811" y="1494410"/>
              <a:ext cx="8923084" cy="944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825500">
                <a:defRPr b="1" sz="5500">
                  <a:solidFill>
                    <a:srgbClr val="000000"/>
                  </a:solidFill>
                </a:defRPr>
              </a:pPr>
              <a:r>
                <a:t>IND - </a:t>
              </a:r>
              <a:r>
                <a:rPr u="sng">
                  <a:hlinkClick r:id="rId6" invalidUrl="" action="" tgtFrame="" tooltip="" history="1" highlightClick="0" endSnd="0"/>
                </a:rPr>
                <a:t>Cross border worker</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5"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hings are different when you are started"/>
          <p:cNvSpPr txBox="1"/>
          <p:nvPr>
            <p:ph type="title"/>
          </p:nvPr>
        </p:nvSpPr>
        <p:spPr>
          <a:prstGeom prst="rect">
            <a:avLst/>
          </a:prstGeom>
        </p:spPr>
        <p:txBody>
          <a:bodyPr/>
          <a:lstStyle/>
          <a:p>
            <a:pPr/>
            <a:r>
              <a:t>Things are different when you are started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hings that differ"/>
          <p:cNvSpPr txBox="1"/>
          <p:nvPr>
            <p:ph type="title"/>
          </p:nvPr>
        </p:nvSpPr>
        <p:spPr>
          <a:prstGeom prst="rect">
            <a:avLst/>
          </a:prstGeom>
        </p:spPr>
        <p:txBody>
          <a:bodyPr/>
          <a:lstStyle/>
          <a:p>
            <a:pPr/>
            <a:r>
              <a:t>Things that differ</a:t>
            </a:r>
          </a:p>
        </p:txBody>
      </p:sp>
      <p:sp>
        <p:nvSpPr>
          <p:cNvPr id="182" name="Mus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Must</a:t>
            </a:r>
          </a:p>
        </p:txBody>
      </p:sp>
      <p:sp>
        <p:nvSpPr>
          <p:cNvPr id="183" name="Pay for your vacation and sick days…"/>
          <p:cNvSpPr txBox="1"/>
          <p:nvPr>
            <p:ph type="body" idx="1"/>
          </p:nvPr>
        </p:nvSpPr>
        <p:spPr>
          <a:prstGeom prst="rect">
            <a:avLst/>
          </a:prstGeom>
        </p:spPr>
        <p:txBody>
          <a:bodyPr/>
          <a:lstStyle/>
          <a:p>
            <a:pPr/>
            <a:r>
              <a:t>Pay for your vacation and sick days</a:t>
            </a:r>
          </a:p>
          <a:p>
            <a:pPr/>
            <a:r>
              <a:t>Pay BTW to the tax office every quarter</a:t>
            </a:r>
          </a:p>
          <a:p>
            <a:pPr/>
            <a:r>
              <a:t>Legal liability insurance</a:t>
            </a:r>
          </a:p>
          <a:p>
            <a:pPr/>
            <a:r>
              <a:t>Report company purchases, expenses and assets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hings that differ"/>
          <p:cNvSpPr txBox="1"/>
          <p:nvPr>
            <p:ph type="title"/>
          </p:nvPr>
        </p:nvSpPr>
        <p:spPr>
          <a:prstGeom prst="rect">
            <a:avLst/>
          </a:prstGeom>
        </p:spPr>
        <p:txBody>
          <a:bodyPr/>
          <a:lstStyle/>
          <a:p>
            <a:pPr/>
            <a:r>
              <a:t>Things that differ</a:t>
            </a:r>
          </a:p>
        </p:txBody>
      </p:sp>
      <p:sp>
        <p:nvSpPr>
          <p:cNvPr id="188" name="Nice to hav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Nice to have</a:t>
            </a:r>
          </a:p>
        </p:txBody>
      </p:sp>
      <p:sp>
        <p:nvSpPr>
          <p:cNvPr id="189" name="Separate bank account…"/>
          <p:cNvSpPr txBox="1"/>
          <p:nvPr>
            <p:ph type="body" idx="1"/>
          </p:nvPr>
        </p:nvSpPr>
        <p:spPr>
          <a:prstGeom prst="rect">
            <a:avLst/>
          </a:prstGeom>
        </p:spPr>
        <p:txBody>
          <a:bodyPr/>
          <a:lstStyle/>
          <a:p>
            <a:pPr/>
            <a:r>
              <a:t>Separate bank account</a:t>
            </a:r>
          </a:p>
          <a:p>
            <a:pPr/>
            <a:r>
              <a:t>Have insurance in case of disability</a:t>
            </a:r>
          </a:p>
          <a:p>
            <a:pPr/>
            <a:r>
              <a:t>Save yourself for the pension</a:t>
            </a:r>
          </a:p>
          <a:p>
            <a:pPr/>
            <a:r>
              <a:t>Outsource accounting - help with submission of income tax at the end of the year</a:t>
            </a:r>
          </a:p>
          <a:p>
            <a:pPr/>
            <a:r>
              <a:t>Pay income tax upfront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hings that differ"/>
          <p:cNvSpPr txBox="1"/>
          <p:nvPr>
            <p:ph type="title"/>
          </p:nvPr>
        </p:nvSpPr>
        <p:spPr>
          <a:prstGeom prst="rect">
            <a:avLst/>
          </a:prstGeom>
        </p:spPr>
        <p:txBody>
          <a:bodyPr/>
          <a:lstStyle/>
          <a:p>
            <a:pPr/>
            <a:r>
              <a:t>Things that differ</a:t>
            </a:r>
          </a:p>
        </p:txBody>
      </p:sp>
      <p:sp>
        <p:nvSpPr>
          <p:cNvPr id="194" name="Possible frustr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Possible frustration</a:t>
            </a:r>
          </a:p>
        </p:txBody>
      </p:sp>
      <p:sp>
        <p:nvSpPr>
          <p:cNvPr id="195" name="Coming late bills for the work done…"/>
          <p:cNvSpPr txBox="1"/>
          <p:nvPr>
            <p:ph type="body" idx="1"/>
          </p:nvPr>
        </p:nvSpPr>
        <p:spPr>
          <a:prstGeom prst="rect">
            <a:avLst/>
          </a:prstGeom>
        </p:spPr>
        <p:txBody>
          <a:bodyPr/>
          <a:lstStyle/>
          <a:p>
            <a:pPr/>
            <a:r>
              <a:t>Coming late bills for the work done</a:t>
            </a:r>
          </a:p>
          <a:p>
            <a:pPr/>
            <a:r>
              <a:t>Shorter contract periods</a:t>
            </a:r>
          </a:p>
          <a:p>
            <a:pPr/>
            <a:r>
              <a:t>Dealing with requiters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