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Encode Sans"/>
      <p:regular r:id="rId30"/>
      <p:bold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Montserrat Light"/>
      <p:regular r:id="rId36"/>
      <p:bold r:id="rId37"/>
      <p:italic r:id="rId38"/>
      <p:boldItalic r:id="rId39"/>
    </p:embeddedFont>
    <p:embeddedFont>
      <p:font typeface="Encode Sans ExtraBold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ihUCmD85vdPnVftfuyHAJ7Ovn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ncodeSansExtraBold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ncodeSans-bold.fntdata"/><Relationship Id="rId30" Type="http://schemas.openxmlformats.org/officeDocument/2006/relationships/font" Target="fonts/EncodeSans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MontserratLigh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Ligh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a2224540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46a2224540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6a2224540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6a2224540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a2224540_2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46a2224540_2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a2224540_2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46a2224540_2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6a2224540_2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6a2224540_2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6a2224540_2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46a2224540_2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6a2224540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46a2224540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6a2224540_2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6a2224540_2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6a2224540_2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6a2224540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6a2224540_2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46a2224540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a2224540_2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a2224540_2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a222454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46a222454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6a222454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46a222454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a2224540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46a222454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a2224540_2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46a2224540_2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p9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p9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Fundamentos de programación: </a:t>
            </a: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structuras de </a:t>
            </a:r>
            <a:r>
              <a:rPr lang="es-419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</a:t>
            </a:r>
            <a:r>
              <a:rPr b="0" i="0" lang="es-419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ontrol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p9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419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s-419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- Ochoa Gonzalo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870500" y="1892450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de 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s-419" sz="3300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c</a:t>
            </a:r>
            <a:r>
              <a:rPr b="1" i="0" lang="es-419" sz="3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ontrol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5397" l="0" r="0" t="0"/>
          <a:stretch/>
        </p:blipFill>
        <p:spPr>
          <a:xfrm>
            <a:off x="4072275" y="1566025"/>
            <a:ext cx="4824974" cy="22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6a2224540_2_217"/>
          <p:cNvSpPr txBox="1"/>
          <p:nvPr>
            <p:ph type="ctrTitle"/>
          </p:nvPr>
        </p:nvSpPr>
        <p:spPr>
          <a:xfrm>
            <a:off x="382975" y="1155000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>
                <a:latin typeface="Encode Sans"/>
                <a:ea typeface="Encode Sans"/>
                <a:cs typeface="Encode Sans"/>
                <a:sym typeface="Encode Sans"/>
              </a:rPr>
              <a:t>Escenarios posibles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1" name="Google Shape;111;g346a2224540_2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75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46a2224540_2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50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46a2224540_2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290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46a2224540_2_217"/>
          <p:cNvSpPr txBox="1"/>
          <p:nvPr/>
        </p:nvSpPr>
        <p:spPr>
          <a:xfrm>
            <a:off x="1020912" y="3169150"/>
            <a:ext cx="184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1. Mario choca contra la tortuga, entonces mario pierde una</a:t>
            </a:r>
            <a:endParaRPr i="0" sz="11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   vida y reinicia el nivel.</a:t>
            </a:r>
            <a:endParaRPr i="0" sz="200" u="none" cap="none" strike="noStrike">
              <a:solidFill>
                <a:srgbClr val="FFFFFF"/>
              </a:solidFill>
              <a:highlight>
                <a:srgbClr val="1E1E1E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5" name="Google Shape;115;g346a2224540_2_217"/>
          <p:cNvSpPr txBox="1"/>
          <p:nvPr/>
        </p:nvSpPr>
        <p:spPr>
          <a:xfrm>
            <a:off x="3812949" y="3169156"/>
            <a:ext cx="1650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2. Mario salta por arriba de la tortuga. El juego sigue.</a:t>
            </a:r>
            <a:endParaRPr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6" name="Google Shape;116;g346a2224540_2_217"/>
          <p:cNvSpPr txBox="1"/>
          <p:nvPr/>
        </p:nvSpPr>
        <p:spPr>
          <a:xfrm>
            <a:off x="6510028" y="3169156"/>
            <a:ext cx="1650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-419" sz="11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3. Mario pisa  la tortuga, la tortuga muere y Mario gana 100 puntos</a:t>
            </a:r>
            <a:endParaRPr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46a2224540_2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872" y="1843950"/>
            <a:ext cx="6314251" cy="2824075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g346a2224540_2_275"/>
          <p:cNvSpPr txBox="1"/>
          <p:nvPr>
            <p:ph type="ctrTitle"/>
          </p:nvPr>
        </p:nvSpPr>
        <p:spPr>
          <a:xfrm>
            <a:off x="382975" y="1006350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Estructuras múltiples (con anidamiento)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6a2224540_2_328"/>
          <p:cNvSpPr txBox="1"/>
          <p:nvPr>
            <p:ph type="ctrTitle"/>
          </p:nvPr>
        </p:nvSpPr>
        <p:spPr>
          <a:xfrm>
            <a:off x="382975" y="1006350"/>
            <a:ext cx="85206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Estructuras múltiples (con elif)</a:t>
            </a:r>
            <a:endParaRPr/>
          </a:p>
        </p:txBody>
      </p:sp>
      <p:pic>
        <p:nvPicPr>
          <p:cNvPr id="128" name="Google Shape;128;g346a2224540_2_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25" y="1812313"/>
            <a:ext cx="5915075" cy="2536061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6a2224540_2_381"/>
          <p:cNvSpPr txBox="1"/>
          <p:nvPr/>
        </p:nvSpPr>
        <p:spPr>
          <a:xfrm>
            <a:off x="1735950" y="1038750"/>
            <a:ext cx="5672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7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Ejemplo</a:t>
            </a:r>
            <a:endParaRPr b="1" i="0" sz="37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34" name="Google Shape;134;g346a2224540_2_381"/>
          <p:cNvSpPr txBox="1"/>
          <p:nvPr/>
        </p:nvSpPr>
        <p:spPr>
          <a:xfrm>
            <a:off x="236300" y="1853250"/>
            <a:ext cx="32898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Una empresa desea saber si tuvo pérdida o utilidad en base al precio de costo de un producto, y al precio al que fue vendido. En caso de que los precios sean iguales, saldrá empatado</a:t>
            </a:r>
            <a:endParaRPr i="0" sz="18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35" name="Google Shape;135;g346a2224540_2_3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575" y="1922275"/>
            <a:ext cx="5326750" cy="20312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6a2224540_2_510"/>
          <p:cNvSpPr txBox="1"/>
          <p:nvPr>
            <p:ph type="title"/>
          </p:nvPr>
        </p:nvSpPr>
        <p:spPr>
          <a:xfrm>
            <a:off x="490250" y="973100"/>
            <a:ext cx="8421600" cy="3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múltiple: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4"/>
                </a:solidFill>
              </a:rPr>
              <a:t>match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Selección múltiple: </a:t>
            </a:r>
            <a:r>
              <a:rPr b="1" i="0" lang="es-419" sz="39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endParaRPr b="1" i="0" sz="39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Una sentencia match recibe una expresión y compara su valor con patrones sucesivos dados en uno o más bloques case.</a:t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1175" y="2546175"/>
            <a:ext cx="3022850" cy="24250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6a2224540_2_514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Selección múltiple: </a:t>
            </a:r>
            <a:r>
              <a:rPr b="1" i="0" lang="es-419" sz="39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endParaRPr b="1" i="0" sz="39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1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También es posible combinar varios literales en un solo patrón usando | («ó»):</a:t>
            </a:r>
            <a:endParaRPr b="0" i="0" sz="1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2" name="Google Shape;152;g346a2224540_2_5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513" y="2488850"/>
            <a:ext cx="5120972" cy="16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6a2224540_2_525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Selección múltiple: </a:t>
            </a:r>
            <a:r>
              <a:rPr b="1" i="0" lang="es-419" sz="39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match</a:t>
            </a:r>
            <a:endParaRPr b="1" i="0" sz="39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Y podemos tener un caso </a:t>
            </a:r>
            <a:r>
              <a:rPr i="1"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por defecto</a:t>
            </a: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usando « _ »</a:t>
            </a:r>
            <a:endParaRPr b="0" i="0" sz="19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58" name="Google Shape;158;g346a2224540_2_5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5575" y="2440700"/>
            <a:ext cx="2705550" cy="23768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346a2224540_2_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775" y="1828050"/>
            <a:ext cx="6989974" cy="2825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46a2224540_2_531"/>
          <p:cNvSpPr txBox="1"/>
          <p:nvPr/>
        </p:nvSpPr>
        <p:spPr>
          <a:xfrm>
            <a:off x="2353626" y="3044199"/>
            <a:ext cx="4418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i="0" lang="es-419" sz="13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rPr>
              <a:t> 3. Mario pisa  la tortuga. Si Mario la agarra la puede lanzar y matar a otros enemigos. La tortuga muere.</a:t>
            </a:r>
            <a:endParaRPr i="0" sz="1250" u="none" cap="none" strike="noStrike">
              <a:solidFill>
                <a:srgbClr val="CE9178"/>
              </a:solidFill>
              <a:highlight>
                <a:srgbClr val="1E1E1E"/>
              </a:highlight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7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rgbClr val="0000FF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65" name="Google Shape;165;g346a2224540_2_531"/>
          <p:cNvSpPr txBox="1"/>
          <p:nvPr/>
        </p:nvSpPr>
        <p:spPr>
          <a:xfrm>
            <a:off x="271925" y="1122400"/>
            <a:ext cx="8678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s-419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 modificamos el tercer caso del ejemplo de Mario…</a:t>
            </a:r>
            <a:endParaRPr b="0" i="0" sz="13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6a2224540_2_540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ólo con 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elif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endParaRPr b="0" i="0" sz="1900" u="none" cap="none" strike="noStrike">
              <a:solidFill>
                <a:schemeClr val="accent4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1" name="Google Shape;171;g346a2224540_2_5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239" y="1596150"/>
            <a:ext cx="4975524" cy="333427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0" y="1066550"/>
            <a:ext cx="91440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¿Qué son?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s-419" sz="23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Un programa se ejecuta mediante una serie de instrucciones, que por norma general son ejecutadas una tras otra de manera secuencial.</a:t>
            </a:r>
            <a:endParaRPr i="0" sz="23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13" y="2927650"/>
            <a:ext cx="8469787" cy="163567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6a2224540_2_546"/>
          <p:cNvSpPr txBox="1"/>
          <p:nvPr/>
        </p:nvSpPr>
        <p:spPr>
          <a:xfrm>
            <a:off x="165150" y="907825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Usando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else </a:t>
            </a:r>
            <a:r>
              <a:rPr b="1" lang="es-419" sz="3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junto con</a:t>
            </a:r>
            <a:r>
              <a:rPr b="1" lang="es-419" sz="39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match</a:t>
            </a:r>
            <a:endParaRPr b="1" i="0" sz="19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77" name="Google Shape;177;g346a2224540_2_5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662" y="1737125"/>
            <a:ext cx="4026674" cy="316075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165150" y="1065650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¿Qué son?</a:t>
            </a:r>
            <a:endParaRPr b="1" i="0" sz="3300" u="none" cap="none" strike="noStrike">
              <a:solidFill>
                <a:srgbClr val="FFFFFF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s-419" sz="2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En muchas ocasiones no basta con seguir una estructura secuencial, puede ser que ciertas instrucciones se tengan que ejecutar si y sólo si se cumple una determinada condición.</a:t>
            </a:r>
            <a:endParaRPr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s-419" sz="25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También se puede necesitar repetir un determinado bloque de código más de una vez.</a:t>
            </a:r>
            <a:endParaRPr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a2224540_2_505"/>
          <p:cNvSpPr txBox="1"/>
          <p:nvPr>
            <p:ph type="title"/>
          </p:nvPr>
        </p:nvSpPr>
        <p:spPr>
          <a:xfrm>
            <a:off x="490250" y="973100"/>
            <a:ext cx="8421600" cy="33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Condicionales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4"/>
                </a:solidFill>
              </a:rPr>
              <a:t>if</a:t>
            </a:r>
            <a:r>
              <a:rPr lang="es-419"/>
              <a:t> - </a:t>
            </a:r>
            <a:r>
              <a:rPr lang="es-419">
                <a:solidFill>
                  <a:schemeClr val="accent4"/>
                </a:solidFill>
              </a:rPr>
              <a:t>elif</a:t>
            </a:r>
            <a:r>
              <a:rPr lang="es-419"/>
              <a:t> - </a:t>
            </a:r>
            <a:r>
              <a:rPr lang="es-419">
                <a:solidFill>
                  <a:schemeClr val="accent4"/>
                </a:solidFill>
              </a:rPr>
              <a:t>else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165150" y="1065650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Condicionales </a:t>
            </a:r>
            <a:r>
              <a:rPr b="1" i="0" lang="es-419" sz="3900" u="none" cap="none" strike="noStrike">
                <a:solidFill>
                  <a:srgbClr val="FF9900"/>
                </a:solidFill>
                <a:latin typeface="Encode Sans"/>
                <a:ea typeface="Encode Sans"/>
                <a:cs typeface="Encode Sans"/>
                <a:sym typeface="Encode Sans"/>
              </a:rPr>
              <a:t>if</a:t>
            </a:r>
            <a:r>
              <a:rPr b="1" i="0" lang="es-419" sz="3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-</a:t>
            </a:r>
            <a:r>
              <a:rPr b="1" i="0" lang="es-419" sz="3900" u="none" cap="none" strike="noStrike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b="1" i="0" lang="es-419" sz="3900" u="none" cap="none" strike="noStrike">
                <a:solidFill>
                  <a:srgbClr val="FF9900"/>
                </a:solidFill>
                <a:latin typeface="Encode Sans"/>
                <a:ea typeface="Encode Sans"/>
                <a:cs typeface="Encode Sans"/>
                <a:sym typeface="Encode Sans"/>
              </a:rPr>
              <a:t>elif</a:t>
            </a:r>
            <a:r>
              <a:rPr b="1" i="0" lang="es-419" sz="3900" u="none" cap="none" strike="noStrike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b="1" i="0" lang="es-419" sz="39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-</a:t>
            </a:r>
            <a:r>
              <a:rPr b="1" i="0" lang="es-419" sz="3900" u="none" cap="none" strike="noStrike">
                <a:solidFill>
                  <a:srgbClr val="0000FF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b="1" i="0" lang="es-419" sz="3900" u="none" cap="none" strike="noStrike">
                <a:solidFill>
                  <a:srgbClr val="FF9900"/>
                </a:solidFill>
                <a:latin typeface="Encode Sans"/>
                <a:ea typeface="Encode Sans"/>
                <a:cs typeface="Encode Sans"/>
                <a:sym typeface="Encode Sans"/>
              </a:rPr>
              <a:t>else</a:t>
            </a:r>
            <a:endParaRPr b="1" sz="3900">
              <a:solidFill>
                <a:srgbClr val="FF99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3400">
              <a:solidFill>
                <a:srgbClr val="FF9900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0" lang="es-419" sz="2700" u="none" cap="none" strike="noStrike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Permite cambiar el flujo de ejecución de un programa, haciendo que ciertos bloques de código se ejecuten si y sólo si se dan determinadas condiciones</a:t>
            </a:r>
            <a:endParaRPr i="0" sz="27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6a2224540_2_1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3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Simples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5" name="Google Shape;85;g346a2224540_2_1"/>
          <p:cNvSpPr txBox="1"/>
          <p:nvPr>
            <p:ph idx="1" type="subTitle"/>
          </p:nvPr>
        </p:nvSpPr>
        <p:spPr>
          <a:xfrm>
            <a:off x="311700" y="1927650"/>
            <a:ext cx="85206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000"/>
              <a:buFont typeface="Arial"/>
              <a:buNone/>
            </a:pPr>
            <a:r>
              <a:rPr lang="es-419" sz="25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</a:t>
            </a:r>
            <a:r>
              <a:rPr b="1" lang="es-419" sz="25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simples</a:t>
            </a:r>
            <a:r>
              <a:rPr lang="es-419" sz="25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cuentan con solo una condición </a:t>
            </a:r>
            <a:r>
              <a:rPr b="1" lang="es-419" sz="25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(if)</a:t>
            </a:r>
            <a:r>
              <a:rPr lang="es-419" sz="25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, cuando esta se cumple se ejecuta el bloque de código que esté dentro de la estructura.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86" name="Google Shape;86;g346a222454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103" y="2950325"/>
            <a:ext cx="3209800" cy="12142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a2224540_2_56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3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dobles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2" name="Google Shape;92;g346a2224540_2_56"/>
          <p:cNvSpPr txBox="1"/>
          <p:nvPr>
            <p:ph idx="1" type="subTitle"/>
          </p:nvPr>
        </p:nvSpPr>
        <p:spPr>
          <a:xfrm>
            <a:off x="311700" y="1927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</a:t>
            </a:r>
            <a:r>
              <a:rPr b="1"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dobles</a:t>
            </a: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 constan de una condición (</a:t>
            </a:r>
            <a:r>
              <a:rPr b="1"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if</a:t>
            </a: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) y una excepción a la condición (</a:t>
            </a:r>
            <a:r>
              <a:rPr b="1"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else</a:t>
            </a: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). En caso de cumplirse la condición se ejecuta un bloque de código determinado, y en caso de NO cumplirse se ejecuta un bloque de código diferente.</a:t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93" name="Google Shape;93;g346a2224540_2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3402775"/>
            <a:ext cx="4429125" cy="153352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6a2224540_2_111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3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múltiples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9" name="Google Shape;99;g346a2224540_2_111"/>
          <p:cNvSpPr txBox="1"/>
          <p:nvPr>
            <p:ph idx="1" type="subTitle"/>
          </p:nvPr>
        </p:nvSpPr>
        <p:spPr>
          <a:xfrm>
            <a:off x="311700" y="19276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Las </a:t>
            </a:r>
            <a:r>
              <a:rPr b="1"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múltiples </a:t>
            </a:r>
            <a:r>
              <a:rPr lang="es-419" sz="19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son necesarias cuando debemos evaluar varias condiciones, todas excluyentes entre sí.  al tener escenarios establecidos o previamente definidos para una variable, nos permite tomar la ruta de decisión en la que se encuentre una coincidencia entre el valor de la variable y los escenarios.</a:t>
            </a:r>
            <a:endParaRPr sz="1900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a2224540_2_164"/>
          <p:cNvSpPr txBox="1"/>
          <p:nvPr>
            <p:ph type="ctrTitle"/>
          </p:nvPr>
        </p:nvSpPr>
        <p:spPr>
          <a:xfrm>
            <a:off x="311700" y="1144800"/>
            <a:ext cx="8520600" cy="9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419" sz="2800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rPr>
              <a:t>¿Qué podría pasar si Mario se encuentra con la tortuga?</a:t>
            </a:r>
            <a:endParaRPr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05" name="Google Shape;105;g346a2224540_2_1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088" y="2135100"/>
            <a:ext cx="2529825" cy="2529825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