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Encode Sans"/>
      <p:regular r:id="rId22"/>
      <p:bold r:id="rId23"/>
    </p:embeddedFont>
    <p:embeddedFont>
      <p:font typeface="Anaheim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6" roundtripDataSignature="AMtx7mhQANXPYXxBqiThZMyGbHssDNNd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EncodeSans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Anaheim-regular.fntdata"/><Relationship Id="rId23" Type="http://schemas.openxmlformats.org/officeDocument/2006/relationships/font" Target="fonts/Encode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Anahei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34081006f_1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34081006f_1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34081006f_1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34081006f_1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34081006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34081006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34081006f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34081006f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34081006f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34081006f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34081006f_1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34081006f_1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34081006f_1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34081006f_1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3434081006f_1_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4" name="Google Shape;14;g3434081006f_1_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g3434081006f_1_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434081006f_1_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g3434081006f_1_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g3434081006f_1_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434081006f_1_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434081006f_1_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8" name="Google Shape;18;g3434081006f_1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434081006f_1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g3434081006f_1_14"/>
          <p:cNvSpPr txBox="1"/>
          <p:nvPr>
            <p:ph idx="1" type="body"/>
          </p:nvPr>
        </p:nvSpPr>
        <p:spPr>
          <a:xfrm>
            <a:off x="311700" y="11654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g3434081006f_1_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434081006f_1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g3434081006f_1_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g3434081006f_1_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3434081006f_1_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434081006f_1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g3434081006f_1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434081006f_1_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3" name="Google Shape;33;g3434081006f_1_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3434081006f_1_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434081006f_1_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7" name="Google Shape;37;g3434081006f_1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434081006f_1_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3434081006f_1_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41" name="Google Shape;41;g3434081006f_1_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g3434081006f_1_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g3434081006f_1_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434081006f_1_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g3434081006f_1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FE2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34081006f_1_0"/>
          <p:cNvSpPr txBox="1"/>
          <p:nvPr>
            <p:ph idx="1" type="body"/>
          </p:nvPr>
        </p:nvSpPr>
        <p:spPr>
          <a:xfrm>
            <a:off x="311700" y="116541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g3434081006f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8" name="Google Shape;8;g3434081006f_1_0"/>
          <p:cNvSpPr/>
          <p:nvPr/>
        </p:nvSpPr>
        <p:spPr>
          <a:xfrm>
            <a:off x="1477300" y="39325"/>
            <a:ext cx="7288200" cy="5727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/>
              <a:t>Programación</a:t>
            </a:r>
            <a:r>
              <a:rPr lang="es-419" sz="2500"/>
              <a:t> en Python</a:t>
            </a:r>
            <a:endParaRPr sz="2500"/>
          </a:p>
        </p:txBody>
      </p:sp>
      <p:sp>
        <p:nvSpPr>
          <p:cNvPr id="9" name="Google Shape;9;g3434081006f_1_0"/>
          <p:cNvSpPr/>
          <p:nvPr/>
        </p:nvSpPr>
        <p:spPr>
          <a:xfrm>
            <a:off x="1477300" y="644000"/>
            <a:ext cx="72882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Prof. Germán Scarafilo</a:t>
            </a:r>
            <a:endParaRPr/>
          </a:p>
        </p:txBody>
      </p:sp>
      <p:pic>
        <p:nvPicPr>
          <p:cNvPr id="10" name="Google Shape;10;g3434081006f_1_0"/>
          <p:cNvPicPr preferRelativeResize="0"/>
          <p:nvPr/>
        </p:nvPicPr>
        <p:blipFill rotWithShape="1">
          <a:blip r:embed="rId1">
            <a:alphaModFix/>
          </a:blip>
          <a:srcRect b="4443" l="0" r="0" t="0"/>
          <a:stretch/>
        </p:blipFill>
        <p:spPr>
          <a:xfrm>
            <a:off x="138875" y="39325"/>
            <a:ext cx="1212175" cy="9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g3434081006f_1_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4749900"/>
            <a:ext cx="9144000" cy="3935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/>
        </p:nvSpPr>
        <p:spPr>
          <a:xfrm>
            <a:off x="870500" y="1892450"/>
            <a:ext cx="3313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s-419" sz="33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Estructuras </a:t>
            </a:r>
            <a:r>
              <a:rPr b="1" lang="es-419" sz="33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condicionales</a:t>
            </a:r>
            <a:endParaRPr b="1" i="0" sz="3300" u="none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15397" l="0" r="0" t="0"/>
          <a:stretch/>
        </p:blipFill>
        <p:spPr>
          <a:xfrm>
            <a:off x="4072275" y="1566025"/>
            <a:ext cx="4824974" cy="22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3434081006f_1_4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872" y="1843950"/>
            <a:ext cx="6314251" cy="2824075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g3434081006f_1_426"/>
          <p:cNvSpPr txBox="1"/>
          <p:nvPr>
            <p:ph type="ctrTitle"/>
          </p:nvPr>
        </p:nvSpPr>
        <p:spPr>
          <a:xfrm>
            <a:off x="382975" y="1006350"/>
            <a:ext cx="8520600" cy="8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Instrucción if-else-if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34081006f_1_433"/>
          <p:cNvSpPr txBox="1"/>
          <p:nvPr>
            <p:ph type="ctrTitle"/>
          </p:nvPr>
        </p:nvSpPr>
        <p:spPr>
          <a:xfrm>
            <a:off x="382975" y="1006350"/>
            <a:ext cx="8520600" cy="8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Instrucción if-elif</a:t>
            </a:r>
            <a:endParaRPr/>
          </a:p>
        </p:txBody>
      </p:sp>
      <p:pic>
        <p:nvPicPr>
          <p:cNvPr id="123" name="Google Shape;123;g3434081006f_1_4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225" y="1812313"/>
            <a:ext cx="5915075" cy="2536061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1735950" y="1038750"/>
            <a:ext cx="56721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s-419" sz="3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Ejemplo</a:t>
            </a:r>
            <a:endParaRPr b="1" i="0" sz="3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236300" y="1853250"/>
            <a:ext cx="3289800" cy="21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Una empresa desea saber si tuvo </a:t>
            </a:r>
            <a:r>
              <a:rPr lang="es-419" sz="1800">
                <a:solidFill>
                  <a:schemeClr val="dk2"/>
                </a:solidFill>
              </a:rPr>
              <a:t>pérdida</a:t>
            </a:r>
            <a:r>
              <a:rPr lang="es-419" sz="1800">
                <a:solidFill>
                  <a:schemeClr val="dk2"/>
                </a:solidFill>
              </a:rPr>
              <a:t> o utilidad en base al precio de costo de un producto, y al precio al que fue vendido. En caso de que los precios sean iguales, </a:t>
            </a:r>
            <a:r>
              <a:rPr lang="es-419" sz="1800">
                <a:solidFill>
                  <a:schemeClr val="dk2"/>
                </a:solidFill>
              </a:rPr>
              <a:t>saldrá</a:t>
            </a:r>
            <a:r>
              <a:rPr lang="es-419" sz="1800">
                <a:solidFill>
                  <a:schemeClr val="dk2"/>
                </a:solidFill>
              </a:rPr>
              <a:t> empatado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575" y="1922275"/>
            <a:ext cx="5326750" cy="203125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0" y="919425"/>
            <a:ext cx="91440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419" sz="3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¿Qué son?</a:t>
            </a:r>
            <a:endParaRPr b="1" i="0" sz="3300" u="none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419" sz="23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Un programa se ejecuta mediante una serie de instrucciones, que por norma general son ejecutadas una tras otra de manera secuencial.</a:t>
            </a:r>
            <a:endParaRPr b="0" i="0" sz="2300" u="none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13" y="2927650"/>
            <a:ext cx="8469787" cy="1635675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/>
        </p:nvSpPr>
        <p:spPr>
          <a:xfrm>
            <a:off x="165150" y="1065650"/>
            <a:ext cx="8813700" cy="22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419" sz="3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¿Qué son?</a:t>
            </a:r>
            <a:endParaRPr b="1" i="0" sz="3300" u="none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419" sz="25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En muchas ocasiones no basta con seguir una estructura secuencial, puede ser que ciertas instrucciones se tengan que ejecutar si y sólo si se cumple una determinada condición.</a:t>
            </a:r>
            <a:endParaRPr b="0" i="0" sz="2500" u="none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/>
        </p:nvSpPr>
        <p:spPr>
          <a:xfrm>
            <a:off x="165150" y="1167475"/>
            <a:ext cx="8813700" cy="24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s-419" sz="3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Condicional if - elif - else</a:t>
            </a:r>
            <a:endParaRPr b="1" i="0" sz="39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419" sz="2700" u="none" cap="none" strike="noStrik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Permiten cambiar el flujo de ejecución de un programa, haciendo que ciertos bloques de código se ejecuten si y sólo si se dan determinadas condiciones</a:t>
            </a:r>
            <a:endParaRPr b="0" i="0" sz="2700" u="none" cap="none" strike="noStrik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34081006f_1_48"/>
          <p:cNvSpPr txBox="1"/>
          <p:nvPr>
            <p:ph type="ctrTitle"/>
          </p:nvPr>
        </p:nvSpPr>
        <p:spPr>
          <a:xfrm>
            <a:off x="311700" y="10854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Estructuras Simples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" name="Google Shape;80;g3434081006f_1_48"/>
          <p:cNvSpPr txBox="1"/>
          <p:nvPr>
            <p:ph idx="1" type="subTitle"/>
          </p:nvPr>
        </p:nvSpPr>
        <p:spPr>
          <a:xfrm>
            <a:off x="311700" y="192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000"/>
              <a:buFont typeface="Arial"/>
              <a:buNone/>
            </a:pPr>
            <a:r>
              <a:rPr lang="es-419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 </a:t>
            </a:r>
            <a:r>
              <a:rPr b="1" lang="es-419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estructuras simples</a:t>
            </a:r>
            <a:r>
              <a:rPr lang="es-419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cuentan con solo una condición </a:t>
            </a:r>
            <a:r>
              <a:rPr b="1" lang="es-419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(if)</a:t>
            </a:r>
            <a:r>
              <a:rPr lang="es-419" sz="2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cuando esta se cumple se ejecuta el bloque de código que esté dentro de la estructura.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g3434081006f_1_48"/>
          <p:cNvSpPr txBox="1"/>
          <p:nvPr/>
        </p:nvSpPr>
        <p:spPr>
          <a:xfrm>
            <a:off x="2507600" y="2934125"/>
            <a:ext cx="4746300" cy="1270800"/>
          </a:xfrm>
          <a:prstGeom prst="rect">
            <a:avLst/>
          </a:prstGeom>
          <a:solidFill>
            <a:srgbClr val="2E3440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900" u="none" cap="none" strike="noStrike">
                <a:solidFill>
                  <a:srgbClr val="D8DEE9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numero </a:t>
            </a:r>
            <a:r>
              <a:rPr b="0" i="0" lang="es-419" sz="1900" u="none" cap="none" strike="noStrike">
                <a:solidFill>
                  <a:srgbClr val="81A1C1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419" sz="1900" u="none" cap="none" strike="noStrike">
                <a:solidFill>
                  <a:srgbClr val="D8DEE9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419" sz="1900" u="none" cap="none" strike="noStrike">
                <a:solidFill>
                  <a:srgbClr val="B48EAD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0" i="0" sz="1900" u="none" cap="none" strike="noStrike">
              <a:solidFill>
                <a:srgbClr val="D8DEE9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900" u="none" cap="none" strike="noStrike">
                <a:solidFill>
                  <a:srgbClr val="81A1C1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s-419" sz="1900" u="none" cap="none" strike="noStrike">
                <a:solidFill>
                  <a:srgbClr val="D8DEE9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 numero </a:t>
            </a:r>
            <a:r>
              <a:rPr b="0" i="0" lang="es-419" sz="1900" u="none" cap="none" strike="noStrike">
                <a:solidFill>
                  <a:srgbClr val="81A1C1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s-419" sz="1900" u="none" cap="none" strike="noStrike">
                <a:solidFill>
                  <a:srgbClr val="D8DEE9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419" sz="1900" u="none" cap="none" strike="noStrike">
                <a:solidFill>
                  <a:srgbClr val="B48EAD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es-419" sz="1900" u="none" cap="none" strike="noStrike">
                <a:solidFill>
                  <a:srgbClr val="ECEFF4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900" u="none" cap="none" strike="noStrike">
              <a:solidFill>
                <a:srgbClr val="ECEFF4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900" u="none" cap="none" strike="noStrike">
                <a:solidFill>
                  <a:srgbClr val="D8DEE9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419" sz="1900" u="none" cap="none" strike="noStrike">
                <a:solidFill>
                  <a:srgbClr val="88C0D0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-419" sz="1900" u="none" cap="none" strike="noStrike">
                <a:solidFill>
                  <a:srgbClr val="ECEFF4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b="0" i="0" lang="es-419" sz="1900" u="none" cap="none" strike="noStrike">
                <a:solidFill>
                  <a:srgbClr val="A3BE8C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Mayor</a:t>
            </a:r>
            <a:r>
              <a:rPr b="0" i="0" lang="es-419" sz="1900" u="none" cap="none" strike="noStrike">
                <a:solidFill>
                  <a:srgbClr val="ECEFF4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b="0" i="0" sz="1900" u="none" cap="none" strike="noStrike">
              <a:solidFill>
                <a:srgbClr val="ECEFF4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34081006f_1_56"/>
          <p:cNvSpPr txBox="1"/>
          <p:nvPr>
            <p:ph type="ctrTitle"/>
          </p:nvPr>
        </p:nvSpPr>
        <p:spPr>
          <a:xfrm>
            <a:off x="311700" y="10854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Estructuras dobles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g3434081006f_1_56"/>
          <p:cNvSpPr txBox="1"/>
          <p:nvPr>
            <p:ph idx="1" type="subTitle"/>
          </p:nvPr>
        </p:nvSpPr>
        <p:spPr>
          <a:xfrm>
            <a:off x="311700" y="192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419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 </a:t>
            </a:r>
            <a:r>
              <a:rPr b="1" lang="es-419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estructuras dobles</a:t>
            </a:r>
            <a:r>
              <a:rPr lang="es-419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constan de una condición (</a:t>
            </a:r>
            <a:r>
              <a:rPr b="1" lang="es-419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</a:t>
            </a:r>
            <a:r>
              <a:rPr lang="es-419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y una excepción a la condición (</a:t>
            </a:r>
            <a:r>
              <a:rPr b="1" lang="es-419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else</a:t>
            </a:r>
            <a:r>
              <a:rPr lang="es-419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 En caso de cumplirse la condición se ejecuta un bloque de código determinado, y en caso de NO cumplirse se ejecuta un bloque de código diferente.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88" name="Google Shape;88;g3434081006f_1_56"/>
          <p:cNvSpPr txBox="1"/>
          <p:nvPr/>
        </p:nvSpPr>
        <p:spPr>
          <a:xfrm>
            <a:off x="2817375" y="3127100"/>
            <a:ext cx="3917100" cy="1520400"/>
          </a:xfrm>
          <a:prstGeom prst="rect">
            <a:avLst/>
          </a:prstGeom>
          <a:solidFill>
            <a:srgbClr val="2E3440"/>
          </a:solidFill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350" u="none" cap="none" strike="noStrike">
                <a:solidFill>
                  <a:srgbClr val="D8DEE9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numero </a:t>
            </a:r>
            <a:r>
              <a:rPr b="0" i="0" lang="es-419" sz="1350" u="none" cap="none" strike="noStrike">
                <a:solidFill>
                  <a:srgbClr val="81A1C1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419" sz="1350" u="none" cap="none" strike="noStrike">
                <a:solidFill>
                  <a:srgbClr val="D8DEE9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419" sz="1350" u="none" cap="none" strike="noStrike">
                <a:solidFill>
                  <a:srgbClr val="B48EAD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0" i="0" sz="1350" u="none" cap="none" strike="noStrike">
              <a:solidFill>
                <a:srgbClr val="D8DEE9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350" u="none" cap="none" strike="noStrike">
                <a:solidFill>
                  <a:srgbClr val="81A1C1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s-419" sz="1350" u="none" cap="none" strike="noStrike">
                <a:solidFill>
                  <a:srgbClr val="D8DEE9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 numero </a:t>
            </a:r>
            <a:r>
              <a:rPr b="0" i="0" lang="es-419" sz="1350" u="none" cap="none" strike="noStrike">
                <a:solidFill>
                  <a:srgbClr val="81A1C1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0" i="0" lang="es-419" sz="1350" u="none" cap="none" strike="noStrike">
                <a:solidFill>
                  <a:srgbClr val="B48EAD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s-419" sz="1350" u="none" cap="none" strike="noStrike">
                <a:solidFill>
                  <a:srgbClr val="ECEFF4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350" u="none" cap="none" strike="noStrike">
              <a:solidFill>
                <a:srgbClr val="ECEFF4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350" u="none" cap="none" strike="noStrike">
                <a:solidFill>
                  <a:srgbClr val="D8DEE9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419" sz="1350" u="none" cap="none" strike="noStrike">
                <a:solidFill>
                  <a:srgbClr val="88C0D0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-419" sz="1350" u="none" cap="none" strike="noStrike">
                <a:solidFill>
                  <a:srgbClr val="ECEFF4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b="0" i="0" lang="es-419" sz="1350" u="none" cap="none" strike="noStrike">
                <a:solidFill>
                  <a:srgbClr val="A3BE8C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El número es 1</a:t>
            </a:r>
            <a:r>
              <a:rPr b="0" i="0" lang="es-419" sz="1350" u="none" cap="none" strike="noStrike">
                <a:solidFill>
                  <a:srgbClr val="ECEFF4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b="0" i="0" sz="1350" u="none" cap="none" strike="noStrike">
              <a:solidFill>
                <a:srgbClr val="ECEFF4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350" u="none" cap="none" strike="noStrike">
                <a:solidFill>
                  <a:srgbClr val="81A1C1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s-419" sz="1350" u="none" cap="none" strike="noStrike">
                <a:solidFill>
                  <a:srgbClr val="ECEFF4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350" u="none" cap="none" strike="noStrike">
              <a:solidFill>
                <a:srgbClr val="ECEFF4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350" u="none" cap="none" strike="noStrike">
                <a:solidFill>
                  <a:srgbClr val="D8DEE9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s-419" sz="1350" u="none" cap="none" strike="noStrike">
                <a:solidFill>
                  <a:srgbClr val="88C0D0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-419" sz="1350" u="none" cap="none" strike="noStrike">
                <a:solidFill>
                  <a:srgbClr val="ECEFF4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b="0" i="0" lang="es-419" sz="1350" u="none" cap="none" strike="noStrike">
                <a:solidFill>
                  <a:srgbClr val="A3BE8C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El número no es 1</a:t>
            </a:r>
            <a:r>
              <a:rPr b="0" i="0" lang="es-419" sz="1350" u="none" cap="none" strike="noStrike">
                <a:solidFill>
                  <a:srgbClr val="ECEFF4"/>
                </a:solidFill>
                <a:highlight>
                  <a:srgbClr val="2E3440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b="0" i="0" sz="1350" u="none" cap="none" strike="noStrike">
              <a:solidFill>
                <a:srgbClr val="ECEFF4"/>
              </a:solidFill>
              <a:highlight>
                <a:srgbClr val="2E344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34081006f_1_63"/>
          <p:cNvSpPr txBox="1"/>
          <p:nvPr>
            <p:ph type="ctrTitle"/>
          </p:nvPr>
        </p:nvSpPr>
        <p:spPr>
          <a:xfrm>
            <a:off x="311700" y="10854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Estructuras múltiples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g3434081006f_1_63"/>
          <p:cNvSpPr txBox="1"/>
          <p:nvPr>
            <p:ph idx="1" type="subTitle"/>
          </p:nvPr>
        </p:nvSpPr>
        <p:spPr>
          <a:xfrm>
            <a:off x="311700" y="1927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419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 </a:t>
            </a:r>
            <a:r>
              <a:rPr b="1" lang="es-419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estructuras múltiples </a:t>
            </a:r>
            <a:r>
              <a:rPr lang="es-419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son necesarias cuando debemos evaluar varias condiciones, todas excluyentes entre sí.  al tener escenarios establecidos o previamente definidos para una variable, nos permite tomar la ruta de decisión en la que se encuentre una coincidencia entre el valor de la variable y los escenarios.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34081006f_1_409"/>
          <p:cNvSpPr txBox="1"/>
          <p:nvPr>
            <p:ph type="ctrTitle"/>
          </p:nvPr>
        </p:nvSpPr>
        <p:spPr>
          <a:xfrm>
            <a:off x="311700" y="1144800"/>
            <a:ext cx="8520600" cy="9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s-419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¿Qué podría pasar si Mario se encuentra con la tortuga?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g3434081006f_1_4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7088" y="2135100"/>
            <a:ext cx="2529825" cy="2529825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34081006f_1_415"/>
          <p:cNvSpPr txBox="1"/>
          <p:nvPr>
            <p:ph type="ctrTitle"/>
          </p:nvPr>
        </p:nvSpPr>
        <p:spPr>
          <a:xfrm>
            <a:off x="382975" y="1155000"/>
            <a:ext cx="8520600" cy="8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Escenarios posibles</a:t>
            </a:r>
            <a:endParaRPr/>
          </a:p>
        </p:txBody>
      </p:sp>
      <p:pic>
        <p:nvPicPr>
          <p:cNvPr id="106" name="Google Shape;106;g3434081006f_1_4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75" y="2142950"/>
            <a:ext cx="2695485" cy="256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3434081006f_1_4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2050" y="2142950"/>
            <a:ext cx="2695485" cy="2566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3434081006f_1_4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290" y="2142950"/>
            <a:ext cx="2695485" cy="256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3434081006f_1_415"/>
          <p:cNvSpPr txBox="1"/>
          <p:nvPr/>
        </p:nvSpPr>
        <p:spPr>
          <a:xfrm>
            <a:off x="1020912" y="3169150"/>
            <a:ext cx="18468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1. Mario choca contra la tortuga, entonces mario pierde una</a:t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vida y reinicia el nivel.</a:t>
            </a:r>
            <a:endParaRPr b="0" i="0" sz="200" u="none" cap="none" strike="noStrike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" name="Google Shape;110;g3434081006f_1_415"/>
          <p:cNvSpPr txBox="1"/>
          <p:nvPr/>
        </p:nvSpPr>
        <p:spPr>
          <a:xfrm>
            <a:off x="3812949" y="3169156"/>
            <a:ext cx="16503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 Mario salta por arriba de la tortuga. El juego sigue.</a:t>
            </a:r>
            <a:endParaRPr b="0" i="0" sz="1050" u="none" cap="none" strike="noStrike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" name="Google Shape;111;g3434081006f_1_415"/>
          <p:cNvSpPr txBox="1"/>
          <p:nvPr/>
        </p:nvSpPr>
        <p:spPr>
          <a:xfrm>
            <a:off x="6510028" y="3169156"/>
            <a:ext cx="1650300" cy="11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3. Mario pisa  la tortuga, la tortuga muere y Mario gana 100 puntos</a:t>
            </a:r>
            <a:endParaRPr b="0" i="0" sz="1050" u="none" cap="none" strike="noStrike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io de la Pl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