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Encode Sans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Anaheim"/>
      <p:regular r:id="rId26"/>
      <p:bold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Encode Sans ExtraBold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+9qac5Z/tP8Rslu2BKSA8dhV/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EncodeSan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Anahei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EncodeSans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73d35d8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73d35d8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caa73d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f1caa73d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0b23c4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f0b23c4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0b68ca4a0_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0b68ca4a0_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0b23c40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f0b23c40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b23c40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f0b23c40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73d35d8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73d35d8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46a26c5e38_1_7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g346a26c5e38_1_7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g346a26c5e38_1_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6a26c5e38_1_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g346a26c5e38_1_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g346a26c5e38_1_4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6a26c5e38_1_4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6a26c5e38_1_11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46a26c5e38_1_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46a26c5e38_1_1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g346a26c5e38_1_14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g346a26c5e38_1_1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6a26c5e38_1_18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346a26c5e38_1_18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g346a26c5e38_1_18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g346a26c5e38_1_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6a26c5e38_1_2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g346a26c5e38_1_2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6a26c5e38_1_26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346a26c5e38_1_26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g346a26c5e38_1_2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6a26c5e38_1_30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g346a26c5e38_1_3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6a26c5e38_1_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46a26c5e38_1_33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346a26c5e38_1_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346a26c5e38_1_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g346a26c5e38_1_3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6a26c5e38_1_39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g346a26c5e38_1_3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6a26c5e38_1_0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46a26c5e38_1_0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g346a26c5e38_1_0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g346a26c5e38_1_0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</a:t>
            </a: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r>
              <a:rPr b="0" i="0" lang="en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structuras de </a:t>
            </a: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b="0" i="0" lang="en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ontrol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g346a26c5e38_1_0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n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g346a26c5e38_1_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docs.python.org/es/dev/reference/compound_stmts.html#match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subTitle"/>
          </p:nvPr>
        </p:nvSpPr>
        <p:spPr>
          <a:xfrm>
            <a:off x="306500" y="2027600"/>
            <a:ext cx="8414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5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Condicionales múltiples</a:t>
            </a:r>
            <a:endParaRPr b="1" i="0" sz="5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5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endParaRPr b="1" i="0" sz="5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/>
          <p:nvPr/>
        </p:nvSpPr>
        <p:spPr>
          <a:xfrm rot="-3233796">
            <a:off x="93171" y="4743645"/>
            <a:ext cx="847696" cy="84769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50800" rotWithShape="0" algn="t" dir="5400000" dist="25400">
              <a:srgbClr val="000000">
                <a:alpha val="2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 rot="-3234430">
            <a:off x="-369519" y="4043524"/>
            <a:ext cx="849438" cy="98493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ffectLst>
            <a:outerShdw blurRad="50800" rotWithShape="0" algn="t" dir="5400000" dist="25400">
              <a:srgbClr val="000000">
                <a:alpha val="2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575" y="40638"/>
            <a:ext cx="786924" cy="78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"/>
          <p:cNvSpPr/>
          <p:nvPr/>
        </p:nvSpPr>
        <p:spPr>
          <a:xfrm>
            <a:off x="7129132" y="4338532"/>
            <a:ext cx="2027668" cy="663078"/>
          </a:xfrm>
          <a:custGeom>
            <a:rect b="b" l="l" r="r" t="t"/>
            <a:pathLst>
              <a:path extrusionOk="0" h="110375" w="283095">
                <a:moveTo>
                  <a:pt x="462" y="8775"/>
                </a:moveTo>
                <a:lnTo>
                  <a:pt x="174106" y="9237"/>
                </a:lnTo>
                <a:lnTo>
                  <a:pt x="185190" y="0"/>
                </a:lnTo>
                <a:lnTo>
                  <a:pt x="283095" y="0"/>
                </a:lnTo>
                <a:lnTo>
                  <a:pt x="283095" y="110375"/>
                </a:lnTo>
                <a:lnTo>
                  <a:pt x="185190" y="110375"/>
                </a:lnTo>
                <a:lnTo>
                  <a:pt x="175261" y="100446"/>
                </a:lnTo>
                <a:lnTo>
                  <a:pt x="0" y="100446"/>
                </a:ln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5" name="Google Shape;65;p1"/>
          <p:cNvCxnSpPr/>
          <p:nvPr/>
        </p:nvCxnSpPr>
        <p:spPr>
          <a:xfrm>
            <a:off x="8477995" y="4338525"/>
            <a:ext cx="0" cy="6669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7120525" y="4384500"/>
            <a:ext cx="2122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Versión  ‘25</a:t>
            </a:r>
            <a:endParaRPr b="0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73d35d873_0_3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Solo con if - elif - else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g2b73d35d873_0_3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g2b73d35d873_0_36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b73d35d873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950" y="1128375"/>
            <a:ext cx="5764110" cy="386272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1caa73d34_1_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Match - if else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g1f1caa73d34_1_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g1f1caa73d34_1_6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f1caa73d34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0150" y="1181250"/>
            <a:ext cx="5047750" cy="3962251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idx="4294967295" type="body"/>
          </p:nvPr>
        </p:nvSpPr>
        <p:spPr>
          <a:xfrm>
            <a:off x="602250" y="1771775"/>
            <a:ext cx="80673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Las estructuras condicionales múltiples son aquellas que al tener escenarios establecidos o previamente definidos para una variable, nos permite tomar la ruta de decisión en la que se encuentre una coincidencia entre el valor de la variable y los escenarios.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5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Condicionales Múltiples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5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0b23c4046_0_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¿Qué podría pasar si Mario se encuentra con la tortuga?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g1f0b23c4046_0_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g1f0b23c4046_0_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f0b23c404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1128375"/>
            <a:ext cx="4195850" cy="41958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Escenarios posibles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275" y="1528750"/>
            <a:ext cx="2917674" cy="2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38" y="1528750"/>
            <a:ext cx="2917674" cy="29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1100" y="1528750"/>
            <a:ext cx="2917674" cy="29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764875" y="2689825"/>
            <a:ext cx="17865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Mario choca contra la tortuga, entonces mario pierde una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vida y reinicia el nivel.</a:t>
            </a:r>
            <a:endParaRPr b="0" i="0" sz="200" u="none" cap="none" strike="noStrike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3680775" y="2689825"/>
            <a:ext cx="17865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Mario salta por arriba de la tortuga. El juego sigue.</a:t>
            </a:r>
            <a:endParaRPr b="0"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6600175" y="2689825"/>
            <a:ext cx="17865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3. Mario pisa  la tortuga, la tortuga muere y Mario gana 100 puntos</a:t>
            </a:r>
            <a:endParaRPr b="0"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Condicionales anidados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128375"/>
            <a:ext cx="8636560" cy="386272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b68ca4a0_37_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Instrucción elif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g1f0b68ca4a0_37_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g1f0b68ca4a0_37_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f0b68ca4a0_37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225" y="1812313"/>
            <a:ext cx="5915075" cy="2536061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0b23c4046_0_1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match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g1f0b23c4046_0_1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1f0b23c4046_0_19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f0b23c4046_0_19"/>
          <p:cNvSpPr txBox="1"/>
          <p:nvPr>
            <p:ph idx="4294967295" type="body"/>
          </p:nvPr>
        </p:nvSpPr>
        <p:spPr>
          <a:xfrm>
            <a:off x="538350" y="1171050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Una sentencia </a:t>
            </a:r>
            <a:r>
              <a:rPr lang="en" sz="2000">
                <a:solidFill>
                  <a:srgbClr val="1C458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match</a:t>
            </a: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recibe una expresión y compara su valor con patrones sucesivos dados en uno o más bloques case.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1f0b23c4046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1988" y="2263425"/>
            <a:ext cx="3164075" cy="2538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b23c4046_0_1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Case default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g1f0b23c4046_0_1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g1f0b23c4046_0_1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f0b23c4046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1150" y="1236150"/>
            <a:ext cx="4076700" cy="3581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73d35d873_0_2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¿Qué pasa si modificamos un escenario?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g2b73d35d873_0_2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g2b73d35d873_0_2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b73d35d87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927" y="1196875"/>
            <a:ext cx="8003850" cy="323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b73d35d873_0_20"/>
          <p:cNvSpPr txBox="1"/>
          <p:nvPr/>
        </p:nvSpPr>
        <p:spPr>
          <a:xfrm>
            <a:off x="2506031" y="2490640"/>
            <a:ext cx="4900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3. Mario pisa  la tortuga. Si Mario la agarra la puede lanzar y matar a otros enemigos. </a:t>
            </a:r>
            <a:r>
              <a:rPr b="0" i="0" lang="en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tortuga muere.</a:t>
            </a:r>
            <a:endParaRPr b="0" i="0" sz="165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