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Encode Sans"/>
      <p:regular r:id="rId13"/>
      <p:bold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Montserrat Light"/>
      <p:regular r:id="rId19"/>
      <p:bold r:id="rId20"/>
      <p:italic r:id="rId21"/>
      <p:boldItalic r:id="rId22"/>
    </p:embeddedFont>
    <p:embeddedFont>
      <p:font typeface="Encode Sans ExtraBold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Light-bold.fntdata"/><Relationship Id="rId11" Type="http://schemas.openxmlformats.org/officeDocument/2006/relationships/font" Target="fonts/Roboto-italic.fntdata"/><Relationship Id="rId22" Type="http://schemas.openxmlformats.org/officeDocument/2006/relationships/font" Target="fonts/MontserratLight-boldItalic.fntdata"/><Relationship Id="rId10" Type="http://schemas.openxmlformats.org/officeDocument/2006/relationships/font" Target="fonts/Roboto-bold.fntdata"/><Relationship Id="rId21" Type="http://schemas.openxmlformats.org/officeDocument/2006/relationships/font" Target="fonts/MontserratLight-italic.fntdata"/><Relationship Id="rId13" Type="http://schemas.openxmlformats.org/officeDocument/2006/relationships/font" Target="fonts/EncodeSans-regular.fntdata"/><Relationship Id="rId12" Type="http://schemas.openxmlformats.org/officeDocument/2006/relationships/font" Target="fonts/Roboto-boldItalic.fntdata"/><Relationship Id="rId23" Type="http://schemas.openxmlformats.org/officeDocument/2006/relationships/font" Target="fonts/EncodeSansExtra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Montserrat-regular.fntdata"/><Relationship Id="rId14" Type="http://schemas.openxmlformats.org/officeDocument/2006/relationships/font" Target="fonts/EncodeSans-bold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Light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6a28447e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346a28447e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0" y="1197075"/>
            <a:ext cx="8520600" cy="17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Montserrat"/>
              <a:buNone/>
              <a:defRPr b="1" sz="5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3307413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1984800"/>
            <a:ext cx="85206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993350"/>
            <a:ext cx="85206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969350"/>
            <a:ext cx="85206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993350"/>
            <a:ext cx="85206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2054300"/>
            <a:ext cx="3999900" cy="26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 sz="14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2054150"/>
            <a:ext cx="3999900" cy="26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 sz="14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993350"/>
            <a:ext cx="85206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1042600"/>
            <a:ext cx="28080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973100"/>
            <a:ext cx="6367800" cy="3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1"/>
          <p:cNvSpPr txBox="1"/>
          <p:nvPr>
            <p:ph type="title"/>
          </p:nvPr>
        </p:nvSpPr>
        <p:spPr>
          <a:xfrm>
            <a:off x="265500" y="1073500"/>
            <a:ext cx="4045200" cy="17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Encode Sans"/>
              <a:buNone/>
              <a:defRPr b="1" sz="4200"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6" name="Google Shape;86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49125" y="4179425"/>
            <a:ext cx="563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95" name="Google Shape;95;p23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993350"/>
            <a:ext cx="85206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1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969350"/>
            <a:ext cx="85206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Char char="●"/>
              <a:defRPr b="0" i="0" sz="18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○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■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●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○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■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●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○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■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53" name="Google Shape;53;p13"/>
          <p:cNvSpPr txBox="1"/>
          <p:nvPr/>
        </p:nvSpPr>
        <p:spPr>
          <a:xfrm>
            <a:off x="1668175" y="84975"/>
            <a:ext cx="7475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Programación I</a:t>
            </a:r>
            <a:endParaRPr b="0" i="0" sz="1800" u="none" cap="none" strike="noStrik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1668175" y="654446"/>
            <a:ext cx="7475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Fundamentos de programación: </a:t>
            </a:r>
            <a:r>
              <a:rPr lang="es-419" sz="15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</a:t>
            </a:r>
            <a:r>
              <a:rPr b="0" i="0" lang="es-419" sz="15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structuras de </a:t>
            </a:r>
            <a:r>
              <a:rPr lang="es-419" sz="15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</a:t>
            </a:r>
            <a:r>
              <a:rPr b="0" i="0" lang="es-419" sz="15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ontrol</a:t>
            </a:r>
            <a:endParaRPr b="0" i="0" sz="1500" u="none" cap="none" strike="noStrik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668175" y="370798"/>
            <a:ext cx="7475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419" sz="8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Scarafilo Germán - </a:t>
            </a:r>
            <a:r>
              <a:rPr lang="es-419" sz="8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Gatto Catriel - Ochoa Gonzalo</a:t>
            </a:r>
            <a:endParaRPr b="0" i="0" sz="800" u="none" cap="none" strike="noStrik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/>
        </p:nvSpPr>
        <p:spPr>
          <a:xfrm>
            <a:off x="165150" y="907825"/>
            <a:ext cx="8813700" cy="22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s-419" sz="3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Bucle: </a:t>
            </a:r>
            <a:r>
              <a:rPr b="1" i="0" lang="es-419" sz="39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while</a:t>
            </a:r>
            <a:endParaRPr b="1" i="0" sz="3900" u="none" cap="none" strike="noStrike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419" sz="19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El uso del while permite ejecutar una sección de código mientras una condición determinada se cumpla. </a:t>
            </a:r>
            <a:endParaRPr b="0" i="0" sz="19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419" sz="19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Cuando se deje de cumplir, se saldrá del bucle y se continuará la ejecución normal.</a:t>
            </a:r>
            <a:endParaRPr b="0" i="0" sz="19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09" name="Google Shape;10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425" y="3116125"/>
            <a:ext cx="7819150" cy="12773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