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Encode Sans"/>
      <p:regular r:id="rId21"/>
      <p:bold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Anaheim"/>
      <p:regular r:id="rId27"/>
      <p:bold r:id="rId28"/>
    </p:embeddedFont>
    <p:embeddedFont>
      <p:font typeface="Montserrat Light"/>
      <p:regular r:id="rId29"/>
      <p:bold r:id="rId30"/>
      <p:italic r:id="rId31"/>
      <p:boldItalic r:id="rId32"/>
    </p:embeddedFont>
    <p:embeddedFont>
      <p:font typeface="Encode Sans ExtraBold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4" roundtripDataSignature="AMtx7mjazdWmWwcFPeA4WZiHK9QNOOzq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EncodeSans-bold.fntdata"/><Relationship Id="rId21" Type="http://schemas.openxmlformats.org/officeDocument/2006/relationships/font" Target="fonts/EncodeSans-regular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Anaheim-bold.fntdata"/><Relationship Id="rId27" Type="http://schemas.openxmlformats.org/officeDocument/2006/relationships/font" Target="fonts/Anaheim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Light-italic.fntdata"/><Relationship Id="rId30" Type="http://schemas.openxmlformats.org/officeDocument/2006/relationships/font" Target="fonts/MontserratLight-bold.fntdata"/><Relationship Id="rId11" Type="http://schemas.openxmlformats.org/officeDocument/2006/relationships/slide" Target="slides/slide7.xml"/><Relationship Id="rId33" Type="http://schemas.openxmlformats.org/officeDocument/2006/relationships/font" Target="fonts/EncodeSansExtraBold-bold.fntdata"/><Relationship Id="rId10" Type="http://schemas.openxmlformats.org/officeDocument/2006/relationships/slide" Target="slides/slide6.xml"/><Relationship Id="rId32" Type="http://schemas.openxmlformats.org/officeDocument/2006/relationships/font" Target="fonts/MontserratLigh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slide" Target="slides/slide12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f1cc12360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1f1cc12360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f1d000e1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1f1d000e1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f1d000e1b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f1d000e1b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6bdf316c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346bdf316c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f0b23c40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1f0b23c40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0b68ca4a0_3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1f0b68ca4a0_3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f1cc12360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1f1cc12360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0b23c404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1f0b23c404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1cc12360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1f1cc12360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346bdf316c8_0_72"/>
          <p:cNvSpPr txBox="1"/>
          <p:nvPr>
            <p:ph type="ctrTitle"/>
          </p:nvPr>
        </p:nvSpPr>
        <p:spPr>
          <a:xfrm>
            <a:off x="311700" y="1197075"/>
            <a:ext cx="8520600" cy="17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Montserrat"/>
              <a:buNone/>
              <a:defRPr b="1" sz="52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g346bdf316c8_0_72"/>
          <p:cNvSpPr txBox="1"/>
          <p:nvPr>
            <p:ph idx="1" type="subTitle"/>
          </p:nvPr>
        </p:nvSpPr>
        <p:spPr>
          <a:xfrm>
            <a:off x="311700" y="3307413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g346bdf316c8_0_72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46bdf316c8_0_10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Encode Sans ExtraBold"/>
              <a:buNone/>
              <a:defRPr sz="12000">
                <a:latin typeface="Encode Sans ExtraBold"/>
                <a:ea typeface="Encode Sans ExtraBold"/>
                <a:cs typeface="Encode Sans ExtraBold"/>
                <a:sym typeface="Encode Sans ExtraBold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g346bdf316c8_0_10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50" name="Google Shape;50;g346bdf316c8_0_107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46bdf316c8_0_111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346bdf316c8_0_76"/>
          <p:cNvSpPr txBox="1"/>
          <p:nvPr>
            <p:ph type="title"/>
          </p:nvPr>
        </p:nvSpPr>
        <p:spPr>
          <a:xfrm>
            <a:off x="311700" y="1984800"/>
            <a:ext cx="8520600" cy="11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"/>
              <a:buNone/>
              <a:defRPr b="1"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g346bdf316c8_0_76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346bdf316c8_0_79"/>
          <p:cNvSpPr txBox="1"/>
          <p:nvPr>
            <p:ph type="title"/>
          </p:nvPr>
        </p:nvSpPr>
        <p:spPr>
          <a:xfrm>
            <a:off x="311700" y="993350"/>
            <a:ext cx="85206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g346bdf316c8_0_79"/>
          <p:cNvSpPr txBox="1"/>
          <p:nvPr>
            <p:ph idx="1" type="body"/>
          </p:nvPr>
        </p:nvSpPr>
        <p:spPr>
          <a:xfrm>
            <a:off x="311700" y="1969350"/>
            <a:ext cx="85206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>
                <a:latin typeface="Encode Sans"/>
                <a:ea typeface="Encode Sans"/>
                <a:cs typeface="Encode Sans"/>
                <a:sym typeface="Encode Sans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○"/>
              <a:defRPr>
                <a:latin typeface="Encode Sans"/>
                <a:ea typeface="Encode Sans"/>
                <a:cs typeface="Encode Sans"/>
                <a:sym typeface="Encode Sans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■"/>
              <a:defRPr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22" name="Google Shape;22;g346bdf316c8_0_79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346bdf316c8_0_83"/>
          <p:cNvSpPr txBox="1"/>
          <p:nvPr>
            <p:ph type="title"/>
          </p:nvPr>
        </p:nvSpPr>
        <p:spPr>
          <a:xfrm>
            <a:off x="311700" y="993350"/>
            <a:ext cx="85206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g346bdf316c8_0_83"/>
          <p:cNvSpPr txBox="1"/>
          <p:nvPr>
            <p:ph idx="1" type="body"/>
          </p:nvPr>
        </p:nvSpPr>
        <p:spPr>
          <a:xfrm>
            <a:off x="311700" y="2054300"/>
            <a:ext cx="3999900" cy="26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 sz="14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26" name="Google Shape;26;g346bdf316c8_0_83"/>
          <p:cNvSpPr txBox="1"/>
          <p:nvPr>
            <p:ph idx="2" type="body"/>
          </p:nvPr>
        </p:nvSpPr>
        <p:spPr>
          <a:xfrm>
            <a:off x="4832400" y="2054150"/>
            <a:ext cx="3999900" cy="26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Encode Sans"/>
              <a:buChar char="●"/>
              <a:defRPr sz="14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27" name="Google Shape;27;g346bdf316c8_0_83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346bdf316c8_0_88"/>
          <p:cNvSpPr txBox="1"/>
          <p:nvPr>
            <p:ph type="title"/>
          </p:nvPr>
        </p:nvSpPr>
        <p:spPr>
          <a:xfrm>
            <a:off x="311700" y="993350"/>
            <a:ext cx="85206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" name="Google Shape;30;g346bdf316c8_0_88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346bdf316c8_0_91"/>
          <p:cNvSpPr txBox="1"/>
          <p:nvPr>
            <p:ph type="title"/>
          </p:nvPr>
        </p:nvSpPr>
        <p:spPr>
          <a:xfrm>
            <a:off x="311700" y="1042600"/>
            <a:ext cx="2808000" cy="10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b="1"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g346bdf316c8_0_91"/>
          <p:cNvSpPr txBox="1"/>
          <p:nvPr>
            <p:ph idx="1" type="body"/>
          </p:nvPr>
        </p:nvSpPr>
        <p:spPr>
          <a:xfrm>
            <a:off x="311700" y="1389600"/>
            <a:ext cx="2808000" cy="3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●"/>
              <a:defRPr sz="1200">
                <a:latin typeface="Encode Sans"/>
                <a:ea typeface="Encode Sans"/>
                <a:cs typeface="Encode Sans"/>
                <a:sym typeface="Encode Sans"/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○"/>
              <a:defRPr sz="1200">
                <a:latin typeface="Encode Sans"/>
                <a:ea typeface="Encode Sans"/>
                <a:cs typeface="Encode Sans"/>
                <a:sym typeface="Encode Sans"/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ncode Sans"/>
              <a:buChar char="■"/>
              <a:defRPr sz="1200"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34" name="Google Shape;34;g346bdf316c8_0_91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46bdf316c8_0_95"/>
          <p:cNvSpPr txBox="1"/>
          <p:nvPr>
            <p:ph type="title"/>
          </p:nvPr>
        </p:nvSpPr>
        <p:spPr>
          <a:xfrm>
            <a:off x="490250" y="973100"/>
            <a:ext cx="6367800" cy="33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"/>
              <a:buNone/>
              <a:defRPr b="1" sz="4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" name="Google Shape;37;g346bdf316c8_0_95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46bdf316c8_0_9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346bdf316c8_0_98"/>
          <p:cNvSpPr txBox="1"/>
          <p:nvPr>
            <p:ph type="title"/>
          </p:nvPr>
        </p:nvSpPr>
        <p:spPr>
          <a:xfrm>
            <a:off x="265500" y="1073500"/>
            <a:ext cx="4045200" cy="172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Encode Sans"/>
              <a:buNone/>
              <a:defRPr b="1" sz="4200">
                <a:latin typeface="Encode Sans"/>
                <a:ea typeface="Encode Sans"/>
                <a:cs typeface="Encode Sans"/>
                <a:sym typeface="Encode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g346bdf316c8_0_9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g346bdf316c8_0_9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43" name="Google Shape;43;g346bdf316c8_0_98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46bdf316c8_0_104"/>
          <p:cNvSpPr txBox="1"/>
          <p:nvPr>
            <p:ph idx="1" type="body"/>
          </p:nvPr>
        </p:nvSpPr>
        <p:spPr>
          <a:xfrm>
            <a:off x="49125" y="4179425"/>
            <a:ext cx="5634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sp>
        <p:nvSpPr>
          <p:cNvPr id="46" name="Google Shape;46;g346bdf316c8_0_104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46bdf316c8_0_65"/>
          <p:cNvSpPr txBox="1"/>
          <p:nvPr>
            <p:ph type="title"/>
          </p:nvPr>
        </p:nvSpPr>
        <p:spPr>
          <a:xfrm>
            <a:off x="311700" y="993350"/>
            <a:ext cx="8520600" cy="9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ontserrat"/>
              <a:buNone/>
              <a:defRPr b="1" i="0" sz="2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g346bdf316c8_0_65"/>
          <p:cNvSpPr txBox="1"/>
          <p:nvPr>
            <p:ph idx="1" type="body"/>
          </p:nvPr>
        </p:nvSpPr>
        <p:spPr>
          <a:xfrm>
            <a:off x="311700" y="1969350"/>
            <a:ext cx="85206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Encode Sans"/>
              <a:buChar char="●"/>
              <a:defRPr b="0" i="0" sz="18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○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■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●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○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■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●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○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Encode Sans"/>
              <a:buChar char="■"/>
              <a:defRPr b="0" i="0" sz="1400" u="none" cap="none" strike="noStrike">
                <a:solidFill>
                  <a:srgbClr val="FFFFFF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/>
        </p:txBody>
      </p:sp>
      <p:sp>
        <p:nvSpPr>
          <p:cNvPr id="8" name="Google Shape;8;g346bdf316c8_0_65"/>
          <p:cNvSpPr txBox="1"/>
          <p:nvPr/>
        </p:nvSpPr>
        <p:spPr>
          <a:xfrm>
            <a:off x="1668175" y="84975"/>
            <a:ext cx="74757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Programación I</a:t>
            </a:r>
            <a:endParaRPr b="0" i="0" sz="1800" u="none" cap="none" strike="noStrike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" name="Google Shape;9;g346bdf316c8_0_65"/>
          <p:cNvSpPr txBox="1"/>
          <p:nvPr/>
        </p:nvSpPr>
        <p:spPr>
          <a:xfrm>
            <a:off x="1668175" y="654446"/>
            <a:ext cx="74757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Estructuras repetitivas</a:t>
            </a:r>
            <a:r>
              <a:rPr b="0" i="0" lang="en" sz="15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: Bucles </a:t>
            </a:r>
            <a:r>
              <a:rPr lang="en" sz="15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while y for</a:t>
            </a:r>
            <a:endParaRPr b="0" i="0" sz="1500" u="none" cap="none" strike="noStrike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" name="Google Shape;10;g346bdf316c8_0_65"/>
          <p:cNvSpPr txBox="1"/>
          <p:nvPr/>
        </p:nvSpPr>
        <p:spPr>
          <a:xfrm>
            <a:off x="1668175" y="370798"/>
            <a:ext cx="74757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Scarafilo Germán - </a:t>
            </a:r>
            <a:r>
              <a:rPr lang="en" sz="8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Gatto Catriel </a:t>
            </a:r>
            <a:r>
              <a:rPr b="0" i="0" lang="en" sz="8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- </a:t>
            </a:r>
            <a:r>
              <a:rPr lang="en" sz="8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Ochoa G</a:t>
            </a:r>
            <a:endParaRPr b="0" i="0" sz="800" u="none" cap="none" strike="noStrike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" name="Google Shape;11;g346bdf316c8_0_65"/>
          <p:cNvSpPr txBox="1"/>
          <p:nvPr>
            <p:ph idx="12" type="sldNum"/>
          </p:nvPr>
        </p:nvSpPr>
        <p:spPr>
          <a:xfrm>
            <a:off x="8472458" y="461020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4.gif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9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0.gif"/><Relationship Id="rId5" Type="http://schemas.openxmlformats.org/officeDocument/2006/relationships/image" Target="../media/image1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0.gif"/><Relationship Id="rId5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9.gif"/><Relationship Id="rId5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/>
          <p:nvPr/>
        </p:nvSpPr>
        <p:spPr>
          <a:xfrm rot="-3233796">
            <a:off x="93171" y="4743645"/>
            <a:ext cx="847696" cy="847696"/>
          </a:xfrm>
          <a:custGeom>
            <a:rect b="b" l="l" r="r" t="t"/>
            <a:pathLst>
              <a:path extrusionOk="0" h="120000" w="120000">
                <a:moveTo>
                  <a:pt x="120000" y="0"/>
                </a:moveTo>
                <a:lnTo>
                  <a:pt x="12000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00798A"/>
          </a:solidFill>
          <a:ln>
            <a:noFill/>
          </a:ln>
          <a:effectLst>
            <a:outerShdw blurRad="50800" rotWithShape="0" algn="t" dir="5400000" dist="25400">
              <a:srgbClr val="000000">
                <a:alpha val="2627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"/>
          <p:cNvSpPr/>
          <p:nvPr/>
        </p:nvSpPr>
        <p:spPr>
          <a:xfrm rot="-3234430">
            <a:off x="-369519" y="4043524"/>
            <a:ext cx="849438" cy="984931"/>
          </a:xfrm>
          <a:custGeom>
            <a:rect b="b" l="l" r="r" t="t"/>
            <a:pathLst>
              <a:path extrusionOk="0" h="120000" w="120000">
                <a:moveTo>
                  <a:pt x="120000" y="0"/>
                </a:moveTo>
                <a:lnTo>
                  <a:pt x="120000" y="120000"/>
                </a:lnTo>
                <a:lnTo>
                  <a:pt x="19146" y="119999"/>
                </a:lnTo>
                <a:lnTo>
                  <a:pt x="0" y="103488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  <a:effectLst>
            <a:outerShdw blurRad="50800" rotWithShape="0" algn="t" dir="5400000" dist="25400">
              <a:srgbClr val="000000">
                <a:alpha val="2627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1575" y="40638"/>
            <a:ext cx="786924" cy="786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1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"/>
          <p:cNvSpPr/>
          <p:nvPr/>
        </p:nvSpPr>
        <p:spPr>
          <a:xfrm>
            <a:off x="7129132" y="4338532"/>
            <a:ext cx="2027668" cy="663078"/>
          </a:xfrm>
          <a:custGeom>
            <a:rect b="b" l="l" r="r" t="t"/>
            <a:pathLst>
              <a:path extrusionOk="0" h="110375" w="283095">
                <a:moveTo>
                  <a:pt x="462" y="8775"/>
                </a:moveTo>
                <a:lnTo>
                  <a:pt x="174106" y="9237"/>
                </a:lnTo>
                <a:lnTo>
                  <a:pt x="185190" y="0"/>
                </a:lnTo>
                <a:lnTo>
                  <a:pt x="283095" y="0"/>
                </a:lnTo>
                <a:lnTo>
                  <a:pt x="283095" y="110375"/>
                </a:lnTo>
                <a:lnTo>
                  <a:pt x="185190" y="110375"/>
                </a:lnTo>
                <a:lnTo>
                  <a:pt x="175261" y="100446"/>
                </a:lnTo>
                <a:lnTo>
                  <a:pt x="0" y="100446"/>
                </a:lnTo>
                <a:close/>
              </a:path>
            </a:pathLst>
          </a:custGeom>
          <a:solidFill>
            <a:srgbClr val="263238"/>
          </a:solidFill>
          <a:ln cap="flat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64" name="Google Shape;64;p1"/>
          <p:cNvCxnSpPr/>
          <p:nvPr/>
        </p:nvCxnSpPr>
        <p:spPr>
          <a:xfrm>
            <a:off x="8477995" y="4338525"/>
            <a:ext cx="0" cy="666900"/>
          </a:xfrm>
          <a:prstGeom prst="straightConnector1">
            <a:avLst/>
          </a:prstGeom>
          <a:noFill/>
          <a:ln cap="flat" cmpd="sng" w="9525">
            <a:solidFill>
              <a:srgbClr val="ECEFF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"/>
          <p:cNvSpPr txBox="1"/>
          <p:nvPr/>
        </p:nvSpPr>
        <p:spPr>
          <a:xfrm>
            <a:off x="7120525" y="4384500"/>
            <a:ext cx="21228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" sz="2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Versión  ‘24</a:t>
            </a:r>
            <a:endParaRPr b="0" i="0" sz="2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4">
            <a:alphaModFix/>
          </a:blip>
          <a:srcRect b="4075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 txBox="1"/>
          <p:nvPr>
            <p:ph type="ctrTitle"/>
          </p:nvPr>
        </p:nvSpPr>
        <p:spPr>
          <a:xfrm>
            <a:off x="311700" y="1474275"/>
            <a:ext cx="8520600" cy="171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Estructuras repetitivas: While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f1cc12360c_0_40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700">
                <a:latin typeface="Roboto"/>
                <a:ea typeface="Roboto"/>
                <a:cs typeface="Roboto"/>
                <a:sym typeface="Roboto"/>
              </a:rPr>
              <a:t>Validaciones: conjunto de valores</a:t>
            </a:r>
            <a:endParaRPr sz="3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9" name="Google Shape;149;g1f1cc12360c_0_40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0" name="Google Shape;150;g1f1cc12360c_0_40"/>
          <p:cNvPicPr preferRelativeResize="0"/>
          <p:nvPr/>
        </p:nvPicPr>
        <p:blipFill rotWithShape="1">
          <a:blip r:embed="rId3">
            <a:alphaModFix/>
          </a:blip>
          <a:srcRect b="4075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1f1cc12360c_0_40"/>
          <p:cNvSpPr txBox="1"/>
          <p:nvPr>
            <p:ph idx="4294967295" type="body"/>
          </p:nvPr>
        </p:nvSpPr>
        <p:spPr>
          <a:xfrm>
            <a:off x="538350" y="1171050"/>
            <a:ext cx="80673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El siguiente ejemplo muestra cómo realizar una validación para un conjunto de valores posibles.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g1f1cc12360c_0_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91063" y="2096750"/>
            <a:ext cx="2314575" cy="230505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3" name="Google Shape;153;g1f1cc12360c_0_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4775" y="2454575"/>
            <a:ext cx="5646649" cy="1797725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f1d000e1be_0_0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900">
                <a:latin typeface="Roboto"/>
                <a:ea typeface="Roboto"/>
                <a:cs typeface="Roboto"/>
                <a:sym typeface="Roboto"/>
              </a:rPr>
              <a:t>Break</a:t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9" name="Google Shape;159;g1f1d000e1be_0_0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0" name="Google Shape;160;g1f1d000e1be_0_0"/>
          <p:cNvPicPr preferRelativeResize="0"/>
          <p:nvPr/>
        </p:nvPicPr>
        <p:blipFill rotWithShape="1">
          <a:blip r:embed="rId3">
            <a:alphaModFix/>
          </a:blip>
          <a:srcRect b="4075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1f1d000e1be_0_0"/>
          <p:cNvSpPr txBox="1"/>
          <p:nvPr>
            <p:ph idx="4294967295" type="body"/>
          </p:nvPr>
        </p:nvSpPr>
        <p:spPr>
          <a:xfrm>
            <a:off x="538350" y="1171050"/>
            <a:ext cx="80673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Break es una sentencia que permite parar un bucle por completo en cuanto se da o deja de darse una condición externa</a:t>
            </a:r>
            <a:endParaRPr sz="20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1f1d000e1be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69875" y="1992150"/>
            <a:ext cx="3126150" cy="322845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f1d000e1be_0_11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900">
                <a:latin typeface="Roboto"/>
                <a:ea typeface="Roboto"/>
                <a:cs typeface="Roboto"/>
                <a:sym typeface="Roboto"/>
              </a:rPr>
              <a:t>Máximos y Mínimos</a:t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8" name="Google Shape;168;g1f1d000e1be_0_11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9" name="Google Shape;169;g1f1d000e1be_0_11"/>
          <p:cNvPicPr preferRelativeResize="0"/>
          <p:nvPr/>
        </p:nvPicPr>
        <p:blipFill rotWithShape="1">
          <a:blip r:embed="rId3">
            <a:alphaModFix/>
          </a:blip>
          <a:srcRect b="4075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1f1d000e1be_0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8576" y="1388949"/>
            <a:ext cx="5090891" cy="375455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6bdf316c8_0_123"/>
          <p:cNvSpPr txBox="1"/>
          <p:nvPr>
            <p:ph idx="4294967295" type="body"/>
          </p:nvPr>
        </p:nvSpPr>
        <p:spPr>
          <a:xfrm>
            <a:off x="530375" y="1125000"/>
            <a:ext cx="8067300" cy="22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28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Las estructuras repetitivas, permiten repetir una acción o un conjunto de acciones varias veces.</a:t>
            </a:r>
            <a:endParaRPr sz="28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g346bdf316c8_0_123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900">
                <a:latin typeface="Roboto"/>
                <a:ea typeface="Roboto"/>
                <a:cs typeface="Roboto"/>
                <a:sym typeface="Roboto"/>
              </a:rPr>
              <a:t>Estructuras repetitivas</a:t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sz="20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sz="26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" name="Google Shape;74;g346bdf316c8_0_123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5" name="Google Shape;75;g346bdf316c8_0_123"/>
          <p:cNvPicPr preferRelativeResize="0"/>
          <p:nvPr/>
        </p:nvPicPr>
        <p:blipFill rotWithShape="1">
          <a:blip r:embed="rId3">
            <a:alphaModFix/>
          </a:blip>
          <a:srcRect b="4076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g346bdf316c8_0_1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48600" y="2298650"/>
            <a:ext cx="324679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0b23c4046_0_0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400">
                <a:latin typeface="Roboto"/>
                <a:ea typeface="Roboto"/>
                <a:cs typeface="Roboto"/>
                <a:sym typeface="Roboto"/>
              </a:rPr>
              <a:t>While</a:t>
            </a:r>
            <a:endParaRPr sz="5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2" name="Google Shape;82;g1f0b23c4046_0_0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3" name="Google Shape;83;g1f0b23c4046_0_0"/>
          <p:cNvPicPr preferRelativeResize="0"/>
          <p:nvPr/>
        </p:nvPicPr>
        <p:blipFill rotWithShape="1">
          <a:blip r:embed="rId3">
            <a:alphaModFix/>
          </a:blip>
          <a:srcRect b="4075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1f0b23c4046_0_0"/>
          <p:cNvSpPr txBox="1"/>
          <p:nvPr/>
        </p:nvSpPr>
        <p:spPr>
          <a:xfrm>
            <a:off x="415150" y="1261850"/>
            <a:ext cx="4425900" cy="3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El uso del while permite ejecutar una sección de código mientras una condición determinada se cumpla. </a:t>
            </a:r>
            <a:endParaRPr b="0" i="0" sz="2400" u="none" cap="none" strike="noStrike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Cuando se deje de cumplir, se saldrá del bucle y se continuará la ejecución normal. </a:t>
            </a:r>
            <a:endParaRPr b="0" i="0" sz="2400" u="none" cap="none" strike="noStrike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g1f0b23c4046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4450" y="1420950"/>
            <a:ext cx="3438525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1f0b23c4046_0_0"/>
          <p:cNvSpPr txBox="1"/>
          <p:nvPr/>
        </p:nvSpPr>
        <p:spPr>
          <a:xfrm>
            <a:off x="5259775" y="2593550"/>
            <a:ext cx="3403200" cy="15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Importante: dentro de las sentencias a repetir, por lo menos una tiene que hacer que la condición en algún momento sea falsa.</a:t>
            </a:r>
            <a:endParaRPr b="1" i="0" sz="1100" u="none" cap="none" strike="noStrike"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87" name="Google Shape;87;g1f0b23c4046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28650" y="3764055"/>
            <a:ext cx="1628850" cy="9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900">
                <a:latin typeface="Roboto"/>
                <a:ea typeface="Roboto"/>
                <a:cs typeface="Roboto"/>
                <a:sym typeface="Roboto"/>
              </a:rPr>
              <a:t>While: Ejemplo</a:t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3" name="Google Shape;93;p6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4" name="Google Shape;94;p6"/>
          <p:cNvPicPr preferRelativeResize="0"/>
          <p:nvPr/>
        </p:nvPicPr>
        <p:blipFill rotWithShape="1">
          <a:blip r:embed="rId3">
            <a:alphaModFix/>
          </a:blip>
          <a:srcRect b="4075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6"/>
          <p:cNvPicPr preferRelativeResize="0"/>
          <p:nvPr/>
        </p:nvPicPr>
        <p:blipFill rotWithShape="1">
          <a:blip r:embed="rId4">
            <a:alphaModFix/>
          </a:blip>
          <a:srcRect b="7603" l="0" r="0" t="0"/>
          <a:stretch/>
        </p:blipFill>
        <p:spPr>
          <a:xfrm>
            <a:off x="1714900" y="1147600"/>
            <a:ext cx="6239625" cy="38435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900">
                <a:latin typeface="Roboto"/>
                <a:ea typeface="Roboto"/>
                <a:cs typeface="Roboto"/>
                <a:sym typeface="Roboto"/>
              </a:rPr>
              <a:t>Contadores Vs. Acumuladores</a:t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1" name="Google Shape;101;p7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2" name="Google Shape;102;p7"/>
          <p:cNvPicPr preferRelativeResize="0"/>
          <p:nvPr/>
        </p:nvPicPr>
        <p:blipFill rotWithShape="1">
          <a:blip r:embed="rId3">
            <a:alphaModFix/>
          </a:blip>
          <a:srcRect b="4075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4525" y="1280775"/>
            <a:ext cx="4165049" cy="312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7"/>
          <p:cNvPicPr preferRelativeResize="0"/>
          <p:nvPr/>
        </p:nvPicPr>
        <p:blipFill rotWithShape="1">
          <a:blip r:embed="rId5">
            <a:alphaModFix/>
          </a:blip>
          <a:srcRect b="0" l="0" r="2629" t="2524"/>
          <a:stretch/>
        </p:blipFill>
        <p:spPr>
          <a:xfrm>
            <a:off x="167800" y="1280775"/>
            <a:ext cx="4303650" cy="3123775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0b68ca4a0_37_0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900">
                <a:latin typeface="Roboto"/>
                <a:ea typeface="Roboto"/>
                <a:cs typeface="Roboto"/>
                <a:sym typeface="Roboto"/>
              </a:rPr>
              <a:t>Contadores</a:t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" name="Google Shape;110;g1f0b68ca4a0_37_0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1" name="Google Shape;111;g1f0b68ca4a0_37_0"/>
          <p:cNvPicPr preferRelativeResize="0"/>
          <p:nvPr/>
        </p:nvPicPr>
        <p:blipFill rotWithShape="1">
          <a:blip r:embed="rId3">
            <a:alphaModFix/>
          </a:blip>
          <a:srcRect b="4075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1f0b68ca4a0_37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5675" y="1320075"/>
            <a:ext cx="2882982" cy="1834625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3" name="Google Shape;113;g1f0b68ca4a0_37_0"/>
          <p:cNvSpPr txBox="1"/>
          <p:nvPr/>
        </p:nvSpPr>
        <p:spPr>
          <a:xfrm>
            <a:off x="6207050" y="3275825"/>
            <a:ext cx="25416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Nota: contador de incremento unario</a:t>
            </a:r>
            <a:endParaRPr b="0" i="0" sz="1800" u="none" cap="none" strike="noStrike">
              <a:solidFill>
                <a:srgbClr val="00000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4" name="Google Shape;114;g1f0b68ca4a0_37_0"/>
          <p:cNvSpPr txBox="1"/>
          <p:nvPr/>
        </p:nvSpPr>
        <p:spPr>
          <a:xfrm>
            <a:off x="344350" y="1320075"/>
            <a:ext cx="4835400" cy="3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Un contador es una variable de tipo entero que durante el proceso o ejecución de un programa, va aumentando su valor progresivamente. Generalmente un contador va incrementando su valor en 1, pero puede ser un contador de 2 en 2, o de n en n.</a:t>
            </a:r>
            <a:endParaRPr b="0" i="0" sz="2200" u="none" cap="none" strike="noStrike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1cc12360c_0_16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900">
                <a:latin typeface="Roboto"/>
                <a:ea typeface="Roboto"/>
                <a:cs typeface="Roboto"/>
                <a:sym typeface="Roboto"/>
              </a:rPr>
              <a:t>Acumuladores</a:t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" name="Google Shape;120;g1f1cc12360c_0_16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1" name="Google Shape;121;g1f1cc12360c_0_16"/>
          <p:cNvPicPr preferRelativeResize="0"/>
          <p:nvPr/>
        </p:nvPicPr>
        <p:blipFill rotWithShape="1">
          <a:blip r:embed="rId3">
            <a:alphaModFix/>
          </a:blip>
          <a:srcRect b="4075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1f1cc12360c_0_16"/>
          <p:cNvSpPr txBox="1"/>
          <p:nvPr/>
        </p:nvSpPr>
        <p:spPr>
          <a:xfrm>
            <a:off x="344350" y="1320075"/>
            <a:ext cx="8408100" cy="16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Un acumulador es una variable numérica (puede ser de tipo entero o real) que durante la ejecución de un programa va sumándose así misma valores contenidos en otras variables.</a:t>
            </a:r>
            <a:endParaRPr b="0" i="0" sz="2200" u="none" cap="none" strike="noStrike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g1f1cc12360c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90625" y="2818850"/>
            <a:ext cx="5168700" cy="190565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f0b23c4046_0_19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900">
                <a:latin typeface="Roboto"/>
                <a:ea typeface="Roboto"/>
                <a:cs typeface="Roboto"/>
                <a:sym typeface="Roboto"/>
              </a:rPr>
              <a:t>Validaciones: clave</a:t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" name="Google Shape;129;g1f0b23c4046_0_19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0" name="Google Shape;130;g1f0b23c4046_0_19"/>
          <p:cNvPicPr preferRelativeResize="0"/>
          <p:nvPr/>
        </p:nvPicPr>
        <p:blipFill rotWithShape="1">
          <a:blip r:embed="rId3">
            <a:alphaModFix/>
          </a:blip>
          <a:srcRect b="4075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1f0b23c4046_0_19"/>
          <p:cNvSpPr txBox="1"/>
          <p:nvPr>
            <p:ph idx="4294967295" type="body"/>
          </p:nvPr>
        </p:nvSpPr>
        <p:spPr>
          <a:xfrm>
            <a:off x="538350" y="1171050"/>
            <a:ext cx="80673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El siguiente ejemplo muestra cómo realizar una validación para un único valor.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g1f0b23c4046_0_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7350" y="2134425"/>
            <a:ext cx="2658064" cy="2149575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3" name="Google Shape;133;g1f0b23c4046_0_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5225" y="2134425"/>
            <a:ext cx="5370426" cy="2149575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1cc12360c_0_29"/>
          <p:cNvSpPr txBox="1"/>
          <p:nvPr>
            <p:ph idx="4294967295" type="title"/>
          </p:nvPr>
        </p:nvSpPr>
        <p:spPr>
          <a:xfrm>
            <a:off x="1630875" y="5025"/>
            <a:ext cx="7512900" cy="9030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900">
                <a:latin typeface="Roboto"/>
                <a:ea typeface="Roboto"/>
                <a:cs typeface="Roboto"/>
                <a:sym typeface="Roboto"/>
              </a:rPr>
              <a:t>Validaciones: rangos</a:t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9" name="Google Shape;139;g1f1cc12360c_0_29"/>
          <p:cNvCxnSpPr/>
          <p:nvPr/>
        </p:nvCxnSpPr>
        <p:spPr>
          <a:xfrm>
            <a:off x="-6775" y="969075"/>
            <a:ext cx="9141600" cy="6900"/>
          </a:xfrm>
          <a:prstGeom prst="straightConnector1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0" name="Google Shape;140;g1f1cc12360c_0_29"/>
          <p:cNvPicPr preferRelativeResize="0"/>
          <p:nvPr/>
        </p:nvPicPr>
        <p:blipFill rotWithShape="1">
          <a:blip r:embed="rId3">
            <a:alphaModFix/>
          </a:blip>
          <a:srcRect b="4075" l="0" r="0" t="0"/>
          <a:stretch/>
        </p:blipFill>
        <p:spPr>
          <a:xfrm>
            <a:off x="46875" y="40650"/>
            <a:ext cx="1402998" cy="89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f1cc12360c_0_29"/>
          <p:cNvSpPr txBox="1"/>
          <p:nvPr>
            <p:ph idx="4294967295" type="body"/>
          </p:nvPr>
        </p:nvSpPr>
        <p:spPr>
          <a:xfrm>
            <a:off x="538350" y="1171050"/>
            <a:ext cx="80673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El siguiente ejemplo muestra cómo realizar una validación para un rango de valores posibles.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g1f1cc12360c_0_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1175" y="2106263"/>
            <a:ext cx="3048000" cy="22860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3" name="Google Shape;143;g1f1cc12360c_0_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5600" y="2106275"/>
            <a:ext cx="4576199" cy="22860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