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60" r:id="rId5"/>
    <p:sldId id="264" r:id="rId6"/>
    <p:sldId id="265" r:id="rId7"/>
    <p:sldId id="266" r:id="rId8"/>
    <p:sldId id="268" r:id="rId9"/>
    <p:sldId id="269" r:id="rId10"/>
    <p:sldId id="270" r:id="rId11"/>
    <p:sldId id="272" r:id="rId12"/>
    <p:sldId id="273" r:id="rId13"/>
    <p:sldId id="276" r:id="rId14"/>
    <p:sldId id="277" r:id="rId15"/>
    <p:sldId id="278" r:id="rId16"/>
    <p:sldId id="279" r:id="rId17"/>
    <p:sldId id="280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79" d="100"/>
          <a:sy n="79" d="100"/>
        </p:scale>
        <p:origin x="-384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121920" y="101600"/>
            <a:ext cx="1194816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841C3-5B45-49D1-9C29-2A079D084146}" type="datetimeFigureOut">
              <a:rPr lang="ru-RU" smtClean="0"/>
              <a:t>01.05.2018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Rectangle 8"/>
          <p:cNvSpPr/>
          <p:nvPr/>
        </p:nvSpPr>
        <p:spPr>
          <a:xfrm>
            <a:off x="460587" y="2942602"/>
            <a:ext cx="9530575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096869" y="2944634"/>
            <a:ext cx="1587131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283619" y="3136658"/>
            <a:ext cx="1213632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93978" y="3055622"/>
            <a:ext cx="9263793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82435" y="4625268"/>
            <a:ext cx="1016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30DCACE-1468-4F97-B945-3FE9B587B044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Rectangle 10"/>
          <p:cNvSpPr/>
          <p:nvPr/>
        </p:nvSpPr>
        <p:spPr>
          <a:xfrm>
            <a:off x="722429" y="4559277"/>
            <a:ext cx="9006888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18628" y="3139440"/>
            <a:ext cx="9014491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073" y="4648200"/>
            <a:ext cx="87376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6273" y="3227034"/>
            <a:ext cx="88392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841C3-5B45-49D1-9C29-2A079D084146}" type="datetimeFigureOut">
              <a:rPr lang="ru-RU" smtClean="0"/>
              <a:t>01.05.2018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DCACE-1468-4F97-B945-3FE9B587B04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148936" y="228600"/>
            <a:ext cx="247904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273634" y="351410"/>
            <a:ext cx="2229647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98103" y="395428"/>
            <a:ext cx="1980708" cy="578898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81000"/>
            <a:ext cx="8229600" cy="579120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841C3-5B45-49D1-9C29-2A079D084146}" type="datetimeFigureOut">
              <a:rPr lang="ru-RU" smtClean="0"/>
              <a:t>01.05.2018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DCACE-1468-4F97-B945-3FE9B587B04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841C3-5B45-49D1-9C29-2A079D084146}" type="datetimeFigureOut">
              <a:rPr lang="ru-RU" smtClean="0"/>
              <a:t>01.05.2018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DCACE-1468-4F97-B945-3FE9B587B04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121920" y="101600"/>
            <a:ext cx="1194816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841C3-5B45-49D1-9C29-2A079D084146}" type="datetimeFigureOut">
              <a:rPr lang="ru-RU" smtClean="0"/>
              <a:t>01.05.2018</a:t>
            </a:fld>
            <a:endParaRPr lang="ru-RU"/>
          </a:p>
        </p:txBody>
      </p:sp>
      <p:sp>
        <p:nvSpPr>
          <p:cNvPr id="13" name="Rectangle 12"/>
          <p:cNvSpPr/>
          <p:nvPr/>
        </p:nvSpPr>
        <p:spPr>
          <a:xfrm>
            <a:off x="602635" y="2946400"/>
            <a:ext cx="11020213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56875" y="3048000"/>
            <a:ext cx="10711733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DCACE-1468-4F97-B945-3FE9B587B044}" type="slidenum">
              <a:rPr lang="ru-RU" smtClean="0"/>
              <a:t>‹#›</a:t>
            </a:fld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1941" y="3200400"/>
            <a:ext cx="102616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900661" y="4541521"/>
            <a:ext cx="1042416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1941" y="4607511"/>
            <a:ext cx="102616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Rectangle 13"/>
          <p:cNvSpPr/>
          <p:nvPr/>
        </p:nvSpPr>
        <p:spPr>
          <a:xfrm>
            <a:off x="901010" y="3124200"/>
            <a:ext cx="10423465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8171" y="408373"/>
            <a:ext cx="11014229" cy="103942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8171" y="1719071"/>
            <a:ext cx="53848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19071"/>
            <a:ext cx="53848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841C3-5B45-49D1-9C29-2A079D084146}" type="datetimeFigureOut">
              <a:rPr lang="ru-RU" smtClean="0"/>
              <a:t>01.05.2018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DCACE-1468-4F97-B945-3FE9B587B04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8171" y="408373"/>
            <a:ext cx="11014229" cy="1039427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8171" y="1722438"/>
            <a:ext cx="5386917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8171" y="2438400"/>
            <a:ext cx="5386917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722438"/>
            <a:ext cx="5389033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438400"/>
            <a:ext cx="5389033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841C3-5B45-49D1-9C29-2A079D084146}" type="datetimeFigureOut">
              <a:rPr lang="ru-RU" smtClean="0"/>
              <a:t>01.05.2018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DCACE-1468-4F97-B945-3FE9B587B04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841C3-5B45-49D1-9C29-2A079D084146}" type="datetimeFigureOut">
              <a:rPr lang="ru-RU" smtClean="0"/>
              <a:t>01.05.2018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DCACE-1468-4F97-B945-3FE9B587B04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121920" y="101600"/>
            <a:ext cx="1194816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841C3-5B45-49D1-9C29-2A079D084146}" type="datetimeFigureOut">
              <a:rPr lang="ru-RU" smtClean="0"/>
              <a:t>01.05.2018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DCACE-1468-4F97-B945-3FE9B587B04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121920" y="101600"/>
            <a:ext cx="1194816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685800"/>
            <a:ext cx="6096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841C3-5B45-49D1-9C29-2A079D084146}" type="datetimeFigureOut">
              <a:rPr lang="ru-RU" smtClean="0"/>
              <a:t>01.05.2018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DCACE-1468-4F97-B945-3FE9B587B044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/>
          <p:cNvSpPr/>
          <p:nvPr/>
        </p:nvSpPr>
        <p:spPr>
          <a:xfrm>
            <a:off x="746712" y="1505712"/>
            <a:ext cx="3622088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2254" y="1642472"/>
            <a:ext cx="3311005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5334" y="2971800"/>
            <a:ext cx="3064845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5334" y="1734312"/>
            <a:ext cx="3064845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121920" y="101600"/>
            <a:ext cx="1194816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14400" y="621437"/>
            <a:ext cx="103632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841C3-5B45-49D1-9C29-2A079D084146}" type="datetimeFigureOut">
              <a:rPr lang="ru-RU" smtClean="0"/>
              <a:t>01.05.2018</a:t>
            </a:fld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DCACE-1468-4F97-B945-3FE9B587B044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Rectangle 9"/>
          <p:cNvSpPr/>
          <p:nvPr/>
        </p:nvSpPr>
        <p:spPr>
          <a:xfrm>
            <a:off x="914400" y="4953000"/>
            <a:ext cx="103632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16000" y="5029200"/>
            <a:ext cx="10134353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3" name="Rectangle 12"/>
          <p:cNvSpPr/>
          <p:nvPr/>
        </p:nvSpPr>
        <p:spPr>
          <a:xfrm>
            <a:off x="1219200" y="5638800"/>
            <a:ext cx="9771352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07452" y="5074920"/>
            <a:ext cx="10594848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75052" y="5656557"/>
            <a:ext cx="9659648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105401"/>
            <a:ext cx="9771352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121920" y="101600"/>
            <a:ext cx="1194816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752601"/>
            <a:ext cx="109728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50B841C3-5B45-49D1-9C29-2A079D084146}" type="datetimeFigureOut">
              <a:rPr lang="ru-RU" smtClean="0"/>
              <a:t>01.05.2018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E30DCACE-1468-4F97-B945-3FE9B587B044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/>
          <p:cNvSpPr/>
          <p:nvPr/>
        </p:nvSpPr>
        <p:spPr>
          <a:xfrm>
            <a:off x="365760" y="278166"/>
            <a:ext cx="1146048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97151" y="372862"/>
            <a:ext cx="11174027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8171" y="408373"/>
            <a:ext cx="11014229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448242"/>
            <a:ext cx="9144000" cy="1690506"/>
          </a:xfrm>
        </p:spPr>
        <p:txBody>
          <a:bodyPr>
            <a:noAutofit/>
          </a:bodyPr>
          <a:lstStyle/>
          <a:p>
            <a:r>
              <a:rPr lang="ru-RU" sz="6000" dirty="0" smtClean="0"/>
              <a:t>Архивный Фонд Российской Федерации</a:t>
            </a:r>
            <a:endParaRPr lang="ru-RU" sz="6000" dirty="0"/>
          </a:p>
        </p:txBody>
      </p:sp>
    </p:spTree>
    <p:extLst>
      <p:ext uri="{BB962C8B-B14F-4D97-AF65-F5344CB8AC3E}">
        <p14:creationId xmlns:p14="http://schemas.microsoft.com/office/powerpoint/2010/main" val="6894814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5220" y="276726"/>
            <a:ext cx="10515600" cy="1325563"/>
          </a:xfrm>
        </p:spPr>
        <p:txBody>
          <a:bodyPr/>
          <a:lstStyle/>
          <a:p>
            <a:pPr algn="ctr"/>
            <a:r>
              <a:rPr lang="ru-RU" b="1" dirty="0" smtClean="0"/>
              <a:t>Задачи </a:t>
            </a:r>
            <a:r>
              <a:rPr lang="ru-RU" b="1" dirty="0" err="1" smtClean="0"/>
              <a:t>Росархива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8811" y="1657182"/>
            <a:ext cx="11710736" cy="5597859"/>
          </a:xfrm>
        </p:spPr>
        <p:txBody>
          <a:bodyPr>
            <a:normAutofit/>
          </a:bodyPr>
          <a:lstStyle/>
          <a:p>
            <a:pPr fontAlgn="base"/>
            <a:r>
              <a:rPr lang="ru-RU" sz="2400" dirty="0" smtClean="0">
                <a:cs typeface="Times New Roman" panose="02020603050405020304" pitchFamily="18" charset="0"/>
              </a:rPr>
              <a:t>координация деятельности подчиненных федеральных государственных архивов, научных и других организаций, обеспечение их функционирования; </a:t>
            </a:r>
          </a:p>
          <a:p>
            <a:pPr fontAlgn="base"/>
            <a:r>
              <a:rPr lang="ru-RU" sz="2400" dirty="0" smtClean="0">
                <a:cs typeface="Times New Roman" panose="02020603050405020304" pitchFamily="18" charset="0"/>
              </a:rPr>
              <a:t>контроль за соблюдением законодательства РФ в области архивного дела; </a:t>
            </a:r>
          </a:p>
          <a:p>
            <a:pPr fontAlgn="base"/>
            <a:r>
              <a:rPr lang="ru-RU" sz="2400" dirty="0" smtClean="0">
                <a:cs typeface="Times New Roman" panose="02020603050405020304" pitchFamily="18" charset="0"/>
              </a:rPr>
              <a:t>ведение централизованного </a:t>
            </a:r>
            <a:r>
              <a:rPr lang="ru-RU" sz="2400" dirty="0" err="1" smtClean="0">
                <a:cs typeface="Times New Roman" panose="02020603050405020304" pitchFamily="18" charset="0"/>
              </a:rPr>
              <a:t>госучета</a:t>
            </a:r>
            <a:r>
              <a:rPr lang="ru-RU" sz="2400" dirty="0" smtClean="0">
                <a:cs typeface="Times New Roman" panose="02020603050405020304" pitchFamily="18" charset="0"/>
              </a:rPr>
              <a:t> документов Архивного фонда РФ и обеспечение информацией о его составе и содержании органов государственной власти, физических и юридических лиц; </a:t>
            </a:r>
          </a:p>
          <a:p>
            <a:pPr fontAlgn="base"/>
            <a:r>
              <a:rPr lang="ru-RU" sz="2400" dirty="0" smtClean="0">
                <a:cs typeface="Times New Roman" panose="02020603050405020304" pitchFamily="18" charset="0"/>
              </a:rPr>
              <a:t>осуществление международных связей в области архивного дела и делопроизводства.</a:t>
            </a:r>
          </a:p>
          <a:p>
            <a:pPr marL="0" indent="0">
              <a:buNone/>
            </a:pPr>
            <a:r>
              <a:rPr lang="ru-RU" sz="2400" dirty="0">
                <a:cs typeface="Times New Roman" panose="02020603050405020304" pitchFamily="18" charset="0"/>
              </a:rPr>
              <a:t>В зависимости от сроков хранения архивных документов архивы подразделяются на </a:t>
            </a:r>
            <a:r>
              <a:rPr lang="ru-RU" sz="2400" dirty="0" smtClean="0">
                <a:cs typeface="Times New Roman" panose="02020603050405020304" pitchFamily="18" charset="0"/>
              </a:rPr>
              <a:t>постоянные  и временные</a:t>
            </a:r>
            <a:endParaRPr lang="ru-RU" sz="2400" dirty="0"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217533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smtClean="0"/>
              <a:t>Постоянное хранение документов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02377"/>
            <a:ext cx="10515600" cy="45745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/>
              <a:t>Документы Архивного фонда Российской Федерации в законодательно определенном порядке хранятся: постоянно в федеральных государственных архивах, государственных архивах субъектов Российской Федерации, муниципальных архивах, федеральных и других государственных и муниципальных библиотеках и музеях, а также в организациях Российской академии наук</a:t>
            </a:r>
          </a:p>
        </p:txBody>
      </p:sp>
    </p:spTree>
    <p:extLst>
      <p:ext uri="{BB962C8B-B14F-4D97-AF65-F5344CB8AC3E}">
        <p14:creationId xmlns:p14="http://schemas.microsoft.com/office/powerpoint/2010/main" val="34479307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b="1" dirty="0" smtClean="0"/>
              <a:t>Временное хранение документов</a:t>
            </a:r>
            <a:br>
              <a:rPr lang="ru-RU" b="1" dirty="0" smtClean="0"/>
            </a:br>
            <a:r>
              <a:rPr lang="ru-RU" b="1" dirty="0" smtClean="0"/>
              <a:t>(до 5-7 лет)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ru-RU" sz="2800" dirty="0" smtClean="0"/>
              <a:t>Временно хранятся в </a:t>
            </a:r>
            <a:r>
              <a:rPr lang="ru-RU" sz="2800" dirty="0"/>
              <a:t>государственных органах, государственных организациях, создаваемых ими архивах в течение установленных сроков, а также в муниципальных архивах в случае наделения органа местного самоуправления муниципального района или городского округа отдельными государственными полномочиями по хранению, комплектованию, учету и использованию архивных документов, относящихся к государственной собственности и находящихся на территории муниципального образования</a:t>
            </a:r>
          </a:p>
        </p:txBody>
      </p:sp>
    </p:spTree>
    <p:extLst>
      <p:ext uri="{BB962C8B-B14F-4D97-AF65-F5344CB8AC3E}">
        <p14:creationId xmlns:p14="http://schemas.microsoft.com/office/powerpoint/2010/main" val="34059201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smtClean="0"/>
              <a:t>Электронный архив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Архив </a:t>
            </a:r>
            <a:r>
              <a:rPr lang="ru-RU" dirty="0"/>
              <a:t>электронных документов - </a:t>
            </a:r>
            <a:r>
              <a:rPr lang="ru-RU" dirty="0" smtClean="0"/>
              <a:t>это</a:t>
            </a:r>
            <a:r>
              <a:rPr lang="ru-RU" dirty="0"/>
              <a:t>, прежде всего, технологии и производственные процессы, обеспечивающие весь цикл хранения документов от экспертизы ценности до их использования, через учет, описание, обеспечение сохранности и развитие научно-справочного аппарата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ru-RU" dirty="0" smtClean="0"/>
              <a:t>В </a:t>
            </a:r>
            <a:r>
              <a:rPr lang="ru-RU" dirty="0"/>
              <a:t>последние годы в регионах были созданы специализированные архивы по государственному хранению электронных документов</a:t>
            </a:r>
          </a:p>
        </p:txBody>
      </p:sp>
    </p:spTree>
    <p:extLst>
      <p:ext uri="{BB962C8B-B14F-4D97-AF65-F5344CB8AC3E}">
        <p14:creationId xmlns:p14="http://schemas.microsoft.com/office/powerpoint/2010/main" val="11510981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b="1" dirty="0"/>
              <a:t>Проблемы обеспечения сохранности электронных документов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Работы по обеспечению сохранности электронных документов можно разделить на три вида:</a:t>
            </a:r>
          </a:p>
          <a:p>
            <a:r>
              <a:rPr lang="ru-RU" dirty="0" smtClean="0"/>
              <a:t> </a:t>
            </a:r>
            <a:r>
              <a:rPr lang="ru-RU" dirty="0"/>
              <a:t>обеспечение физической сохранности и целостности файлов с электронными документами;</a:t>
            </a:r>
          </a:p>
          <a:p>
            <a:r>
              <a:rPr lang="ru-RU" dirty="0" smtClean="0"/>
              <a:t> </a:t>
            </a:r>
            <a:r>
              <a:rPr lang="ru-RU" dirty="0"/>
              <a:t>обеспечение условий для считывания информации в долговременной перспективе;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284686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68442" y="1863518"/>
            <a:ext cx="11625943" cy="46455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При более длительном хранении электронных документов существуют </a:t>
            </a:r>
            <a:r>
              <a:rPr lang="ru-RU" sz="2000" b="1" dirty="0"/>
              <a:t>несколько решений:</a:t>
            </a:r>
          </a:p>
          <a:p>
            <a:r>
              <a:rPr lang="ru-RU" sz="2000" dirty="0" smtClean="0"/>
              <a:t> </a:t>
            </a:r>
            <a:r>
              <a:rPr lang="ru-RU" sz="2000" dirty="0"/>
              <a:t>Своевременный перевод (миграция) баз данных и других электронных документов на современную технологическую платформу, чаще всего в форматы, которые используются в организации для оперативного управления информационными ресурсами. </a:t>
            </a:r>
            <a:r>
              <a:rPr lang="ru-RU" sz="2000" dirty="0" smtClean="0"/>
              <a:t>Миграция </a:t>
            </a:r>
            <a:r>
              <a:rPr lang="ru-RU" sz="2000" dirty="0"/>
              <a:t>электронных документов в "открытые" или наиболее распространенные компьютерные форматы.</a:t>
            </a:r>
          </a:p>
          <a:p>
            <a:r>
              <a:rPr lang="ru-RU" sz="2000" dirty="0"/>
              <a:t>Э</a:t>
            </a:r>
            <a:r>
              <a:rPr lang="ru-RU" sz="2000" dirty="0" smtClean="0"/>
              <a:t>муляторы </a:t>
            </a:r>
            <a:r>
              <a:rPr lang="ru-RU" sz="2000" dirty="0"/>
              <a:t>программной среды.</a:t>
            </a:r>
          </a:p>
          <a:p>
            <a:r>
              <a:rPr lang="ru-RU" sz="2000" dirty="0" smtClean="0"/>
              <a:t>Инкапсуляция</a:t>
            </a:r>
            <a:r>
              <a:rPr lang="ru-RU" sz="2000" dirty="0"/>
              <a:t>: включение электронных документов в состав файлов межплатформенных форматов, например в XML. В настоящее время американские архивисты рассматривают этот способ как наиболее оптимальный для обмена и долговременного хранения электронных </a:t>
            </a:r>
            <a:r>
              <a:rPr lang="ru-RU" sz="2000" dirty="0" smtClean="0"/>
              <a:t>документов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6106632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4381" y="1803820"/>
            <a:ext cx="11861074" cy="464510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000" dirty="0"/>
              <a:t>Определенные нормативные требования по экспертизе ценности электронных документов и комплектованию ими архивов в нашей стране существуют уже несколько лет. В 1993 г. "Основы законодательства Российской Федерации об Архивном Фонде Российской Федерации и архивах" (ст. 5) лишь обозначили включение в Архивный фонд РФ электронных документов</a:t>
            </a:r>
            <a:r>
              <a:rPr lang="ru-RU" sz="2000" dirty="0" smtClean="0"/>
              <a:t>.</a:t>
            </a:r>
          </a:p>
          <a:p>
            <a:pPr marL="0" indent="0">
              <a:buNone/>
            </a:pPr>
            <a:endParaRPr lang="ru-RU" sz="2000" dirty="0"/>
          </a:p>
          <a:p>
            <a:r>
              <a:rPr lang="ru-RU" sz="2000" dirty="0"/>
              <a:t>"Положение об архивном фонде Российской Федерации" (1994г., п. 6) и "Основные правила работы государственных архивов Российской Федерации" (2002г., п. 6.1.7.2) устанавливают срок временного хранения "документов на машинных носителях в течение 5 лет".</a:t>
            </a:r>
          </a:p>
          <a:p>
            <a:r>
              <a:rPr lang="ru-RU" sz="2000" dirty="0" smtClean="0"/>
              <a:t>В </a:t>
            </a:r>
            <a:r>
              <a:rPr lang="ru-RU" sz="2000" dirty="0"/>
              <a:t>"Основных правилах работы архивов организаций" (2002г. ) значительное место отведено отбору электронных документов на архивное хранение и их передаче в архив организации (п. 2.1.4, 2.3.5).</a:t>
            </a:r>
          </a:p>
          <a:p>
            <a:pPr marL="0" indent="0">
              <a:buNone/>
            </a:pPr>
            <a:r>
              <a:rPr lang="ru-RU" sz="2000" dirty="0" smtClean="0"/>
              <a:t/>
            </a:r>
            <a:br>
              <a:rPr lang="ru-RU" sz="2000" dirty="0" smtClean="0"/>
            </a:b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3116764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3744"/>
          </a:xfrm>
        </p:spPr>
        <p:txBody>
          <a:bodyPr>
            <a:normAutofit fontScale="90000"/>
          </a:bodyPr>
          <a:lstStyle/>
          <a:p>
            <a:r>
              <a:rPr lang="ru-RU" b="1" dirty="0" smtClean="0"/>
              <a:t>Федеральные государственные архивы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39634" y="1638135"/>
            <a:ext cx="11127377" cy="5098325"/>
          </a:xfrm>
        </p:spPr>
        <p:txBody>
          <a:bodyPr>
            <a:normAutofit fontScale="85000" lnSpcReduction="10000"/>
          </a:bodyPr>
          <a:lstStyle/>
          <a:p>
            <a:r>
              <a:rPr lang="ru-RU" dirty="0"/>
              <a:t>Государственный архив Российской Федерации (ГА РФ)</a:t>
            </a:r>
          </a:p>
          <a:p>
            <a:r>
              <a:rPr lang="ru-RU" dirty="0"/>
              <a:t>Российский государственный архив древних актов (РГАДА)</a:t>
            </a:r>
          </a:p>
          <a:p>
            <a:r>
              <a:rPr lang="ru-RU" dirty="0"/>
              <a:t>Российский государственный исторический архив (РГИА)</a:t>
            </a:r>
          </a:p>
          <a:p>
            <a:r>
              <a:rPr lang="ru-RU" dirty="0"/>
              <a:t>Российский государственный военно-исторический архив (РГВИА)</a:t>
            </a:r>
          </a:p>
          <a:p>
            <a:r>
              <a:rPr lang="ru-RU" dirty="0"/>
              <a:t>Российский государственный архив военно-морского флота (РГАВМФ)</a:t>
            </a:r>
          </a:p>
          <a:p>
            <a:r>
              <a:rPr lang="ru-RU" dirty="0"/>
              <a:t>Российский государственный архив экономики (РГАЭ)</a:t>
            </a:r>
          </a:p>
          <a:p>
            <a:r>
              <a:rPr lang="ru-RU" dirty="0"/>
              <a:t>Российский государственный архив литературы и искусства (РГАЛИ)</a:t>
            </a:r>
          </a:p>
          <a:p>
            <a:r>
              <a:rPr lang="ru-RU" dirty="0"/>
              <a:t>Российский государственный военный архив (РГВА)</a:t>
            </a:r>
          </a:p>
          <a:p>
            <a:r>
              <a:rPr lang="ru-RU" dirty="0"/>
              <a:t>Российский государственный исторический архив Дальнего Востока (РГИАДВ)</a:t>
            </a:r>
          </a:p>
          <a:p>
            <a:r>
              <a:rPr lang="ru-RU" dirty="0"/>
              <a:t>Российский государственный архив научно-технической документации (РГАНТД)</a:t>
            </a:r>
          </a:p>
          <a:p>
            <a:r>
              <a:rPr lang="ru-RU" dirty="0"/>
              <a:t>Российский государственный архив </a:t>
            </a:r>
            <a:r>
              <a:rPr lang="ru-RU" dirty="0" err="1"/>
              <a:t>фонодокументов</a:t>
            </a:r>
            <a:r>
              <a:rPr lang="ru-RU" dirty="0"/>
              <a:t> (РГАФД)</a:t>
            </a:r>
          </a:p>
          <a:p>
            <a:r>
              <a:rPr lang="ru-RU" dirty="0"/>
              <a:t>Российский государственный архив кинофотодокументов (РГАКФД)</a:t>
            </a:r>
          </a:p>
          <a:p>
            <a:r>
              <a:rPr lang="ru-RU" dirty="0"/>
              <a:t>Российский государственный архив </a:t>
            </a:r>
            <a:r>
              <a:rPr lang="ru-RU" dirty="0" err="1"/>
              <a:t>соцально</a:t>
            </a:r>
            <a:r>
              <a:rPr lang="ru-RU" dirty="0"/>
              <a:t>-политический истории (РГАСПИ)</a:t>
            </a:r>
          </a:p>
          <a:p>
            <a:r>
              <a:rPr lang="ru-RU" dirty="0"/>
              <a:t>Российский государственный архив новейшей истории (РГАНИ)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07830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3347" y="370703"/>
            <a:ext cx="10515600" cy="1325563"/>
          </a:xfrm>
        </p:spPr>
        <p:txBody>
          <a:bodyPr>
            <a:normAutofit/>
          </a:bodyPr>
          <a:lstStyle/>
          <a:p>
            <a:r>
              <a:rPr lang="ru-RU" sz="6000" b="1" dirty="0" smtClean="0"/>
              <a:t>Определения</a:t>
            </a:r>
            <a:endParaRPr lang="ru-RU" sz="6000" b="1" dirty="0"/>
          </a:p>
        </p:txBody>
      </p:sp>
      <p:sp>
        <p:nvSpPr>
          <p:cNvPr id="3" name="Объект 2"/>
          <p:cNvSpPr>
            <a:spLocks noGrp="1"/>
          </p:cNvSpPr>
          <p:nvPr>
            <p:ph idx="4294967295"/>
          </p:nvPr>
        </p:nvSpPr>
        <p:spPr>
          <a:xfrm>
            <a:off x="0" y="1081088"/>
            <a:ext cx="10515600" cy="5776912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endParaRPr lang="ru-RU" sz="3200" b="1" dirty="0" smtClean="0"/>
          </a:p>
          <a:p>
            <a:pPr marL="0" indent="0">
              <a:buNone/>
            </a:pPr>
            <a:r>
              <a:rPr lang="ru-RU" sz="3200" b="1" dirty="0" smtClean="0"/>
              <a:t>Архивный </a:t>
            </a:r>
            <a:r>
              <a:rPr lang="ru-RU" sz="3200" b="1" dirty="0"/>
              <a:t>фонд </a:t>
            </a:r>
            <a:r>
              <a:rPr lang="ru-RU" sz="3200" dirty="0"/>
              <a:t>- часть документального фонда, переданная на постоянное хранение в архив</a:t>
            </a:r>
            <a:r>
              <a:rPr lang="ru-RU" sz="3200" dirty="0" smtClean="0"/>
              <a:t>.</a:t>
            </a:r>
          </a:p>
          <a:p>
            <a:pPr marL="0" indent="0">
              <a:buNone/>
            </a:pPr>
            <a:endParaRPr lang="ru-RU" sz="3200" b="1" dirty="0" smtClean="0"/>
          </a:p>
          <a:p>
            <a:pPr marL="0" indent="0">
              <a:buNone/>
            </a:pPr>
            <a:r>
              <a:rPr lang="ru-RU" sz="3200" b="1" dirty="0" smtClean="0"/>
              <a:t>В </a:t>
            </a:r>
            <a:r>
              <a:rPr lang="ru-RU" sz="3200" b="1" dirty="0"/>
              <a:t>традиционном понимании архив</a:t>
            </a:r>
            <a:r>
              <a:rPr lang="ru-RU" sz="3200" dirty="0"/>
              <a:t> – это организация, осуществляющая прием и хранение документов с целью ретроспективного их использования.</a:t>
            </a:r>
          </a:p>
          <a:p>
            <a:pPr marL="0" indent="0" algn="ctr">
              <a:buNone/>
            </a:pPr>
            <a:endParaRPr lang="ru-RU" sz="3200" dirty="0"/>
          </a:p>
          <a:p>
            <a:pPr marL="0" indent="0">
              <a:buNone/>
            </a:pPr>
            <a:r>
              <a:rPr lang="ru-RU" sz="3200" b="1" dirty="0"/>
              <a:t>Документальный фонд</a:t>
            </a:r>
            <a:r>
              <a:rPr lang="ru-RU" sz="3200" dirty="0"/>
              <a:t> — документы, отложившиеся в результате деятельности учреждения или </a:t>
            </a:r>
            <a:r>
              <a:rPr lang="ru-RU" sz="3200" dirty="0" smtClean="0"/>
              <a:t>человека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56340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b="1" dirty="0"/>
              <a:t>Архивный фонд </a:t>
            </a:r>
            <a:r>
              <a:rPr lang="ru-RU" b="1" dirty="0" smtClean="0"/>
              <a:t>Российской Федерации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b="1" dirty="0"/>
              <a:t>Архивный фонд РФ </a:t>
            </a:r>
            <a:r>
              <a:rPr lang="ru-RU" sz="3600" dirty="0"/>
              <a:t>— совокупность документов, отражающих материальную и духовную жизнь ее народов, имеющих историческое, научное, социальное, экономическое, политическое, культурное значение, являющихся неотъемлемой частью историко-культурного </a:t>
            </a:r>
            <a:r>
              <a:rPr lang="ru-RU" sz="3600" dirty="0" smtClean="0"/>
              <a:t> наследия </a:t>
            </a:r>
            <a:r>
              <a:rPr lang="ru-RU" sz="3600" dirty="0"/>
              <a:t>народов РФ.</a:t>
            </a:r>
          </a:p>
        </p:txBody>
      </p:sp>
    </p:spTree>
    <p:extLst>
      <p:ext uri="{BB962C8B-B14F-4D97-AF65-F5344CB8AC3E}">
        <p14:creationId xmlns:p14="http://schemas.microsoft.com/office/powerpoint/2010/main" val="2757712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52664" y="1652025"/>
            <a:ext cx="11574378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Юридическое закрепление </a:t>
            </a:r>
            <a:r>
              <a:rPr lang="ru-RU" sz="2400" b="1" dirty="0"/>
              <a:t>архива</a:t>
            </a:r>
            <a:r>
              <a:rPr lang="ru-RU" sz="2400" dirty="0"/>
              <a:t> как самостоятельного структурного подразделения было оформлено Петром 1 в Генеральном регламенте 1720 г. </a:t>
            </a:r>
          </a:p>
          <a:p>
            <a:endParaRPr lang="ru-RU" sz="2400" dirty="0"/>
          </a:p>
          <a:p>
            <a:r>
              <a:rPr lang="ru-RU" sz="2400" dirty="0"/>
              <a:t>В состав Архивного фонда РФ входят находящиеся на территории РФ </a:t>
            </a:r>
            <a:r>
              <a:rPr lang="ru-RU" sz="2400" b="1" dirty="0"/>
              <a:t>архивные фонды </a:t>
            </a:r>
            <a:r>
              <a:rPr lang="ru-RU" sz="2400" dirty="0"/>
              <a:t>и </a:t>
            </a:r>
            <a:r>
              <a:rPr lang="ru-RU" sz="2400" b="1" dirty="0"/>
              <a:t>архивные документы </a:t>
            </a:r>
            <a:r>
              <a:rPr lang="ru-RU" sz="2400" dirty="0"/>
              <a:t>независимо от источника их образования, вида носителя, места хранения и формы собственности, в том числе поступившие на законном основании из-за рубежа, а также архивные фонды и архивные документы государственных учреждений Российской Федерации, находящиеся за границей. Архивный фонд РФ состоит из</a:t>
            </a:r>
            <a:r>
              <a:rPr lang="en-US" sz="2400" dirty="0"/>
              <a:t> </a:t>
            </a:r>
            <a:r>
              <a:rPr lang="ru-RU" sz="2400" dirty="0"/>
              <a:t>государственной и негосударственной части.</a:t>
            </a:r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История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602624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smtClean="0"/>
              <a:t>Государственная часть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3600" b="1" dirty="0"/>
              <a:t>Государственную часть Архивного фонда Российской Федерации составляют</a:t>
            </a:r>
            <a:r>
              <a:rPr lang="ru-RU" sz="3600" dirty="0"/>
              <a:t> архивные фонды и архивные документы, являющиеся федеральной собственностью, государственной собственностью субъектов Российской Федерации и муниципальной собственностью.</a:t>
            </a:r>
          </a:p>
        </p:txBody>
      </p:sp>
    </p:spTree>
    <p:extLst>
      <p:ext uri="{BB962C8B-B14F-4D97-AF65-F5344CB8AC3E}">
        <p14:creationId xmlns:p14="http://schemas.microsoft.com/office/powerpoint/2010/main" val="3267987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smtClean="0"/>
              <a:t>Негосударственная часть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3200" b="1" dirty="0"/>
              <a:t>Негосударственную часть Архивного фонда Российской Федерации составляют</a:t>
            </a:r>
            <a:r>
              <a:rPr lang="ru-RU" sz="3200" dirty="0"/>
              <a:t> архивные фонды и архивные документы, находящиеся в собственности общественных объединений и организаций, а также с момента отделения церкви от государства в собственности религиозных объединений и организаций, действующих на территории Российской Федерации, или находящиеся в частной собственности.</a:t>
            </a:r>
          </a:p>
        </p:txBody>
      </p:sp>
    </p:spTree>
    <p:extLst>
      <p:ext uri="{BB962C8B-B14F-4D97-AF65-F5344CB8AC3E}">
        <p14:creationId xmlns:p14="http://schemas.microsoft.com/office/powerpoint/2010/main" val="619964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b="1" dirty="0"/>
              <a:t>Структурная схема организации Архивного фонда Российской Федерации</a:t>
            </a:r>
            <a:r>
              <a:rPr lang="ru-RU" dirty="0"/>
              <a:t> 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3200" dirty="0" smtClean="0"/>
              <a:t>Определяется </a:t>
            </a:r>
            <a:r>
              <a:rPr lang="ru-RU" sz="3200" dirty="0"/>
              <a:t>существующей сетью архивных учреждений, составляющих систему </a:t>
            </a:r>
            <a:r>
              <a:rPr lang="ru-RU" sz="3200" dirty="0" err="1"/>
              <a:t>Росархива</a:t>
            </a:r>
            <a:r>
              <a:rPr lang="ru-RU" sz="3200" dirty="0"/>
              <a:t>, других учреждений, в законодательно определенном порядке хранящих документы Архивного фонда Российской Федерации, а также сетью архивов министерств, ведомств, организаций, в том числе негосударственных, документы которых отнесены к составу Архивного фонда Российской Федерации.</a:t>
            </a:r>
          </a:p>
        </p:txBody>
      </p:sp>
    </p:spTree>
    <p:extLst>
      <p:ext uri="{BB962C8B-B14F-4D97-AF65-F5344CB8AC3E}">
        <p14:creationId xmlns:p14="http://schemas.microsoft.com/office/powerpoint/2010/main" val="1263235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b="1" dirty="0"/>
              <a:t>Федеральная архивная служба России (</a:t>
            </a:r>
            <a:r>
              <a:rPr lang="ru-RU" b="1" dirty="0" err="1"/>
              <a:t>Росархив</a:t>
            </a:r>
            <a:r>
              <a:rPr lang="ru-RU" b="1" dirty="0"/>
              <a:t>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является федеральным органом исполнительной власти, осуществляющим государственное регулирование в области архивного дела и контроль за сохранностью, комплектованием и использованием документов Архивного фонда Российской Федерации</a:t>
            </a:r>
            <a:r>
              <a:rPr lang="ru-RU" dirty="0" smtClean="0"/>
              <a:t>.</a:t>
            </a:r>
          </a:p>
          <a:p>
            <a:r>
              <a:rPr lang="ru-RU" b="1" dirty="0"/>
              <a:t>В систему Федеральной архивной службы России входят федеральные государственные архивы (14),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>научные и другие организации, подчиненные непосредственно Федеральной архивной службе России, а также органы управления архивным делом субъектов Федерации (84) и подчиненные им учреждения (240 государственных архивов и центров хранения документации).</a:t>
            </a:r>
          </a:p>
        </p:txBody>
      </p:sp>
    </p:spTree>
    <p:extLst>
      <p:ext uri="{BB962C8B-B14F-4D97-AF65-F5344CB8AC3E}">
        <p14:creationId xmlns:p14="http://schemas.microsoft.com/office/powerpoint/2010/main" val="17572978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smtClean="0"/>
              <a:t>Задачи </a:t>
            </a:r>
            <a:r>
              <a:rPr lang="ru-RU" b="1" dirty="0" err="1" smtClean="0"/>
              <a:t>Росархива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558834"/>
            <a:ext cx="10515600" cy="4618129"/>
          </a:xfrm>
        </p:spPr>
        <p:txBody>
          <a:bodyPr>
            <a:normAutofit fontScale="92500" lnSpcReduction="10000"/>
          </a:bodyPr>
          <a:lstStyle/>
          <a:p>
            <a:pPr fontAlgn="base"/>
            <a:r>
              <a:rPr lang="ru-RU" dirty="0"/>
              <a:t>организация и обеспечение формирования, сохранности, использования Архивного фонда РФ; </a:t>
            </a:r>
          </a:p>
          <a:p>
            <a:pPr fontAlgn="base"/>
            <a:r>
              <a:rPr lang="ru-RU" dirty="0"/>
              <a:t>анализ состояния архивного дела, изучение тенденций и закономерностей, определение концепции и стратегии его развития с учетом региональных особенностей; </a:t>
            </a:r>
          </a:p>
          <a:p>
            <a:pPr fontAlgn="base"/>
            <a:r>
              <a:rPr lang="ru-RU" dirty="0"/>
              <a:t>разработка единых принципов организации хранения, комплектования, учета, использования документов Архивного фонда РФ; </a:t>
            </a:r>
          </a:p>
          <a:p>
            <a:pPr fontAlgn="base"/>
            <a:r>
              <a:rPr lang="ru-RU" dirty="0"/>
              <a:t>развитие и совершенствование совместно с федеральными органами государственной власти и органами государственной власти субъектов РФ архивного дела и делопроизводства, в том числе государственной системы делопроизводства и унифицированных систем документации;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370331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Аптека">
  <a:themeElements>
    <a:clrScheme name="Аптека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Аптека">
      <a:majorFont>
        <a:latin typeface="Book Antiqua"/>
        <a:ea typeface=""/>
        <a:cs typeface=""/>
        <a:font script="Jpan" typeface="HGS明朝B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Аптека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</Template>
  <TotalTime>160</TotalTime>
  <Words>945</Words>
  <Application>Microsoft Office PowerPoint</Application>
  <PresentationFormat>Произвольный</PresentationFormat>
  <Paragraphs>70</Paragraphs>
  <Slides>17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18" baseType="lpstr">
      <vt:lpstr>Аптека</vt:lpstr>
      <vt:lpstr>Архивный Фонд Российской Федерации</vt:lpstr>
      <vt:lpstr>Определения</vt:lpstr>
      <vt:lpstr>Архивный фонд Российской Федерации</vt:lpstr>
      <vt:lpstr>История</vt:lpstr>
      <vt:lpstr>Государственная часть</vt:lpstr>
      <vt:lpstr>Негосударственная часть</vt:lpstr>
      <vt:lpstr>Структурная схема организации Архивного фонда Российской Федерации </vt:lpstr>
      <vt:lpstr>Федеральная архивная служба России (Росархив)</vt:lpstr>
      <vt:lpstr>Задачи Росархива</vt:lpstr>
      <vt:lpstr>Задачи Росархива</vt:lpstr>
      <vt:lpstr>Постоянное хранение документов</vt:lpstr>
      <vt:lpstr>Временное хранение документов (до 5-7 лет)</vt:lpstr>
      <vt:lpstr>Электронный архив</vt:lpstr>
      <vt:lpstr>Проблемы обеспечения сохранности электронных документов</vt:lpstr>
      <vt:lpstr>Презентация PowerPoint</vt:lpstr>
      <vt:lpstr>Презентация PowerPoint</vt:lpstr>
      <vt:lpstr>Федеральные государственные архивы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Архивный Фонд РФ</dc:title>
  <dc:creator>Microsoft</dc:creator>
  <cp:lastModifiedBy>Максим</cp:lastModifiedBy>
  <cp:revision>23</cp:revision>
  <dcterms:created xsi:type="dcterms:W3CDTF">2017-04-05T07:55:01Z</dcterms:created>
  <dcterms:modified xsi:type="dcterms:W3CDTF">2018-05-01T17:10:35Z</dcterms:modified>
</cp:coreProperties>
</file>