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47F6CA-F56B-49CC-8A5A-D735C3AD9DD3}" v="248" dt="2022-05-29T10:21:20.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5/29/2022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12817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5/29/2022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3463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5/29/2022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1946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5/29/2022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910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5/29/2022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1495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5/29/2022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28105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5/29/2022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5047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5/29/2022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9207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5/29/2022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94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5/29/2022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5527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5/29/2022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9730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5/29/2022</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434021053"/>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1" r:id="rId6"/>
    <p:sldLayoutId id="2147483756"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762000" y="942975"/>
            <a:ext cx="4352925" cy="2566987"/>
          </a:xfrm>
        </p:spPr>
        <p:txBody>
          <a:bodyPr>
            <a:normAutofit/>
          </a:bodyPr>
          <a:lstStyle/>
          <a:p>
            <a:pPr algn="l"/>
            <a:r>
              <a:rPr lang="tr-TR" sz="7200">
                <a:cs typeface="Calibri Light"/>
              </a:rPr>
              <a:t>Yesevilik Nedir?</a:t>
            </a:r>
            <a:endParaRPr lang="tr-TR" sz="7200"/>
          </a:p>
        </p:txBody>
      </p:sp>
      <p:sp>
        <p:nvSpPr>
          <p:cNvPr id="3" name="Alt Başlık 2"/>
          <p:cNvSpPr>
            <a:spLocks noGrp="1"/>
          </p:cNvSpPr>
          <p:nvPr>
            <p:ph type="subTitle" idx="1"/>
          </p:nvPr>
        </p:nvSpPr>
        <p:spPr>
          <a:xfrm>
            <a:off x="762000" y="3809999"/>
            <a:ext cx="4352925" cy="1985963"/>
          </a:xfrm>
        </p:spPr>
        <p:txBody>
          <a:bodyPr vert="horz" lIns="91440" tIns="45720" rIns="91440" bIns="45720" rtlCol="0" anchor="t">
            <a:normAutofit/>
          </a:bodyPr>
          <a:lstStyle/>
          <a:p>
            <a:pPr algn="l"/>
            <a:r>
              <a:rPr lang="tr-TR" dirty="0">
                <a:cs typeface="Calibri"/>
              </a:rPr>
              <a:t>Din dersi ödevi slaytı projesi çalışması</a:t>
            </a:r>
          </a:p>
        </p:txBody>
      </p:sp>
      <p:pic>
        <p:nvPicPr>
          <p:cNvPr id="6" name="Resim 6" descr="gök, bina, açık hava, eski içeren bir resim&#10;&#10;Açıklama otomatik olarak oluşturuldu">
            <a:extLst>
              <a:ext uri="{FF2B5EF4-FFF2-40B4-BE49-F238E27FC236}">
                <a16:creationId xmlns:a16="http://schemas.microsoft.com/office/drawing/2014/main" id="{FD7366E9-104F-F048-5016-29FCFE2FA111}"/>
              </a:ext>
            </a:extLst>
          </p:cNvPr>
          <p:cNvPicPr>
            <a:picLocks noChangeAspect="1"/>
          </p:cNvPicPr>
          <p:nvPr/>
        </p:nvPicPr>
        <p:blipFill rotWithShape="1">
          <a:blip r:embed="rId2"/>
          <a:srcRect l="16973" r="19500" b="1"/>
          <a:stretch/>
        </p:blipFill>
        <p:spPr>
          <a:xfrm>
            <a:off x="5334000" y="762000"/>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effectLst>
            <a:outerShdw blurRad="381000" dist="152400" dir="5400000" algn="t" rotWithShape="0">
              <a:prstClr val="black">
                <a:alpha val="10000"/>
              </a:prstClr>
            </a:outerShdw>
          </a:effectLst>
        </p:spPr>
      </p:pic>
      <p:sp>
        <p:nvSpPr>
          <p:cNvPr id="22" name="Freeform: Shape 21">
            <a:extLst>
              <a:ext uri="{FF2B5EF4-FFF2-40B4-BE49-F238E27FC236}">
                <a16:creationId xmlns:a16="http://schemas.microsoft.com/office/drawing/2014/main" id="{86E3368C-B3A5-484E-8070-EC7E903F8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72A2B9B4-6095-47C2-8BBC-4792C5C7A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744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211CEDF-A889-9890-B21E-E752AD2C98DC}"/>
              </a:ext>
            </a:extLst>
          </p:cNvPr>
          <p:cNvSpPr>
            <a:spLocks noGrp="1"/>
          </p:cNvSpPr>
          <p:nvPr>
            <p:ph type="title"/>
          </p:nvPr>
        </p:nvSpPr>
        <p:spPr>
          <a:xfrm>
            <a:off x="762000" y="1009650"/>
            <a:ext cx="4400549" cy="1857375"/>
          </a:xfrm>
        </p:spPr>
        <p:txBody>
          <a:bodyPr anchor="b">
            <a:normAutofit/>
          </a:bodyPr>
          <a:lstStyle/>
          <a:p>
            <a:r>
              <a:rPr lang="tr-TR" dirty="0" err="1"/>
              <a:t>Yesevilik</a:t>
            </a:r>
            <a:r>
              <a:rPr lang="tr-TR" dirty="0"/>
              <a:t> Adını Nereden Alır ?</a:t>
            </a:r>
          </a:p>
        </p:txBody>
      </p:sp>
      <p:pic>
        <p:nvPicPr>
          <p:cNvPr id="4" name="Resim 4" descr="metin, kişi, adam içeren bir resim&#10;&#10;Açıklama otomatik olarak oluşturuldu">
            <a:extLst>
              <a:ext uri="{FF2B5EF4-FFF2-40B4-BE49-F238E27FC236}">
                <a16:creationId xmlns:a16="http://schemas.microsoft.com/office/drawing/2014/main" id="{BDA9B778-5F37-B068-6364-9FEB1A47F74D}"/>
              </a:ext>
            </a:extLst>
          </p:cNvPr>
          <p:cNvPicPr>
            <a:picLocks noChangeAspect="1"/>
          </p:cNvPicPr>
          <p:nvPr/>
        </p:nvPicPr>
        <p:blipFill rotWithShape="1">
          <a:blip r:embed="rId2"/>
          <a:srcRect l="21857" r="9123" b="-2"/>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9" name="Group 18">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20" name="Freeform: Shape 19">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çerik Yer Tutucusu 2">
            <a:extLst>
              <a:ext uri="{FF2B5EF4-FFF2-40B4-BE49-F238E27FC236}">
                <a16:creationId xmlns:a16="http://schemas.microsoft.com/office/drawing/2014/main" id="{0BA3978E-3DD6-D470-3AA4-787378B98501}"/>
              </a:ext>
            </a:extLst>
          </p:cNvPr>
          <p:cNvSpPr>
            <a:spLocks noGrp="1"/>
          </p:cNvSpPr>
          <p:nvPr>
            <p:ph idx="1"/>
          </p:nvPr>
        </p:nvSpPr>
        <p:spPr>
          <a:xfrm>
            <a:off x="762000" y="3109956"/>
            <a:ext cx="4400549" cy="3167019"/>
          </a:xfrm>
        </p:spPr>
        <p:txBody>
          <a:bodyPr anchor="t">
            <a:normAutofit/>
          </a:bodyPr>
          <a:lstStyle/>
          <a:p>
            <a:r>
              <a:rPr lang="tr-TR" sz="2000" err="1">
                <a:ea typeface="+mn-lt"/>
                <a:cs typeface="+mn-lt"/>
              </a:rPr>
              <a:t>Yesevîlik</a:t>
            </a:r>
            <a:r>
              <a:rPr lang="tr-TR" sz="2000">
                <a:ea typeface="+mn-lt"/>
                <a:cs typeface="+mn-lt"/>
              </a:rPr>
              <a:t>, adını </a:t>
            </a:r>
            <a:r>
              <a:rPr lang="tr-TR" sz="2000" err="1">
                <a:ea typeface="+mn-lt"/>
                <a:cs typeface="+mn-lt"/>
              </a:rPr>
              <a:t>Nakşibend'îyye</a:t>
            </a:r>
            <a:r>
              <a:rPr lang="tr-TR" sz="2000">
                <a:ea typeface="+mn-lt"/>
                <a:cs typeface="+mn-lt"/>
              </a:rPr>
              <a:t> </a:t>
            </a:r>
            <a:r>
              <a:rPr lang="tr-TR" sz="2000" err="1">
                <a:ea typeface="+mn-lt"/>
                <a:cs typeface="+mn-lt"/>
              </a:rPr>
              <a:t>tarikâtı</a:t>
            </a:r>
            <a:r>
              <a:rPr lang="tr-TR" sz="2000">
                <a:ea typeface="+mn-lt"/>
                <a:cs typeface="+mn-lt"/>
              </a:rPr>
              <a:t> şeyhi Hâce </a:t>
            </a:r>
            <a:r>
              <a:rPr lang="tr-TR" sz="2000" err="1">
                <a:ea typeface="+mn-lt"/>
                <a:cs typeface="+mn-lt"/>
              </a:rPr>
              <a:t>Yûsuf</a:t>
            </a:r>
            <a:r>
              <a:rPr lang="tr-TR" sz="2000">
                <a:ea typeface="+mn-lt"/>
                <a:cs typeface="+mn-lt"/>
              </a:rPr>
              <a:t> el-</a:t>
            </a:r>
            <a:r>
              <a:rPr lang="tr-TR" sz="2000" err="1">
                <a:ea typeface="+mn-lt"/>
                <a:cs typeface="+mn-lt"/>
              </a:rPr>
              <a:t>Hemedânî'nin</a:t>
            </a:r>
            <a:r>
              <a:rPr lang="tr-TR" sz="2000">
                <a:ea typeface="+mn-lt"/>
                <a:cs typeface="+mn-lt"/>
              </a:rPr>
              <a:t> müritlerinden Hoca Ahmed </a:t>
            </a:r>
            <a:r>
              <a:rPr lang="tr-TR" sz="2000" err="1">
                <a:ea typeface="+mn-lt"/>
                <a:cs typeface="+mn-lt"/>
              </a:rPr>
              <a:t>Yesevî'den</a:t>
            </a:r>
            <a:r>
              <a:rPr lang="tr-TR" sz="2000">
                <a:ea typeface="+mn-lt"/>
                <a:cs typeface="+mn-lt"/>
              </a:rPr>
              <a:t> alan, İslâm'da kadın-erkek denkliğini yaşatan, Anadolu Alevîliği üzerinde bir hayli tesirleri olan, </a:t>
            </a:r>
            <a:r>
              <a:rPr lang="tr-TR" sz="2000" err="1">
                <a:ea typeface="+mn-lt"/>
                <a:cs typeface="+mn-lt"/>
              </a:rPr>
              <a:t>Bektâşî</a:t>
            </a:r>
            <a:r>
              <a:rPr lang="tr-TR" sz="2000">
                <a:ea typeface="+mn-lt"/>
                <a:cs typeface="+mn-lt"/>
              </a:rPr>
              <a:t> </a:t>
            </a:r>
            <a:r>
              <a:rPr lang="tr-TR" sz="2000" err="1">
                <a:ea typeface="+mn-lt"/>
                <a:cs typeface="+mn-lt"/>
              </a:rPr>
              <a:t>Tarikâtı'nın</a:t>
            </a:r>
            <a:r>
              <a:rPr lang="tr-TR" sz="2000">
                <a:ea typeface="+mn-lt"/>
                <a:cs typeface="+mn-lt"/>
              </a:rPr>
              <a:t> da beslendiği tasavvufî yol ve Türk tarikatı.</a:t>
            </a:r>
            <a:endParaRPr lang="tr-TR" sz="2000"/>
          </a:p>
        </p:txBody>
      </p:sp>
    </p:spTree>
    <p:extLst>
      <p:ext uri="{BB962C8B-B14F-4D97-AF65-F5344CB8AC3E}">
        <p14:creationId xmlns:p14="http://schemas.microsoft.com/office/powerpoint/2010/main" val="70088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D0DCCF7-519E-DB31-A476-277956240E5B}"/>
              </a:ext>
            </a:extLst>
          </p:cNvPr>
          <p:cNvSpPr>
            <a:spLocks noGrp="1"/>
          </p:cNvSpPr>
          <p:nvPr>
            <p:ph type="title"/>
          </p:nvPr>
        </p:nvSpPr>
        <p:spPr>
          <a:xfrm>
            <a:off x="762000" y="1009650"/>
            <a:ext cx="4400549" cy="1857375"/>
          </a:xfrm>
        </p:spPr>
        <p:txBody>
          <a:bodyPr vert="horz" lIns="91440" tIns="45720" rIns="91440" bIns="45720" rtlCol="0" anchor="b" anchorCtr="0">
            <a:normAutofit/>
          </a:bodyPr>
          <a:lstStyle/>
          <a:p>
            <a:r>
              <a:rPr lang="tr-TR" dirty="0"/>
              <a:t>Ahmed </a:t>
            </a:r>
            <a:r>
              <a:rPr lang="tr-TR" dirty="0" err="1"/>
              <a:t>Yesevî</a:t>
            </a:r>
            <a:r>
              <a:rPr lang="tr-TR" dirty="0"/>
              <a:t> dönemi</a:t>
            </a:r>
          </a:p>
          <a:p>
            <a:endParaRPr lang="tr-TR" dirty="0"/>
          </a:p>
        </p:txBody>
      </p:sp>
      <p:pic>
        <p:nvPicPr>
          <p:cNvPr id="4" name="Resim 4" descr="giyme, şapka içeren bir resim&#10;&#10;Açıklama otomatik olarak oluşturuldu">
            <a:extLst>
              <a:ext uri="{FF2B5EF4-FFF2-40B4-BE49-F238E27FC236}">
                <a16:creationId xmlns:a16="http://schemas.microsoft.com/office/drawing/2014/main" id="{ED5DE42F-EAC4-0E9C-078E-EA5A01F2C5FD}"/>
              </a:ext>
            </a:extLst>
          </p:cNvPr>
          <p:cNvPicPr>
            <a:picLocks noChangeAspect="1"/>
          </p:cNvPicPr>
          <p:nvPr/>
        </p:nvPicPr>
        <p:blipFill rotWithShape="1">
          <a:blip r:embed="rId2"/>
          <a:srcRect r="6098"/>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9" name="Group 18">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20" name="Freeform: Shape 19">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çerik Yer Tutucusu 2">
            <a:extLst>
              <a:ext uri="{FF2B5EF4-FFF2-40B4-BE49-F238E27FC236}">
                <a16:creationId xmlns:a16="http://schemas.microsoft.com/office/drawing/2014/main" id="{4F37EACF-61B7-A6C2-23F9-11AEEF5328BA}"/>
              </a:ext>
            </a:extLst>
          </p:cNvPr>
          <p:cNvSpPr>
            <a:spLocks noGrp="1"/>
          </p:cNvSpPr>
          <p:nvPr>
            <p:ph idx="1"/>
          </p:nvPr>
        </p:nvSpPr>
        <p:spPr>
          <a:xfrm>
            <a:off x="762000" y="3109956"/>
            <a:ext cx="4400549" cy="3167019"/>
          </a:xfrm>
        </p:spPr>
        <p:txBody>
          <a:bodyPr anchor="t">
            <a:normAutofit/>
          </a:bodyPr>
          <a:lstStyle/>
          <a:p>
            <a:pPr marL="0" indent="0">
              <a:buNone/>
            </a:pPr>
            <a:r>
              <a:rPr lang="tr-TR" sz="1500">
                <a:ea typeface="+mn-lt"/>
                <a:cs typeface="+mn-lt"/>
              </a:rPr>
              <a:t>Hoca Ahmed </a:t>
            </a:r>
            <a:r>
              <a:rPr lang="tr-TR" sz="1500" err="1">
                <a:ea typeface="+mn-lt"/>
                <a:cs typeface="+mn-lt"/>
              </a:rPr>
              <a:t>Yesevî</a:t>
            </a:r>
            <a:r>
              <a:rPr lang="tr-TR" sz="1500">
                <a:ea typeface="+mn-lt"/>
                <a:cs typeface="+mn-lt"/>
              </a:rPr>
              <a:t>, babası İbrahim Şeyh ve Arslan Baba'dan tasavvuf eğitimi aldı ve hocasının ölümünden sonra Yusuf </a:t>
            </a:r>
            <a:r>
              <a:rPr lang="tr-TR" sz="1500" err="1">
                <a:ea typeface="+mn-lt"/>
                <a:cs typeface="+mn-lt"/>
              </a:rPr>
              <a:t>Hemedani'nin</a:t>
            </a:r>
            <a:r>
              <a:rPr lang="tr-TR" sz="1500">
                <a:ea typeface="+mn-lt"/>
                <a:cs typeface="+mn-lt"/>
              </a:rPr>
              <a:t> yanında eğitimini tamamladı. Türkistan'da faaliyetlerini sürdüren Ahmed </a:t>
            </a:r>
            <a:r>
              <a:rPr lang="tr-TR" sz="1500" err="1">
                <a:ea typeface="+mn-lt"/>
                <a:cs typeface="+mn-lt"/>
              </a:rPr>
              <a:t>Yesevî'nin</a:t>
            </a:r>
            <a:r>
              <a:rPr lang="tr-TR" sz="1500">
                <a:ea typeface="+mn-lt"/>
                <a:cs typeface="+mn-lt"/>
              </a:rPr>
              <a:t> yolu zamanla </a:t>
            </a:r>
            <a:r>
              <a:rPr lang="tr-TR" sz="1500" err="1">
                <a:ea typeface="+mn-lt"/>
                <a:cs typeface="+mn-lt"/>
              </a:rPr>
              <a:t>Yesevîlik</a:t>
            </a:r>
            <a:r>
              <a:rPr lang="tr-TR" sz="1500">
                <a:ea typeface="+mn-lt"/>
                <a:cs typeface="+mn-lt"/>
              </a:rPr>
              <a:t> adını aldı. "Horasan Okulu" olarak da adlandırılan tasavvuf akımının en önemli temsilcisi olan Hoca Ahmed </a:t>
            </a:r>
            <a:r>
              <a:rPr lang="tr-TR" sz="1500" err="1">
                <a:ea typeface="+mn-lt"/>
                <a:cs typeface="+mn-lt"/>
              </a:rPr>
              <a:t>Yesevî'den</a:t>
            </a:r>
            <a:r>
              <a:rPr lang="tr-TR" sz="1500">
                <a:ea typeface="+mn-lt"/>
                <a:cs typeface="+mn-lt"/>
              </a:rPr>
              <a:t> adını alan </a:t>
            </a:r>
            <a:r>
              <a:rPr lang="tr-TR" sz="1500" err="1">
                <a:ea typeface="+mn-lt"/>
                <a:cs typeface="+mn-lt"/>
              </a:rPr>
              <a:t>Yesevîlik</a:t>
            </a:r>
            <a:r>
              <a:rPr lang="tr-TR" sz="1500">
                <a:ea typeface="+mn-lt"/>
                <a:cs typeface="+mn-lt"/>
              </a:rPr>
              <a:t> yolu, Türklere İslâm'ı ve dervişliğin yollarını öğretmeyi amaçlamıştır. Bunun için tevhit inancını, Türk gelenek, inanç ve yaşam tarzı ile sentezleme yolu seçilmiştir.</a:t>
            </a:r>
            <a:endParaRPr lang="tr-TR" sz="1500"/>
          </a:p>
        </p:txBody>
      </p:sp>
    </p:spTree>
    <p:extLst>
      <p:ext uri="{BB962C8B-B14F-4D97-AF65-F5344CB8AC3E}">
        <p14:creationId xmlns:p14="http://schemas.microsoft.com/office/powerpoint/2010/main" val="168325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45A414C-DFDE-CC28-F346-0C40F437FC60}"/>
              </a:ext>
            </a:extLst>
          </p:cNvPr>
          <p:cNvSpPr>
            <a:spLocks noGrp="1"/>
          </p:cNvSpPr>
          <p:nvPr>
            <p:ph type="title"/>
          </p:nvPr>
        </p:nvSpPr>
        <p:spPr>
          <a:xfrm>
            <a:off x="761999" y="1021079"/>
            <a:ext cx="10667999" cy="1086018"/>
          </a:xfrm>
        </p:spPr>
        <p:txBody>
          <a:bodyPr anchor="ctr">
            <a:normAutofit/>
          </a:bodyPr>
          <a:lstStyle/>
          <a:p>
            <a:r>
              <a:rPr lang="tr-TR" dirty="0" err="1"/>
              <a:t>Yeseviliğin</a:t>
            </a:r>
            <a:r>
              <a:rPr lang="tr-TR" dirty="0"/>
              <a:t> etkin olduğu yöreler</a:t>
            </a:r>
            <a:endParaRPr lang="tr-TR"/>
          </a:p>
          <a:p>
            <a:endParaRPr lang="tr-TR"/>
          </a:p>
        </p:txBody>
      </p:sp>
      <p:sp>
        <p:nvSpPr>
          <p:cNvPr id="10" name="Freeform: Shape 9">
            <a:extLst>
              <a:ext uri="{FF2B5EF4-FFF2-40B4-BE49-F238E27FC236}">
                <a16:creationId xmlns:a16="http://schemas.microsoft.com/office/drawing/2014/main" id="{280CBF0E-1AF1-4F17-84A3-89E3F964A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34676D8-D37A-4610-BBFB-A1DC26D52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50D54B89-C59F-62CD-FA2F-39256C82BE4E}"/>
              </a:ext>
            </a:extLst>
          </p:cNvPr>
          <p:cNvSpPr>
            <a:spLocks noGrp="1"/>
          </p:cNvSpPr>
          <p:nvPr>
            <p:ph idx="1"/>
          </p:nvPr>
        </p:nvSpPr>
        <p:spPr>
          <a:xfrm>
            <a:off x="711392" y="3299198"/>
            <a:ext cx="10639820" cy="2796802"/>
          </a:xfrm>
        </p:spPr>
        <p:txBody>
          <a:bodyPr vert="horz" lIns="91440" tIns="45720" rIns="91440" bIns="45720" rtlCol="0" anchor="t">
            <a:normAutofit/>
          </a:bodyPr>
          <a:lstStyle/>
          <a:p>
            <a:r>
              <a:rPr lang="tr-TR" sz="2000" dirty="0" err="1">
                <a:ea typeface="+mn-lt"/>
                <a:cs typeface="+mn-lt"/>
              </a:rPr>
              <a:t>Yesevîlik</a:t>
            </a:r>
            <a:r>
              <a:rPr lang="tr-TR" sz="2000" dirty="0">
                <a:ea typeface="+mn-lt"/>
                <a:cs typeface="+mn-lt"/>
              </a:rPr>
              <a:t>, Türkistan'da yayıldıktan sonra, Türkistan'ın kuzeybatı bozkırlarından Kıpçak lehçesinin hakim olduğu İdil-Ural bölgesine, Horasan, Azerbaycan ve Anadolu'ya kadar ulaşmıştır. Tarihi gelişim sonucu Nakşibendi Tarikatının daha yaygın hale geldiği 16. yüzyıla kadar Türkistan ve Horasan'ın hemen her yerinde hatta Keşmir'de, Kâbil'de, İstanbul'da, Temeşvar'da ve Hicaz'da da </a:t>
            </a:r>
            <a:r>
              <a:rPr lang="tr-TR" sz="2000" dirty="0" err="1">
                <a:ea typeface="+mn-lt"/>
                <a:cs typeface="+mn-lt"/>
              </a:rPr>
              <a:t>Yesevî</a:t>
            </a:r>
            <a:r>
              <a:rPr lang="tr-TR" sz="2000" dirty="0">
                <a:ea typeface="+mn-lt"/>
                <a:cs typeface="+mn-lt"/>
              </a:rPr>
              <a:t> dervişlerine rastlanmaktaydı.</a:t>
            </a:r>
            <a:endParaRPr lang="tr-TR" dirty="0"/>
          </a:p>
        </p:txBody>
      </p:sp>
    </p:spTree>
    <p:extLst>
      <p:ext uri="{BB962C8B-B14F-4D97-AF65-F5344CB8AC3E}">
        <p14:creationId xmlns:p14="http://schemas.microsoft.com/office/powerpoint/2010/main" val="262146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3FEA2D8-20A4-03CC-A153-93A64E5CEBDA}"/>
              </a:ext>
            </a:extLst>
          </p:cNvPr>
          <p:cNvSpPr>
            <a:spLocks noGrp="1"/>
          </p:cNvSpPr>
          <p:nvPr>
            <p:ph type="title"/>
          </p:nvPr>
        </p:nvSpPr>
        <p:spPr>
          <a:xfrm>
            <a:off x="762001" y="2560319"/>
            <a:ext cx="3937220" cy="3331597"/>
          </a:xfrm>
        </p:spPr>
        <p:txBody>
          <a:bodyPr anchor="b">
            <a:normAutofit/>
          </a:bodyPr>
          <a:lstStyle/>
          <a:p>
            <a:r>
              <a:rPr lang="tr-TR" dirty="0" err="1"/>
              <a:t>Yesevilik</a:t>
            </a:r>
            <a:r>
              <a:rPr lang="tr-TR" dirty="0"/>
              <a:t> ile Nakşibendi Tarikatı arasındaki ilişkiler</a:t>
            </a:r>
          </a:p>
          <a:p>
            <a:endParaRPr lang="tr-TR" dirty="0"/>
          </a:p>
        </p:txBody>
      </p:sp>
      <p:sp>
        <p:nvSpPr>
          <p:cNvPr id="10" name="Freeform: Shape 9">
            <a:extLst>
              <a:ext uri="{FF2B5EF4-FFF2-40B4-BE49-F238E27FC236}">
                <a16:creationId xmlns:a16="http://schemas.microsoft.com/office/drawing/2014/main" id="{65CD4CE6-9C5B-452B-80C8-3F0CEFB49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4562" y="2"/>
            <a:ext cx="210312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AA803B34-1FE8-4362-ADC8-A96D059A3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4562" y="2"/>
            <a:ext cx="2103120" cy="6857999"/>
          </a:xfrm>
          <a:custGeom>
            <a:avLst/>
            <a:gdLst>
              <a:gd name="connsiteX0" fmla="*/ 1435747 w 2227170"/>
              <a:gd name="connsiteY0" fmla="*/ 3430628 h 6857999"/>
              <a:gd name="connsiteX1" fmla="*/ 1463355 w 2227170"/>
              <a:gd name="connsiteY1" fmla="*/ 3435416 h 6857999"/>
              <a:gd name="connsiteX2" fmla="*/ 1512522 w 2227170"/>
              <a:gd name="connsiteY2" fmla="*/ 3453342 h 6857999"/>
              <a:gd name="connsiteX3" fmla="*/ 1689926 w 2227170"/>
              <a:gd name="connsiteY3" fmla="*/ 3476521 h 6857999"/>
              <a:gd name="connsiteX4" fmla="*/ 1714445 w 2227170"/>
              <a:gd name="connsiteY4" fmla="*/ 3473345 h 6857999"/>
              <a:gd name="connsiteX5" fmla="*/ 1891867 w 2227170"/>
              <a:gd name="connsiteY5" fmla="*/ 3461357 h 6857999"/>
              <a:gd name="connsiteX6" fmla="*/ 1903897 w 2227170"/>
              <a:gd name="connsiteY6" fmla="*/ 3459899 h 6857999"/>
              <a:gd name="connsiteX7" fmla="*/ 1939997 w 2227170"/>
              <a:gd name="connsiteY7" fmla="*/ 3575905 h 6857999"/>
              <a:gd name="connsiteX8" fmla="*/ 1959353 w 2227170"/>
              <a:gd name="connsiteY8" fmla="*/ 3640463 h 6857999"/>
              <a:gd name="connsiteX9" fmla="*/ 1972749 w 2227170"/>
              <a:gd name="connsiteY9" fmla="*/ 3697872 h 6857999"/>
              <a:gd name="connsiteX10" fmla="*/ 1974716 w 2227170"/>
              <a:gd name="connsiteY10" fmla="*/ 3706299 h 6857999"/>
              <a:gd name="connsiteX11" fmla="*/ 2015942 w 2227170"/>
              <a:gd name="connsiteY11" fmla="*/ 3982180 h 6857999"/>
              <a:gd name="connsiteX12" fmla="*/ 2031892 w 2227170"/>
              <a:gd name="connsiteY12" fmla="*/ 4071548 h 6857999"/>
              <a:gd name="connsiteX13" fmla="*/ 2036571 w 2227170"/>
              <a:gd name="connsiteY13" fmla="*/ 4171852 h 6857999"/>
              <a:gd name="connsiteX14" fmla="*/ 2058065 w 2227170"/>
              <a:gd name="connsiteY14" fmla="*/ 4334965 h 6857999"/>
              <a:gd name="connsiteX15" fmla="*/ 2089962 w 2227170"/>
              <a:gd name="connsiteY15" fmla="*/ 4652006 h 6857999"/>
              <a:gd name="connsiteX16" fmla="*/ 2091986 w 2227170"/>
              <a:gd name="connsiteY16" fmla="*/ 4720900 h 6857999"/>
              <a:gd name="connsiteX17" fmla="*/ 2116222 w 2227170"/>
              <a:gd name="connsiteY17" fmla="*/ 4899103 h 6857999"/>
              <a:gd name="connsiteX18" fmla="*/ 2134280 w 2227170"/>
              <a:gd name="connsiteY18" fmla="*/ 5006463 h 6857999"/>
              <a:gd name="connsiteX19" fmla="*/ 2140946 w 2227170"/>
              <a:gd name="connsiteY19" fmla="*/ 5094252 h 6857999"/>
              <a:gd name="connsiteX20" fmla="*/ 2139028 w 2227170"/>
              <a:gd name="connsiteY20" fmla="*/ 5170758 h 6857999"/>
              <a:gd name="connsiteX21" fmla="*/ 2154083 w 2227170"/>
              <a:gd name="connsiteY21" fmla="*/ 5374894 h 6857999"/>
              <a:gd name="connsiteX22" fmla="*/ 2159878 w 2227170"/>
              <a:gd name="connsiteY22" fmla="*/ 5456299 h 6857999"/>
              <a:gd name="connsiteX23" fmla="*/ 2189136 w 2227170"/>
              <a:gd name="connsiteY23" fmla="*/ 5669510 h 6857999"/>
              <a:gd name="connsiteX24" fmla="*/ 2203058 w 2227170"/>
              <a:gd name="connsiteY24" fmla="*/ 5848712 h 6857999"/>
              <a:gd name="connsiteX25" fmla="*/ 2211270 w 2227170"/>
              <a:gd name="connsiteY25" fmla="*/ 5923918 h 6857999"/>
              <a:gd name="connsiteX26" fmla="*/ 2218696 w 2227170"/>
              <a:gd name="connsiteY26" fmla="*/ 6094309 h 6857999"/>
              <a:gd name="connsiteX27" fmla="*/ 2227155 w 2227170"/>
              <a:gd name="connsiteY27" fmla="*/ 6191335 h 6857999"/>
              <a:gd name="connsiteX28" fmla="*/ 2219390 w 2227170"/>
              <a:gd name="connsiteY28" fmla="*/ 6424114 h 6857999"/>
              <a:gd name="connsiteX29" fmla="*/ 2209703 w 2227170"/>
              <a:gd name="connsiteY29" fmla="*/ 6664246 h 6857999"/>
              <a:gd name="connsiteX30" fmla="*/ 2199216 w 2227170"/>
              <a:gd name="connsiteY30" fmla="*/ 6795360 h 6857999"/>
              <a:gd name="connsiteX31" fmla="*/ 2197257 w 2227170"/>
              <a:gd name="connsiteY31" fmla="*/ 6857999 h 6857999"/>
              <a:gd name="connsiteX32" fmla="*/ 2026554 w 2227170"/>
              <a:gd name="connsiteY32" fmla="*/ 6857999 h 6857999"/>
              <a:gd name="connsiteX33" fmla="*/ 2060891 w 2227170"/>
              <a:gd name="connsiteY33" fmla="*/ 6720903 h 6857999"/>
              <a:gd name="connsiteX34" fmla="*/ 2012613 w 2227170"/>
              <a:gd name="connsiteY34" fmla="*/ 6617730 h 6857999"/>
              <a:gd name="connsiteX35" fmla="*/ 1960297 w 2227170"/>
              <a:gd name="connsiteY35" fmla="*/ 6560549 h 6857999"/>
              <a:gd name="connsiteX36" fmla="*/ 1911439 w 2227170"/>
              <a:gd name="connsiteY36" fmla="*/ 6409646 h 6857999"/>
              <a:gd name="connsiteX37" fmla="*/ 1941755 w 2227170"/>
              <a:gd name="connsiteY37" fmla="*/ 6379605 h 6857999"/>
              <a:gd name="connsiteX38" fmla="*/ 1967169 w 2227170"/>
              <a:gd name="connsiteY38" fmla="*/ 6277544 h 6857999"/>
              <a:gd name="connsiteX39" fmla="*/ 1982077 w 2227170"/>
              <a:gd name="connsiteY39" fmla="*/ 6165295 h 6857999"/>
              <a:gd name="connsiteX40" fmla="*/ 2021065 w 2227170"/>
              <a:gd name="connsiteY40" fmla="*/ 5971487 h 6857999"/>
              <a:gd name="connsiteX41" fmla="*/ 1973662 w 2227170"/>
              <a:gd name="connsiteY41" fmla="*/ 5832226 h 6857999"/>
              <a:gd name="connsiteX42" fmla="*/ 1953549 w 2227170"/>
              <a:gd name="connsiteY42" fmla="*/ 5778754 h 6857999"/>
              <a:gd name="connsiteX43" fmla="*/ 1942739 w 2227170"/>
              <a:gd name="connsiteY43" fmla="*/ 5729863 h 6857999"/>
              <a:gd name="connsiteX44" fmla="*/ 1940531 w 2227170"/>
              <a:gd name="connsiteY44" fmla="*/ 5674826 h 6857999"/>
              <a:gd name="connsiteX45" fmla="*/ 1921890 w 2227170"/>
              <a:gd name="connsiteY45" fmla="*/ 5540158 h 6857999"/>
              <a:gd name="connsiteX46" fmla="*/ 1895673 w 2227170"/>
              <a:gd name="connsiteY46" fmla="*/ 5464049 h 6857999"/>
              <a:gd name="connsiteX47" fmla="*/ 1883229 w 2227170"/>
              <a:gd name="connsiteY47" fmla="*/ 5299486 h 6857999"/>
              <a:gd name="connsiteX48" fmla="*/ 1867297 w 2227170"/>
              <a:gd name="connsiteY48" fmla="*/ 5186434 h 6857999"/>
              <a:gd name="connsiteX49" fmla="*/ 1829639 w 2227170"/>
              <a:gd name="connsiteY49" fmla="*/ 5064337 h 6857999"/>
              <a:gd name="connsiteX50" fmla="*/ 1823656 w 2227170"/>
              <a:gd name="connsiteY50" fmla="*/ 5047159 h 6857999"/>
              <a:gd name="connsiteX51" fmla="*/ 1793723 w 2227170"/>
              <a:gd name="connsiteY51" fmla="*/ 5003744 h 6857999"/>
              <a:gd name="connsiteX52" fmla="*/ 1679944 w 2227170"/>
              <a:gd name="connsiteY52" fmla="*/ 4930834 h 6857999"/>
              <a:gd name="connsiteX53" fmla="*/ 1657480 w 2227170"/>
              <a:gd name="connsiteY53" fmla="*/ 4911337 h 6857999"/>
              <a:gd name="connsiteX54" fmla="*/ 1594697 w 2227170"/>
              <a:gd name="connsiteY54" fmla="*/ 4754123 h 6857999"/>
              <a:gd name="connsiteX55" fmla="*/ 1610087 w 2227170"/>
              <a:gd name="connsiteY55" fmla="*/ 4701292 h 6857999"/>
              <a:gd name="connsiteX56" fmla="*/ 1645783 w 2227170"/>
              <a:gd name="connsiteY56" fmla="*/ 4645602 h 6857999"/>
              <a:gd name="connsiteX57" fmla="*/ 1671304 w 2227170"/>
              <a:gd name="connsiteY57" fmla="*/ 4516054 h 6857999"/>
              <a:gd name="connsiteX58" fmla="*/ 1664087 w 2227170"/>
              <a:gd name="connsiteY58" fmla="*/ 4465215 h 6857999"/>
              <a:gd name="connsiteX59" fmla="*/ 1638164 w 2227170"/>
              <a:gd name="connsiteY59" fmla="*/ 4374448 h 6857999"/>
              <a:gd name="connsiteX60" fmla="*/ 1588685 w 2227170"/>
              <a:gd name="connsiteY60" fmla="*/ 4300238 h 6857999"/>
              <a:gd name="connsiteX61" fmla="*/ 1505039 w 2227170"/>
              <a:gd name="connsiteY61" fmla="*/ 4190727 h 6857999"/>
              <a:gd name="connsiteX62" fmla="*/ 1493843 w 2227170"/>
              <a:gd name="connsiteY62" fmla="*/ 4001566 h 6857999"/>
              <a:gd name="connsiteX63" fmla="*/ 1491439 w 2227170"/>
              <a:gd name="connsiteY63" fmla="*/ 3929077 h 6857999"/>
              <a:gd name="connsiteX64" fmla="*/ 1470437 w 2227170"/>
              <a:gd name="connsiteY64" fmla="*/ 3732048 h 6857999"/>
              <a:gd name="connsiteX65" fmla="*/ 1471926 w 2227170"/>
              <a:gd name="connsiteY65" fmla="*/ 3713390 h 6857999"/>
              <a:gd name="connsiteX66" fmla="*/ 1471925 w 2227170"/>
              <a:gd name="connsiteY66" fmla="*/ 3713390 h 6857999"/>
              <a:gd name="connsiteX67" fmla="*/ 1475829 w 2227170"/>
              <a:gd name="connsiteY67" fmla="*/ 3664425 h 6857999"/>
              <a:gd name="connsiteX68" fmla="*/ 1477249 w 2227170"/>
              <a:gd name="connsiteY68" fmla="*/ 3641757 h 6857999"/>
              <a:gd name="connsiteX69" fmla="*/ 1442718 w 2227170"/>
              <a:gd name="connsiteY69" fmla="*/ 3455028 h 6857999"/>
              <a:gd name="connsiteX70" fmla="*/ 1436081 w 2227170"/>
              <a:gd name="connsiteY70" fmla="*/ 3434627 h 6857999"/>
              <a:gd name="connsiteX71" fmla="*/ 0 w 2227170"/>
              <a:gd name="connsiteY71" fmla="*/ 0 h 6857999"/>
              <a:gd name="connsiteX72" fmla="*/ 480313 w 2227170"/>
              <a:gd name="connsiteY72" fmla="*/ 0 h 6857999"/>
              <a:gd name="connsiteX73" fmla="*/ 507191 w 2227170"/>
              <a:gd name="connsiteY73" fmla="*/ 126805 h 6857999"/>
              <a:gd name="connsiteX74" fmla="*/ 517515 w 2227170"/>
              <a:gd name="connsiteY74" fmla="*/ 185431 h 6857999"/>
              <a:gd name="connsiteX75" fmla="*/ 602322 w 2227170"/>
              <a:gd name="connsiteY75" fmla="*/ 432867 h 6857999"/>
              <a:gd name="connsiteX76" fmla="*/ 717957 w 2227170"/>
              <a:gd name="connsiteY76" fmla="*/ 662316 h 6857999"/>
              <a:gd name="connsiteX77" fmla="*/ 868507 w 2227170"/>
              <a:gd name="connsiteY77" fmla="*/ 840047 h 6857999"/>
              <a:gd name="connsiteX78" fmla="*/ 903438 w 2227170"/>
              <a:gd name="connsiteY78" fmla="*/ 888795 h 6857999"/>
              <a:gd name="connsiteX79" fmla="*/ 938295 w 2227170"/>
              <a:gd name="connsiteY79" fmla="*/ 1013493 h 6857999"/>
              <a:gd name="connsiteX80" fmla="*/ 962274 w 2227170"/>
              <a:gd name="connsiteY80" fmla="*/ 1122775 h 6857999"/>
              <a:gd name="connsiteX81" fmla="*/ 994395 w 2227170"/>
              <a:gd name="connsiteY81" fmla="*/ 1204073 h 6857999"/>
              <a:gd name="connsiteX82" fmla="*/ 1024698 w 2227170"/>
              <a:gd name="connsiteY82" fmla="*/ 1273134 h 6857999"/>
              <a:gd name="connsiteX83" fmla="*/ 1105920 w 2227170"/>
              <a:gd name="connsiteY83" fmla="*/ 1431309 h 6857999"/>
              <a:gd name="connsiteX84" fmla="*/ 1169137 w 2227170"/>
              <a:gd name="connsiteY84" fmla="*/ 1602741 h 6857999"/>
              <a:gd name="connsiteX85" fmla="*/ 1256045 w 2227170"/>
              <a:gd name="connsiteY85" fmla="*/ 1745656 h 6857999"/>
              <a:gd name="connsiteX86" fmla="*/ 1305410 w 2227170"/>
              <a:gd name="connsiteY86" fmla="*/ 1806507 h 6857999"/>
              <a:gd name="connsiteX87" fmla="*/ 1328595 w 2227170"/>
              <a:gd name="connsiteY87" fmla="*/ 1923029 h 6857999"/>
              <a:gd name="connsiteX88" fmla="*/ 1372362 w 2227170"/>
              <a:gd name="connsiteY88" fmla="*/ 2051976 h 6857999"/>
              <a:gd name="connsiteX89" fmla="*/ 1420614 w 2227170"/>
              <a:gd name="connsiteY89" fmla="*/ 2145889 h 6857999"/>
              <a:gd name="connsiteX90" fmla="*/ 1451666 w 2227170"/>
              <a:gd name="connsiteY90" fmla="*/ 2217503 h 6857999"/>
              <a:gd name="connsiteX91" fmla="*/ 1479100 w 2227170"/>
              <a:gd name="connsiteY91" fmla="*/ 2316384 h 6857999"/>
              <a:gd name="connsiteX92" fmla="*/ 1519073 w 2227170"/>
              <a:gd name="connsiteY92" fmla="*/ 2417297 h 6857999"/>
              <a:gd name="connsiteX93" fmla="*/ 1545426 w 2227170"/>
              <a:gd name="connsiteY93" fmla="*/ 2467287 h 6857999"/>
              <a:gd name="connsiteX94" fmla="*/ 1587486 w 2227170"/>
              <a:gd name="connsiteY94" fmla="*/ 2562780 h 6857999"/>
              <a:gd name="connsiteX95" fmla="*/ 1625487 w 2227170"/>
              <a:gd name="connsiteY95" fmla="*/ 2660424 h 6857999"/>
              <a:gd name="connsiteX96" fmla="*/ 1659666 w 2227170"/>
              <a:gd name="connsiteY96" fmla="*/ 2838661 h 6857999"/>
              <a:gd name="connsiteX97" fmla="*/ 1723303 w 2227170"/>
              <a:gd name="connsiteY97" fmla="*/ 3005526 h 6857999"/>
              <a:gd name="connsiteX98" fmla="*/ 1768467 w 2227170"/>
              <a:gd name="connsiteY98" fmla="*/ 3137119 h 6857999"/>
              <a:gd name="connsiteX99" fmla="*/ 1799379 w 2227170"/>
              <a:gd name="connsiteY99" fmla="*/ 3214434 h 6857999"/>
              <a:gd name="connsiteX100" fmla="*/ 1872393 w 2227170"/>
              <a:gd name="connsiteY100" fmla="*/ 3358657 h 6857999"/>
              <a:gd name="connsiteX101" fmla="*/ 1903898 w 2227170"/>
              <a:gd name="connsiteY101" fmla="*/ 3459898 h 6857999"/>
              <a:gd name="connsiteX102" fmla="*/ 1891868 w 2227170"/>
              <a:gd name="connsiteY102" fmla="*/ 3461356 h 6857999"/>
              <a:gd name="connsiteX103" fmla="*/ 1714447 w 2227170"/>
              <a:gd name="connsiteY103" fmla="*/ 3473344 h 6857999"/>
              <a:gd name="connsiteX104" fmla="*/ 1689927 w 2227170"/>
              <a:gd name="connsiteY104" fmla="*/ 3476520 h 6857999"/>
              <a:gd name="connsiteX105" fmla="*/ 1512523 w 2227170"/>
              <a:gd name="connsiteY105" fmla="*/ 3453342 h 6857999"/>
              <a:gd name="connsiteX106" fmla="*/ 1463356 w 2227170"/>
              <a:gd name="connsiteY106" fmla="*/ 3435415 h 6857999"/>
              <a:gd name="connsiteX107" fmla="*/ 1435748 w 2227170"/>
              <a:gd name="connsiteY107" fmla="*/ 3430627 h 6857999"/>
              <a:gd name="connsiteX108" fmla="*/ 1434021 w 2227170"/>
              <a:gd name="connsiteY108" fmla="*/ 3409971 h 6857999"/>
              <a:gd name="connsiteX109" fmla="*/ 1403697 w 2227170"/>
              <a:gd name="connsiteY109" fmla="*/ 3352066 h 6857999"/>
              <a:gd name="connsiteX110" fmla="*/ 1304079 w 2227170"/>
              <a:gd name="connsiteY110" fmla="*/ 3288499 h 6857999"/>
              <a:gd name="connsiteX111" fmla="*/ 1263513 w 2227170"/>
              <a:gd name="connsiteY111" fmla="*/ 3224801 h 6857999"/>
              <a:gd name="connsiteX112" fmla="*/ 1239849 w 2227170"/>
              <a:gd name="connsiteY112" fmla="*/ 3179271 h 6857999"/>
              <a:gd name="connsiteX113" fmla="*/ 1200295 w 2227170"/>
              <a:gd name="connsiteY113" fmla="*/ 3136681 h 6857999"/>
              <a:gd name="connsiteX114" fmla="*/ 1098516 w 2227170"/>
              <a:gd name="connsiteY114" fmla="*/ 3085335 h 6857999"/>
              <a:gd name="connsiteX115" fmla="*/ 1011619 w 2227170"/>
              <a:gd name="connsiteY115" fmla="*/ 3016205 h 6857999"/>
              <a:gd name="connsiteX116" fmla="*/ 973275 w 2227170"/>
              <a:gd name="connsiteY116" fmla="*/ 2908439 h 6857999"/>
              <a:gd name="connsiteX117" fmla="*/ 954491 w 2227170"/>
              <a:gd name="connsiteY117" fmla="*/ 2842361 h 6857999"/>
              <a:gd name="connsiteX118" fmla="*/ 1016911 w 2227170"/>
              <a:gd name="connsiteY118" fmla="*/ 2599848 h 6857999"/>
              <a:gd name="connsiteX119" fmla="*/ 1067676 w 2227170"/>
              <a:gd name="connsiteY119" fmla="*/ 2435466 h 6857999"/>
              <a:gd name="connsiteX120" fmla="*/ 1065045 w 2227170"/>
              <a:gd name="connsiteY120" fmla="*/ 2378738 h 6857999"/>
              <a:gd name="connsiteX121" fmla="*/ 998558 w 2227170"/>
              <a:gd name="connsiteY121" fmla="*/ 2210113 h 6857999"/>
              <a:gd name="connsiteX122" fmla="*/ 980810 w 2227170"/>
              <a:gd name="connsiteY122" fmla="*/ 2050248 h 6857999"/>
              <a:gd name="connsiteX123" fmla="*/ 985875 w 2227170"/>
              <a:gd name="connsiteY123" fmla="*/ 1932531 h 6857999"/>
              <a:gd name="connsiteX124" fmla="*/ 991251 w 2227170"/>
              <a:gd name="connsiteY124" fmla="*/ 1831462 h 6857999"/>
              <a:gd name="connsiteX125" fmla="*/ 983833 w 2227170"/>
              <a:gd name="connsiteY125" fmla="*/ 1708173 h 6857999"/>
              <a:gd name="connsiteX126" fmla="*/ 966921 w 2227170"/>
              <a:gd name="connsiteY126" fmla="*/ 1636638 h 6857999"/>
              <a:gd name="connsiteX127" fmla="*/ 944156 w 2227170"/>
              <a:gd name="connsiteY127" fmla="*/ 1523444 h 6857999"/>
              <a:gd name="connsiteX128" fmla="*/ 910490 w 2227170"/>
              <a:gd name="connsiteY128" fmla="*/ 1405991 h 6857999"/>
              <a:gd name="connsiteX129" fmla="*/ 853488 w 2227170"/>
              <a:gd name="connsiteY129" fmla="*/ 1311394 h 6857999"/>
              <a:gd name="connsiteX130" fmla="*/ 801804 w 2227170"/>
              <a:gd name="connsiteY130" fmla="*/ 1257566 h 6857999"/>
              <a:gd name="connsiteX131" fmla="*/ 737368 w 2227170"/>
              <a:gd name="connsiteY131" fmla="*/ 1112096 h 6857999"/>
              <a:gd name="connsiteX132" fmla="*/ 597412 w 2227170"/>
              <a:gd name="connsiteY132" fmla="*/ 969072 h 6857999"/>
              <a:gd name="connsiteX133" fmla="*/ 542819 w 2227170"/>
              <a:gd name="connsiteY133" fmla="*/ 884069 h 6857999"/>
              <a:gd name="connsiteX134" fmla="*/ 530439 w 2227170"/>
              <a:gd name="connsiteY134" fmla="*/ 838495 h 6857999"/>
              <a:gd name="connsiteX135" fmla="*/ 495418 w 2227170"/>
              <a:gd name="connsiteY135" fmla="*/ 758969 h 6857999"/>
              <a:gd name="connsiteX136" fmla="*/ 467896 w 2227170"/>
              <a:gd name="connsiteY136" fmla="*/ 710990 h 6857999"/>
              <a:gd name="connsiteX137" fmla="*/ 360952 w 2227170"/>
              <a:gd name="connsiteY137" fmla="*/ 575332 h 6857999"/>
              <a:gd name="connsiteX138" fmla="*/ 329420 w 2227170"/>
              <a:gd name="connsiteY138" fmla="*/ 533869 h 6857999"/>
              <a:gd name="connsiteX139" fmla="*/ 277101 w 2227170"/>
              <a:gd name="connsiteY139" fmla="*/ 450003 h 6857999"/>
              <a:gd name="connsiteX140" fmla="*/ 262642 w 2227170"/>
              <a:gd name="connsiteY140" fmla="*/ 414480 h 6857999"/>
              <a:gd name="connsiteX141" fmla="*/ 219625 w 2227170"/>
              <a:gd name="connsiteY141" fmla="*/ 349349 h 6857999"/>
              <a:gd name="connsiteX142" fmla="*/ 104836 w 2227170"/>
              <a:gd name="connsiteY142" fmla="*/ 192439 h 6857999"/>
              <a:gd name="connsiteX143" fmla="*/ 37941 w 2227170"/>
              <a:gd name="connsiteY143" fmla="*/ 122586 h 6857999"/>
              <a:gd name="connsiteX144" fmla="*/ 16247 w 2227170"/>
              <a:gd name="connsiteY144" fmla="*/ 614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2227170" h="6857999">
                <a:moveTo>
                  <a:pt x="1435747" y="3430628"/>
                </a:moveTo>
                <a:lnTo>
                  <a:pt x="1463355" y="3435416"/>
                </a:lnTo>
                <a:cubicBezTo>
                  <a:pt x="1480184" y="3439826"/>
                  <a:pt x="1496566" y="3445726"/>
                  <a:pt x="1512522" y="3453342"/>
                </a:cubicBezTo>
                <a:cubicBezTo>
                  <a:pt x="1561201" y="3476708"/>
                  <a:pt x="1623580" y="3483625"/>
                  <a:pt x="1689926" y="3476521"/>
                </a:cubicBezTo>
                <a:cubicBezTo>
                  <a:pt x="1698220" y="3475588"/>
                  <a:pt x="1708677" y="3471849"/>
                  <a:pt x="1714445" y="3473345"/>
                </a:cubicBezTo>
                <a:cubicBezTo>
                  <a:pt x="1779620" y="3489747"/>
                  <a:pt x="1834653" y="3472188"/>
                  <a:pt x="1891867" y="3461357"/>
                </a:cubicBezTo>
                <a:lnTo>
                  <a:pt x="1903897" y="3459899"/>
                </a:lnTo>
                <a:lnTo>
                  <a:pt x="1939997" y="3575905"/>
                </a:lnTo>
                <a:cubicBezTo>
                  <a:pt x="1946484" y="3597372"/>
                  <a:pt x="1953252" y="3618812"/>
                  <a:pt x="1959353" y="3640463"/>
                </a:cubicBezTo>
                <a:lnTo>
                  <a:pt x="1972749" y="3697872"/>
                </a:lnTo>
                <a:lnTo>
                  <a:pt x="1974716" y="3706299"/>
                </a:lnTo>
                <a:cubicBezTo>
                  <a:pt x="1990622" y="3797563"/>
                  <a:pt x="2002102" y="3890387"/>
                  <a:pt x="2015942" y="3982180"/>
                </a:cubicBezTo>
                <a:cubicBezTo>
                  <a:pt x="2020339" y="4012204"/>
                  <a:pt x="2028650" y="4041142"/>
                  <a:pt x="2031892" y="4071548"/>
                </a:cubicBezTo>
                <a:cubicBezTo>
                  <a:pt x="2035443" y="4104448"/>
                  <a:pt x="2033020" y="4138953"/>
                  <a:pt x="2036571" y="4171852"/>
                </a:cubicBezTo>
                <a:cubicBezTo>
                  <a:pt x="2042360" y="4226575"/>
                  <a:pt x="2052059" y="4280215"/>
                  <a:pt x="2058065" y="4334965"/>
                </a:cubicBezTo>
                <a:cubicBezTo>
                  <a:pt x="2069516" y="4440581"/>
                  <a:pt x="2079848" y="4546311"/>
                  <a:pt x="2089962" y="4652006"/>
                </a:cubicBezTo>
                <a:cubicBezTo>
                  <a:pt x="2092086" y="4674630"/>
                  <a:pt x="2089393" y="4698483"/>
                  <a:pt x="2091986" y="4720900"/>
                </a:cubicBezTo>
                <a:cubicBezTo>
                  <a:pt x="2099090" y="4780437"/>
                  <a:pt x="2107526" y="4839889"/>
                  <a:pt x="2116222" y="4899103"/>
                </a:cubicBezTo>
                <a:cubicBezTo>
                  <a:pt x="2121567" y="4934975"/>
                  <a:pt x="2129409" y="4970386"/>
                  <a:pt x="2134280" y="5006463"/>
                </a:cubicBezTo>
                <a:cubicBezTo>
                  <a:pt x="2138181" y="5035327"/>
                  <a:pt x="2140233" y="5064748"/>
                  <a:pt x="2140946" y="5094252"/>
                </a:cubicBezTo>
                <a:cubicBezTo>
                  <a:pt x="2141573" y="5119660"/>
                  <a:pt x="2137495" y="5145495"/>
                  <a:pt x="2139028" y="5170758"/>
                </a:cubicBezTo>
                <a:cubicBezTo>
                  <a:pt x="2143115" y="5239128"/>
                  <a:pt x="2149053" y="5306937"/>
                  <a:pt x="2154083" y="5374894"/>
                </a:cubicBezTo>
                <a:cubicBezTo>
                  <a:pt x="2156003" y="5402116"/>
                  <a:pt x="2156328" y="5429662"/>
                  <a:pt x="2159878" y="5456299"/>
                </a:cubicBezTo>
                <a:cubicBezTo>
                  <a:pt x="2169087" y="5527565"/>
                  <a:pt x="2181047" y="5598128"/>
                  <a:pt x="2189136" y="5669510"/>
                </a:cubicBezTo>
                <a:cubicBezTo>
                  <a:pt x="2195841" y="5728715"/>
                  <a:pt x="2198200" y="5788945"/>
                  <a:pt x="2203058" y="5848712"/>
                </a:cubicBezTo>
                <a:cubicBezTo>
                  <a:pt x="2205241" y="5874065"/>
                  <a:pt x="2209957" y="5898688"/>
                  <a:pt x="2211270" y="5923918"/>
                </a:cubicBezTo>
                <a:cubicBezTo>
                  <a:pt x="2214375" y="5980441"/>
                  <a:pt x="2215629" y="6037520"/>
                  <a:pt x="2218696" y="6094309"/>
                </a:cubicBezTo>
                <a:cubicBezTo>
                  <a:pt x="2220549" y="6126699"/>
                  <a:pt x="2227542" y="6158719"/>
                  <a:pt x="2227155" y="6191335"/>
                </a:cubicBezTo>
                <a:cubicBezTo>
                  <a:pt x="2226207" y="6268795"/>
                  <a:pt x="2222365" y="6346394"/>
                  <a:pt x="2219390" y="6424114"/>
                </a:cubicBezTo>
                <a:cubicBezTo>
                  <a:pt x="2216292" y="6504264"/>
                  <a:pt x="2213668" y="6584212"/>
                  <a:pt x="2209703" y="6664246"/>
                </a:cubicBezTo>
                <a:cubicBezTo>
                  <a:pt x="2207306" y="6708013"/>
                  <a:pt x="2201832" y="6751624"/>
                  <a:pt x="2199216" y="6795360"/>
                </a:cubicBezTo>
                <a:lnTo>
                  <a:pt x="2197257" y="6857999"/>
                </a:lnTo>
                <a:lnTo>
                  <a:pt x="2026554" y="6857999"/>
                </a:lnTo>
                <a:lnTo>
                  <a:pt x="2060891" y="6720903"/>
                </a:lnTo>
                <a:cubicBezTo>
                  <a:pt x="2072503" y="6665089"/>
                  <a:pt x="2056350" y="6635319"/>
                  <a:pt x="2012613" y="6617730"/>
                </a:cubicBezTo>
                <a:cubicBezTo>
                  <a:pt x="1988364" y="6607784"/>
                  <a:pt x="1962210" y="6595663"/>
                  <a:pt x="1960297" y="6560549"/>
                </a:cubicBezTo>
                <a:cubicBezTo>
                  <a:pt x="1957307" y="6503223"/>
                  <a:pt x="1960688" y="6444619"/>
                  <a:pt x="1911439" y="6409646"/>
                </a:cubicBezTo>
                <a:cubicBezTo>
                  <a:pt x="1925288" y="6396076"/>
                  <a:pt x="1933540" y="6387707"/>
                  <a:pt x="1941755" y="6379605"/>
                </a:cubicBezTo>
                <a:cubicBezTo>
                  <a:pt x="1964582" y="6357226"/>
                  <a:pt x="1980146" y="6306327"/>
                  <a:pt x="1967169" y="6277544"/>
                </a:cubicBezTo>
                <a:cubicBezTo>
                  <a:pt x="1948370" y="6235151"/>
                  <a:pt x="1957958" y="6200015"/>
                  <a:pt x="1982077" y="6165295"/>
                </a:cubicBezTo>
                <a:cubicBezTo>
                  <a:pt x="2022088" y="6107214"/>
                  <a:pt x="2024735" y="6036528"/>
                  <a:pt x="2021065" y="5971487"/>
                </a:cubicBezTo>
                <a:cubicBezTo>
                  <a:pt x="2018464" y="5922385"/>
                  <a:pt x="2008510" y="5868982"/>
                  <a:pt x="1973662" y="5832226"/>
                </a:cubicBezTo>
                <a:cubicBezTo>
                  <a:pt x="1962477" y="5820581"/>
                  <a:pt x="1959306" y="5797535"/>
                  <a:pt x="1953549" y="5778754"/>
                </a:cubicBezTo>
                <a:cubicBezTo>
                  <a:pt x="1948891" y="5763124"/>
                  <a:pt x="1944782" y="5746757"/>
                  <a:pt x="1942739" y="5729863"/>
                </a:cubicBezTo>
                <a:cubicBezTo>
                  <a:pt x="1940409" y="5711839"/>
                  <a:pt x="1936175" y="5691638"/>
                  <a:pt x="1940531" y="5674826"/>
                </a:cubicBezTo>
                <a:cubicBezTo>
                  <a:pt x="1953455" y="5623827"/>
                  <a:pt x="1948183" y="5581155"/>
                  <a:pt x="1921890" y="5540158"/>
                </a:cubicBezTo>
                <a:cubicBezTo>
                  <a:pt x="1908295" y="5518914"/>
                  <a:pt x="1892512" y="5488106"/>
                  <a:pt x="1895673" y="5464049"/>
                </a:cubicBezTo>
                <a:cubicBezTo>
                  <a:pt x="1903251" y="5405489"/>
                  <a:pt x="1894476" y="5354705"/>
                  <a:pt x="1883229" y="5299486"/>
                </a:cubicBezTo>
                <a:cubicBezTo>
                  <a:pt x="1876073" y="5263904"/>
                  <a:pt x="1873244" y="5224301"/>
                  <a:pt x="1867297" y="5186434"/>
                </a:cubicBezTo>
                <a:cubicBezTo>
                  <a:pt x="1860260" y="5142157"/>
                  <a:pt x="1861988" y="5095296"/>
                  <a:pt x="1829639" y="5064337"/>
                </a:cubicBezTo>
                <a:cubicBezTo>
                  <a:pt x="1826152" y="5060853"/>
                  <a:pt x="1826740" y="5051950"/>
                  <a:pt x="1823656" y="5047159"/>
                </a:cubicBezTo>
                <a:cubicBezTo>
                  <a:pt x="1814298" y="5031960"/>
                  <a:pt x="1806371" y="5012874"/>
                  <a:pt x="1793723" y="5003744"/>
                </a:cubicBezTo>
                <a:cubicBezTo>
                  <a:pt x="1756761" y="4977307"/>
                  <a:pt x="1717858" y="4955228"/>
                  <a:pt x="1679944" y="4930834"/>
                </a:cubicBezTo>
                <a:cubicBezTo>
                  <a:pt x="1671835" y="4925607"/>
                  <a:pt x="1661303" y="4920315"/>
                  <a:pt x="1657480" y="4911337"/>
                </a:cubicBezTo>
                <a:cubicBezTo>
                  <a:pt x="1635585" y="4859522"/>
                  <a:pt x="1614886" y="4807057"/>
                  <a:pt x="1594697" y="4754123"/>
                </a:cubicBezTo>
                <a:cubicBezTo>
                  <a:pt x="1586633" y="4732840"/>
                  <a:pt x="1595035" y="4717144"/>
                  <a:pt x="1610087" y="4701292"/>
                </a:cubicBezTo>
                <a:cubicBezTo>
                  <a:pt x="1624417" y="4685883"/>
                  <a:pt x="1639744" y="4666529"/>
                  <a:pt x="1645783" y="4645602"/>
                </a:cubicBezTo>
                <a:cubicBezTo>
                  <a:pt x="1657646" y="4603705"/>
                  <a:pt x="1665182" y="4559572"/>
                  <a:pt x="1671304" y="4516054"/>
                </a:cubicBezTo>
                <a:cubicBezTo>
                  <a:pt x="1673597" y="4499770"/>
                  <a:pt x="1668234" y="4481320"/>
                  <a:pt x="1664087" y="4465215"/>
                </a:cubicBezTo>
                <a:cubicBezTo>
                  <a:pt x="1656218" y="4434707"/>
                  <a:pt x="1643929" y="4405752"/>
                  <a:pt x="1638164" y="4374448"/>
                </a:cubicBezTo>
                <a:cubicBezTo>
                  <a:pt x="1631557" y="4338122"/>
                  <a:pt x="1616055" y="4314707"/>
                  <a:pt x="1588685" y="4300238"/>
                </a:cubicBezTo>
                <a:cubicBezTo>
                  <a:pt x="1547937" y="4278712"/>
                  <a:pt x="1523199" y="4237659"/>
                  <a:pt x="1505039" y="4190727"/>
                </a:cubicBezTo>
                <a:cubicBezTo>
                  <a:pt x="1481808" y="4131100"/>
                  <a:pt x="1492604" y="4065370"/>
                  <a:pt x="1493843" y="4001566"/>
                </a:cubicBezTo>
                <a:cubicBezTo>
                  <a:pt x="1494406" y="3977140"/>
                  <a:pt x="1495513" y="3951977"/>
                  <a:pt x="1491439" y="3929077"/>
                </a:cubicBezTo>
                <a:cubicBezTo>
                  <a:pt x="1480036" y="3863970"/>
                  <a:pt x="1469366" y="3798964"/>
                  <a:pt x="1470437" y="3732048"/>
                </a:cubicBezTo>
                <a:lnTo>
                  <a:pt x="1471926" y="3713390"/>
                </a:lnTo>
                <a:lnTo>
                  <a:pt x="1471925" y="3713390"/>
                </a:lnTo>
                <a:lnTo>
                  <a:pt x="1475829" y="3664425"/>
                </a:lnTo>
                <a:cubicBezTo>
                  <a:pt x="1476881" y="3656951"/>
                  <a:pt x="1477283" y="3649381"/>
                  <a:pt x="1477249" y="3641757"/>
                </a:cubicBezTo>
                <a:cubicBezTo>
                  <a:pt x="1477488" y="3575629"/>
                  <a:pt x="1483447" y="3508130"/>
                  <a:pt x="1442718" y="3455028"/>
                </a:cubicBezTo>
                <a:cubicBezTo>
                  <a:pt x="1438983" y="3450146"/>
                  <a:pt x="1437151" y="3442741"/>
                  <a:pt x="1436081" y="3434627"/>
                </a:cubicBezTo>
                <a:close/>
                <a:moveTo>
                  <a:pt x="0" y="0"/>
                </a:moveTo>
                <a:lnTo>
                  <a:pt x="480313" y="0"/>
                </a:lnTo>
                <a:lnTo>
                  <a:pt x="507191" y="126805"/>
                </a:lnTo>
                <a:cubicBezTo>
                  <a:pt x="510850" y="146378"/>
                  <a:pt x="511427" y="167424"/>
                  <a:pt x="517515" y="185431"/>
                </a:cubicBezTo>
                <a:cubicBezTo>
                  <a:pt x="545215" y="268285"/>
                  <a:pt x="576289" y="349161"/>
                  <a:pt x="602322" y="432867"/>
                </a:cubicBezTo>
                <a:cubicBezTo>
                  <a:pt x="629316" y="519159"/>
                  <a:pt x="664449" y="597886"/>
                  <a:pt x="717957" y="662316"/>
                </a:cubicBezTo>
                <a:cubicBezTo>
                  <a:pt x="767691" y="722133"/>
                  <a:pt x="818517" y="780468"/>
                  <a:pt x="868507" y="840047"/>
                </a:cubicBezTo>
                <a:cubicBezTo>
                  <a:pt x="881192" y="855172"/>
                  <a:pt x="896631" y="869597"/>
                  <a:pt x="903438" y="888795"/>
                </a:cubicBezTo>
                <a:cubicBezTo>
                  <a:pt x="917728" y="928650"/>
                  <a:pt x="927846" y="971457"/>
                  <a:pt x="938295" y="1013493"/>
                </a:cubicBezTo>
                <a:cubicBezTo>
                  <a:pt x="947146" y="1049587"/>
                  <a:pt x="952227" y="1087329"/>
                  <a:pt x="962274" y="1122775"/>
                </a:cubicBezTo>
                <a:cubicBezTo>
                  <a:pt x="970228" y="1151120"/>
                  <a:pt x="983145" y="1177171"/>
                  <a:pt x="994395" y="1204073"/>
                </a:cubicBezTo>
                <a:cubicBezTo>
                  <a:pt x="1004144" y="1227496"/>
                  <a:pt x="1011858" y="1252812"/>
                  <a:pt x="1024698" y="1273134"/>
                </a:cubicBezTo>
                <a:cubicBezTo>
                  <a:pt x="1055755" y="1322698"/>
                  <a:pt x="1086123" y="1372439"/>
                  <a:pt x="1105920" y="1431309"/>
                </a:cubicBezTo>
                <a:cubicBezTo>
                  <a:pt x="1125612" y="1489349"/>
                  <a:pt x="1148972" y="1544909"/>
                  <a:pt x="1169137" y="1602741"/>
                </a:cubicBezTo>
                <a:cubicBezTo>
                  <a:pt x="1188802" y="1659416"/>
                  <a:pt x="1211781" y="1711385"/>
                  <a:pt x="1256045" y="1745656"/>
                </a:cubicBezTo>
                <a:cubicBezTo>
                  <a:pt x="1275564" y="1760924"/>
                  <a:pt x="1296322" y="1781541"/>
                  <a:pt x="1305410" y="1806507"/>
                </a:cubicBezTo>
                <a:cubicBezTo>
                  <a:pt x="1318315" y="1842083"/>
                  <a:pt x="1318707" y="1884882"/>
                  <a:pt x="1328595" y="1923029"/>
                </a:cubicBezTo>
                <a:cubicBezTo>
                  <a:pt x="1340183" y="1967950"/>
                  <a:pt x="1348451" y="2019205"/>
                  <a:pt x="1372362" y="2051976"/>
                </a:cubicBezTo>
                <a:cubicBezTo>
                  <a:pt x="1393690" y="2081114"/>
                  <a:pt x="1409558" y="2109756"/>
                  <a:pt x="1420614" y="2145889"/>
                </a:cubicBezTo>
                <a:cubicBezTo>
                  <a:pt x="1428329" y="2171204"/>
                  <a:pt x="1446013" y="2191660"/>
                  <a:pt x="1451666" y="2217503"/>
                </a:cubicBezTo>
                <a:cubicBezTo>
                  <a:pt x="1459262" y="2251515"/>
                  <a:pt x="1464220" y="2285429"/>
                  <a:pt x="1479100" y="2316384"/>
                </a:cubicBezTo>
                <a:cubicBezTo>
                  <a:pt x="1494480" y="2348495"/>
                  <a:pt x="1505180" y="2384032"/>
                  <a:pt x="1519073" y="2417297"/>
                </a:cubicBezTo>
                <a:cubicBezTo>
                  <a:pt x="1526537" y="2434955"/>
                  <a:pt x="1537451" y="2450104"/>
                  <a:pt x="1545426" y="2467287"/>
                </a:cubicBezTo>
                <a:cubicBezTo>
                  <a:pt x="1560015" y="2498743"/>
                  <a:pt x="1574095" y="2530674"/>
                  <a:pt x="1587486" y="2562780"/>
                </a:cubicBezTo>
                <a:cubicBezTo>
                  <a:pt x="1600880" y="2594883"/>
                  <a:pt x="1617279" y="2626052"/>
                  <a:pt x="1625487" y="2660424"/>
                </a:cubicBezTo>
                <a:cubicBezTo>
                  <a:pt x="1639356" y="2719002"/>
                  <a:pt x="1643839" y="2781437"/>
                  <a:pt x="1659666" y="2838661"/>
                </a:cubicBezTo>
                <a:cubicBezTo>
                  <a:pt x="1675816" y="2896745"/>
                  <a:pt x="1698487" y="2952480"/>
                  <a:pt x="1723303" y="3005526"/>
                </a:cubicBezTo>
                <a:cubicBezTo>
                  <a:pt x="1742828" y="3047477"/>
                  <a:pt x="1762476" y="3086994"/>
                  <a:pt x="1768467" y="3137119"/>
                </a:cubicBezTo>
                <a:cubicBezTo>
                  <a:pt x="1771830" y="3165089"/>
                  <a:pt x="1783459" y="3195584"/>
                  <a:pt x="1799379" y="3214434"/>
                </a:cubicBezTo>
                <a:cubicBezTo>
                  <a:pt x="1834097" y="3255256"/>
                  <a:pt x="1855719" y="3304309"/>
                  <a:pt x="1872393" y="3358657"/>
                </a:cubicBezTo>
                <a:lnTo>
                  <a:pt x="1903898" y="3459898"/>
                </a:lnTo>
                <a:lnTo>
                  <a:pt x="1891868" y="3461356"/>
                </a:lnTo>
                <a:cubicBezTo>
                  <a:pt x="1834654" y="3472187"/>
                  <a:pt x="1779621" y="3489747"/>
                  <a:pt x="1714447" y="3473344"/>
                </a:cubicBezTo>
                <a:cubicBezTo>
                  <a:pt x="1708678" y="3471848"/>
                  <a:pt x="1698221" y="3475587"/>
                  <a:pt x="1689927" y="3476520"/>
                </a:cubicBezTo>
                <a:cubicBezTo>
                  <a:pt x="1623581" y="3483624"/>
                  <a:pt x="1561203" y="3476707"/>
                  <a:pt x="1512523" y="3453342"/>
                </a:cubicBezTo>
                <a:cubicBezTo>
                  <a:pt x="1496568" y="3445724"/>
                  <a:pt x="1480185" y="3439824"/>
                  <a:pt x="1463356" y="3435415"/>
                </a:cubicBezTo>
                <a:lnTo>
                  <a:pt x="1435748" y="3430627"/>
                </a:lnTo>
                <a:lnTo>
                  <a:pt x="1434021" y="3409971"/>
                </a:lnTo>
                <a:cubicBezTo>
                  <a:pt x="1432029" y="3383279"/>
                  <a:pt x="1422980" y="3364307"/>
                  <a:pt x="1403697" y="3352066"/>
                </a:cubicBezTo>
                <a:cubicBezTo>
                  <a:pt x="1370357" y="3331312"/>
                  <a:pt x="1338080" y="3307714"/>
                  <a:pt x="1304079" y="3288499"/>
                </a:cubicBezTo>
                <a:cubicBezTo>
                  <a:pt x="1280753" y="3275143"/>
                  <a:pt x="1269685" y="3254802"/>
                  <a:pt x="1263513" y="3224801"/>
                </a:cubicBezTo>
                <a:cubicBezTo>
                  <a:pt x="1260131" y="3207989"/>
                  <a:pt x="1249727" y="3192368"/>
                  <a:pt x="1239849" y="3179271"/>
                </a:cubicBezTo>
                <a:cubicBezTo>
                  <a:pt x="1227926" y="3163435"/>
                  <a:pt x="1210513" y="3153636"/>
                  <a:pt x="1200295" y="3136681"/>
                </a:cubicBezTo>
                <a:cubicBezTo>
                  <a:pt x="1174729" y="3095239"/>
                  <a:pt x="1142304" y="3078970"/>
                  <a:pt x="1098516" y="3085335"/>
                </a:cubicBezTo>
                <a:cubicBezTo>
                  <a:pt x="1059686" y="3091033"/>
                  <a:pt x="1013874" y="3055184"/>
                  <a:pt x="1011619" y="3016205"/>
                </a:cubicBezTo>
                <a:cubicBezTo>
                  <a:pt x="1009059" y="2973099"/>
                  <a:pt x="992305" y="2941338"/>
                  <a:pt x="973275" y="2908439"/>
                </a:cubicBezTo>
                <a:cubicBezTo>
                  <a:pt x="962595" y="2890058"/>
                  <a:pt x="954588" y="2865245"/>
                  <a:pt x="954491" y="2842361"/>
                </a:cubicBezTo>
                <a:cubicBezTo>
                  <a:pt x="953900" y="2755427"/>
                  <a:pt x="980596" y="2677232"/>
                  <a:pt x="1016911" y="2599848"/>
                </a:cubicBezTo>
                <a:cubicBezTo>
                  <a:pt x="1040610" y="2549275"/>
                  <a:pt x="1053210" y="2491150"/>
                  <a:pt x="1067676" y="2435466"/>
                </a:cubicBezTo>
                <a:cubicBezTo>
                  <a:pt x="1072106" y="2418119"/>
                  <a:pt x="1070928" y="2395084"/>
                  <a:pt x="1065045" y="2378738"/>
                </a:cubicBezTo>
                <a:cubicBezTo>
                  <a:pt x="1044804" y="2321440"/>
                  <a:pt x="1023660" y="2264284"/>
                  <a:pt x="998558" y="2210113"/>
                </a:cubicBezTo>
                <a:cubicBezTo>
                  <a:pt x="974922" y="2159685"/>
                  <a:pt x="969670" y="2105857"/>
                  <a:pt x="980810" y="2050248"/>
                </a:cubicBezTo>
                <a:cubicBezTo>
                  <a:pt x="988944" y="2009738"/>
                  <a:pt x="988704" y="1972134"/>
                  <a:pt x="985875" y="1932531"/>
                </a:cubicBezTo>
                <a:cubicBezTo>
                  <a:pt x="983445" y="1899517"/>
                  <a:pt x="983632" y="1863605"/>
                  <a:pt x="991251" y="1831462"/>
                </a:cubicBezTo>
                <a:cubicBezTo>
                  <a:pt x="1002010" y="1786419"/>
                  <a:pt x="1001019" y="1747889"/>
                  <a:pt x="983833" y="1708173"/>
                </a:cubicBezTo>
                <a:cubicBezTo>
                  <a:pt x="974650" y="1687006"/>
                  <a:pt x="971894" y="1661024"/>
                  <a:pt x="966921" y="1636638"/>
                </a:cubicBezTo>
                <a:cubicBezTo>
                  <a:pt x="959164" y="1599065"/>
                  <a:pt x="953544" y="1560430"/>
                  <a:pt x="944156" y="1523444"/>
                </a:cubicBezTo>
                <a:cubicBezTo>
                  <a:pt x="934274" y="1483663"/>
                  <a:pt x="918090" y="1446266"/>
                  <a:pt x="910490" y="1405991"/>
                </a:cubicBezTo>
                <a:cubicBezTo>
                  <a:pt x="902221" y="1362626"/>
                  <a:pt x="884511" y="1332909"/>
                  <a:pt x="853488" y="1311394"/>
                </a:cubicBezTo>
                <a:cubicBezTo>
                  <a:pt x="833960" y="1297754"/>
                  <a:pt x="813693" y="1279930"/>
                  <a:pt x="801804" y="1257566"/>
                </a:cubicBezTo>
                <a:cubicBezTo>
                  <a:pt x="777567" y="1211409"/>
                  <a:pt x="761060" y="1158994"/>
                  <a:pt x="737368" y="1112096"/>
                </a:cubicBezTo>
                <a:cubicBezTo>
                  <a:pt x="704192" y="1046171"/>
                  <a:pt x="667774" y="984417"/>
                  <a:pt x="597412" y="969072"/>
                </a:cubicBezTo>
                <a:cubicBezTo>
                  <a:pt x="558582" y="960616"/>
                  <a:pt x="545495" y="932638"/>
                  <a:pt x="542819" y="884069"/>
                </a:cubicBezTo>
                <a:cubicBezTo>
                  <a:pt x="542001" y="867894"/>
                  <a:pt x="539302" y="844641"/>
                  <a:pt x="530439" y="838495"/>
                </a:cubicBezTo>
                <a:cubicBezTo>
                  <a:pt x="504064" y="820083"/>
                  <a:pt x="502635" y="789389"/>
                  <a:pt x="495418" y="758969"/>
                </a:cubicBezTo>
                <a:cubicBezTo>
                  <a:pt x="491137" y="740668"/>
                  <a:pt x="480917" y="717450"/>
                  <a:pt x="467896" y="710990"/>
                </a:cubicBezTo>
                <a:cubicBezTo>
                  <a:pt x="415237" y="684524"/>
                  <a:pt x="389928" y="628690"/>
                  <a:pt x="360952" y="575332"/>
                </a:cubicBezTo>
                <a:cubicBezTo>
                  <a:pt x="352320" y="559688"/>
                  <a:pt x="342318" y="542764"/>
                  <a:pt x="329420" y="533869"/>
                </a:cubicBezTo>
                <a:cubicBezTo>
                  <a:pt x="301564" y="514975"/>
                  <a:pt x="282964" y="490033"/>
                  <a:pt x="277101" y="450003"/>
                </a:cubicBezTo>
                <a:cubicBezTo>
                  <a:pt x="275358" y="437236"/>
                  <a:pt x="268913" y="424892"/>
                  <a:pt x="262642" y="414480"/>
                </a:cubicBezTo>
                <a:cubicBezTo>
                  <a:pt x="248980" y="392138"/>
                  <a:pt x="232048" y="372606"/>
                  <a:pt x="219625" y="349349"/>
                </a:cubicBezTo>
                <a:cubicBezTo>
                  <a:pt x="187497" y="290106"/>
                  <a:pt x="155946" y="231487"/>
                  <a:pt x="104836" y="192439"/>
                </a:cubicBezTo>
                <a:cubicBezTo>
                  <a:pt x="79877" y="173412"/>
                  <a:pt x="52832" y="151907"/>
                  <a:pt x="37941" y="122586"/>
                </a:cubicBezTo>
                <a:cubicBezTo>
                  <a:pt x="28510" y="103971"/>
                  <a:pt x="22002" y="83045"/>
                  <a:pt x="16247" y="61476"/>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İçerik Yer Tutucusu 2">
            <a:extLst>
              <a:ext uri="{FF2B5EF4-FFF2-40B4-BE49-F238E27FC236}">
                <a16:creationId xmlns:a16="http://schemas.microsoft.com/office/drawing/2014/main" id="{E2477810-3BB0-1CD9-A95D-8BA187711F2B}"/>
              </a:ext>
            </a:extLst>
          </p:cNvPr>
          <p:cNvSpPr>
            <a:spLocks noGrp="1"/>
          </p:cNvSpPr>
          <p:nvPr>
            <p:ph idx="1"/>
          </p:nvPr>
        </p:nvSpPr>
        <p:spPr>
          <a:xfrm>
            <a:off x="6035040" y="1296063"/>
            <a:ext cx="5394960" cy="4492487"/>
          </a:xfrm>
        </p:spPr>
        <p:txBody>
          <a:bodyPr vert="horz" lIns="91440" tIns="45720" rIns="91440" bIns="45720" rtlCol="0" anchor="t">
            <a:normAutofit/>
          </a:bodyPr>
          <a:lstStyle/>
          <a:p>
            <a:r>
              <a:rPr lang="tr-TR" sz="1800" dirty="0" err="1">
                <a:ea typeface="+mn-lt"/>
                <a:cs typeface="+mn-lt"/>
              </a:rPr>
              <a:t>Yesevîlik</a:t>
            </a:r>
            <a:r>
              <a:rPr lang="tr-TR" sz="1800" dirty="0">
                <a:ea typeface="+mn-lt"/>
                <a:cs typeface="+mn-lt"/>
              </a:rPr>
              <a:t> gibi Yusuf </a:t>
            </a:r>
            <a:r>
              <a:rPr lang="tr-TR" sz="1800" dirty="0" err="1">
                <a:ea typeface="+mn-lt"/>
                <a:cs typeface="+mn-lt"/>
              </a:rPr>
              <a:t>Hemedani'nin</a:t>
            </a:r>
            <a:r>
              <a:rPr lang="tr-TR" sz="1800" dirty="0">
                <a:ea typeface="+mn-lt"/>
                <a:cs typeface="+mn-lt"/>
              </a:rPr>
              <a:t> etkisiyle ortaya çıkan ve Maveraünnehir'in 15.-16. asırlardaki mutaassıp muhitin tesirini taşıyan </a:t>
            </a:r>
            <a:r>
              <a:rPr lang="tr-TR" sz="1800" dirty="0" err="1">
                <a:ea typeface="+mn-lt"/>
                <a:cs typeface="+mn-lt"/>
              </a:rPr>
              <a:t>Nakşbendiyye</a:t>
            </a:r>
            <a:r>
              <a:rPr lang="tr-TR" sz="1800" dirty="0">
                <a:ea typeface="+mn-lt"/>
                <a:cs typeface="+mn-lt"/>
              </a:rPr>
              <a:t> tarikatına mensup müellifler, Hoca Ahmed </a:t>
            </a:r>
            <a:r>
              <a:rPr lang="tr-TR" sz="1800" dirty="0" err="1">
                <a:ea typeface="+mn-lt"/>
                <a:cs typeface="+mn-lt"/>
              </a:rPr>
              <a:t>Yesevî</a:t>
            </a:r>
            <a:r>
              <a:rPr lang="tr-TR" sz="1800" dirty="0">
                <a:ea typeface="+mn-lt"/>
                <a:cs typeface="+mn-lt"/>
              </a:rPr>
              <a:t> hakkında bazı yazılar kaleme almışlardır ki, ona ait eski kaynaklar bunlardır. Bu müellifler, </a:t>
            </a:r>
            <a:r>
              <a:rPr lang="tr-TR" sz="1800" dirty="0" err="1">
                <a:ea typeface="+mn-lt"/>
                <a:cs typeface="+mn-lt"/>
              </a:rPr>
              <a:t>Yesevîliğin</a:t>
            </a:r>
            <a:r>
              <a:rPr lang="tr-TR" sz="1800" dirty="0">
                <a:ea typeface="+mn-lt"/>
                <a:cs typeface="+mn-lt"/>
              </a:rPr>
              <a:t> ilk şeklini ve Ahmet Yesevi'nin hakiki şahsiyetini tarihi gerçeklere aykırı tasvir etmişler, kendi arzu ve temayüllerine göre, hakikati </a:t>
            </a:r>
            <a:r>
              <a:rPr lang="tr-TR" sz="1800" dirty="0" err="1">
                <a:ea typeface="+mn-lt"/>
                <a:cs typeface="+mn-lt"/>
              </a:rPr>
              <a:t>tamamiyle</a:t>
            </a:r>
            <a:r>
              <a:rPr lang="tr-TR" sz="1800" dirty="0">
                <a:ea typeface="+mn-lt"/>
                <a:cs typeface="+mn-lt"/>
              </a:rPr>
              <a:t> değiştirmişlerdir. </a:t>
            </a:r>
            <a:r>
              <a:rPr lang="tr-TR" sz="1800" dirty="0" err="1">
                <a:ea typeface="+mn-lt"/>
                <a:cs typeface="+mn-lt"/>
              </a:rPr>
              <a:t>Yesevîliğin</a:t>
            </a:r>
            <a:r>
              <a:rPr lang="tr-TR" sz="1800" dirty="0">
                <a:ea typeface="+mn-lt"/>
                <a:cs typeface="+mn-lt"/>
              </a:rPr>
              <a:t> ilk yayıldığı göçebe Türk muhitlerinin icapları ve din değiştirme psikolojisinin umumi kaideleri göz önüne getirilince, buna olanak olmadığı anlaşılır.</a:t>
            </a:r>
            <a:endParaRPr lang="tr-TR" sz="1800" dirty="0"/>
          </a:p>
          <a:p>
            <a:endParaRPr lang="tr-TR" sz="1800"/>
          </a:p>
          <a:p>
            <a:endParaRPr lang="tr-TR" sz="1800"/>
          </a:p>
        </p:txBody>
      </p:sp>
    </p:spTree>
    <p:extLst>
      <p:ext uri="{BB962C8B-B14F-4D97-AF65-F5344CB8AC3E}">
        <p14:creationId xmlns:p14="http://schemas.microsoft.com/office/powerpoint/2010/main" val="398542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A3F14CB-021E-FA44-98E6-55A114A07ED1}"/>
              </a:ext>
            </a:extLst>
          </p:cNvPr>
          <p:cNvSpPr>
            <a:spLocks noGrp="1"/>
          </p:cNvSpPr>
          <p:nvPr>
            <p:ph type="title"/>
          </p:nvPr>
        </p:nvSpPr>
        <p:spPr>
          <a:xfrm>
            <a:off x="762000" y="2075977"/>
            <a:ext cx="10668000" cy="2318431"/>
          </a:xfrm>
        </p:spPr>
        <p:txBody>
          <a:bodyPr vert="horz" lIns="91440" tIns="45720" rIns="91440" bIns="45720" rtlCol="0" anchor="b" anchorCtr="0">
            <a:normAutofit/>
          </a:bodyPr>
          <a:lstStyle/>
          <a:p>
            <a:r>
              <a:rPr lang="en-US" sz="8000"/>
              <a:t>Hazırlayanlar:</a:t>
            </a:r>
          </a:p>
        </p:txBody>
      </p:sp>
      <p:sp>
        <p:nvSpPr>
          <p:cNvPr id="3" name="İçerik Yer Tutucusu 2">
            <a:extLst>
              <a:ext uri="{FF2B5EF4-FFF2-40B4-BE49-F238E27FC236}">
                <a16:creationId xmlns:a16="http://schemas.microsoft.com/office/drawing/2014/main" id="{515329C3-EBE6-6EE8-5E72-AF7B53C1407D}"/>
              </a:ext>
            </a:extLst>
          </p:cNvPr>
          <p:cNvSpPr>
            <a:spLocks noGrp="1"/>
          </p:cNvSpPr>
          <p:nvPr>
            <p:ph idx="1"/>
          </p:nvPr>
        </p:nvSpPr>
        <p:spPr>
          <a:xfrm>
            <a:off x="762000" y="4520485"/>
            <a:ext cx="10667998" cy="1275477"/>
          </a:xfrm>
        </p:spPr>
        <p:txBody>
          <a:bodyPr vert="horz" lIns="91440" tIns="45720" rIns="91440" bIns="45720" rtlCol="0">
            <a:normAutofit/>
          </a:bodyPr>
          <a:lstStyle/>
          <a:p>
            <a:pPr marL="0" indent="0">
              <a:buNone/>
            </a:pPr>
            <a:r>
              <a:rPr lang="en-US" sz="2400"/>
              <a:t>Yusuf Emre, Zeynep Tuana, Zeynep İkra</a:t>
            </a:r>
          </a:p>
        </p:txBody>
      </p:sp>
      <p:sp>
        <p:nvSpPr>
          <p:cNvPr id="6" name="Freeform: Shape 9">
            <a:extLst>
              <a:ext uri="{FF2B5EF4-FFF2-40B4-BE49-F238E27FC236}">
                <a16:creationId xmlns:a16="http://schemas.microsoft.com/office/drawing/2014/main" id="{ABF902DF-A3FF-4803-9779-F222B2A83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6E4B737-02C7-4E4A-B46C-1EC18F59C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25664" cy="1709180"/>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tx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B92D19ED-1A05-473D-A7EB-F9E31AAF94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739305" cy="1775939"/>
            <a:chOff x="1" y="1"/>
            <a:chExt cx="9739305" cy="1775939"/>
          </a:xfrm>
        </p:grpSpPr>
        <p:sp>
          <p:nvSpPr>
            <p:cNvPr id="15" name="Freeform: Shape 14">
              <a:extLst>
                <a:ext uri="{FF2B5EF4-FFF2-40B4-BE49-F238E27FC236}">
                  <a16:creationId xmlns:a16="http://schemas.microsoft.com/office/drawing/2014/main" id="{5316762B-6EB0-4F1D-904A-0BBC21221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5F5A924-2A9B-4949-8F1F-DB06FF5A7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092051880"/>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6</Slides>
  <Notes>0</Notes>
  <HiddenSlides>0</HiddenSlides>
  <MMClips>0</MMClip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TornVTI</vt:lpstr>
      <vt:lpstr>Yesevilik Nedir?</vt:lpstr>
      <vt:lpstr>Yesevilik Adını Nereden Alır ?</vt:lpstr>
      <vt:lpstr>Ahmed Yesevî dönemi </vt:lpstr>
      <vt:lpstr>Yeseviliğin etkin olduğu yöreler </vt:lpstr>
      <vt:lpstr>Yesevilik ile Nakşibendi Tarikatı arasındaki ilişkiler </vt:lpstr>
      <vt:lpstr>Hazırlayanlar: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96</cp:revision>
  <dcterms:created xsi:type="dcterms:W3CDTF">2022-05-29T08:59:25Z</dcterms:created>
  <dcterms:modified xsi:type="dcterms:W3CDTF">2022-05-29T10:23:19Z</dcterms:modified>
</cp:coreProperties>
</file>