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372" r:id="rId4"/>
    <p:sldId id="258" r:id="rId5"/>
    <p:sldId id="365" r:id="rId6"/>
    <p:sldId id="260" r:id="rId7"/>
    <p:sldId id="261" r:id="rId8"/>
    <p:sldId id="332" r:id="rId9"/>
    <p:sldId id="278" r:id="rId10"/>
    <p:sldId id="279" r:id="rId11"/>
    <p:sldId id="3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20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171"/>
    <p:restoredTop sz="96327"/>
  </p:normalViewPr>
  <p:slideViewPr>
    <p:cSldViewPr snapToGrid="0" snapToObjects="1" showGuides="1">
      <p:cViewPr varScale="1">
        <p:scale>
          <a:sx n="122" d="100"/>
          <a:sy n="122" d="100"/>
        </p:scale>
        <p:origin x="1016" y="200"/>
      </p:cViewPr>
      <p:guideLst>
        <p:guide orient="horz" pos="3384"/>
        <p:guide pos="20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AD9-7B5A-7F42-9493-E44EE43F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4BC-B8E2-E543-A7F6-4BB75714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D3BD-9778-324F-9CD4-34551EB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7C9-59BB-CD47-B0E8-09914EB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862C-26FB-B946-8C68-B9DD1F3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C07-E934-9F4B-96B0-AB9B459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0903-B776-B24E-9066-BD2B9664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93FF-7592-B843-9AB4-846CD2C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14D-36AB-2045-B873-1449A47E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5DE-BE37-7447-ABF1-9C8E34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F86-5BB3-464B-8C6A-89C68FEC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8C93-6BDC-1846-A5A8-708B39A4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699D-0A8C-8A4A-8C3A-0A0E140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99-53D3-7E4E-A49C-640B744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EB71-8B52-554D-80F9-88DD5BF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B46-168C-1248-BBD3-5F80381A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2DC-E70F-CE46-BCB2-F17BDB7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95B9-4752-2B4D-B4A2-415E5B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6AD-9D8A-6F47-B4ED-5C8E55B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0877-4B23-C842-B98C-1A1E00A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FA9-4C40-C14E-A876-8BDF994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08EA-45A2-9044-B13B-8A3FF964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14D-30D0-AD48-9A7D-E9CF197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3800-5D47-484E-BC88-B90B745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F653-5173-D24B-B17C-C063197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8B1-66E0-9C49-B9FE-569E9D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E95-18E3-E746-9BC7-86892A90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012C-A4DC-F24D-88BE-D48E0152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90C6-FFBD-1B43-BD50-DB39120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5371-04E8-3848-9495-D427CE4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A1EF-37A8-F246-90F5-3ACC63C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60B-4FE3-C944-96ED-7473F92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11F-C7CF-0344-8FB8-ECB45C0C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D1E-E95F-314B-BD1C-CBB7E7F4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0C63F-2E83-534B-8094-98AD35D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4E8F-C3BD-F844-8903-BC7F66F9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1E4C4-E6C8-1845-89C9-6001A7F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B842-23A9-C445-8899-C8DF468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B77B-A0C7-BD4E-8C84-1FF8DC0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5C15-6E8E-1843-9026-8822AEC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C88D-0039-EA46-ACDE-3E3A7C3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A55-1820-4044-90BF-56DF205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2E2-64AE-304A-8303-5E4F0A0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0F9B-696F-EE49-9EAE-F1AB9FB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CF19-B21F-0248-9258-DACCC48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8CF9-3EC8-1F4C-8ADE-FBB096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5C9-A249-7A4C-B5A4-E953147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3F29-5B71-064D-9BD9-0B69C4C2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194A-AA13-704D-A541-BD12432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B47D1-D2CB-064B-94A4-057C7CF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93AA-4DCD-0F44-ADB5-AAF3351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9F3A-6C78-7B4A-A3CA-DF69F25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463-BB13-2847-987B-6AE6193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94EC-9E0C-D340-A3CC-014B59AB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FD71-E295-7E4B-8D72-12164A6D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F9A-8BBD-124A-A8A9-F0E9307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CD7-FB5D-EF47-B8EF-024179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5F28-0348-B84C-9894-1B4963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9DF5-A3E3-C040-8322-B58D924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B51-9ABD-3942-9E9D-DBE7938F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F2-F1EA-104A-A24E-965031B6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9B7-8D68-2849-9407-124980CABF70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7716-F34D-3945-9EF5-4585D9EE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4E7-4829-F74B-A376-2E5C1077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Venn diagram&#10;&#10;Description automatically generated">
            <a:extLst>
              <a:ext uri="{FF2B5EF4-FFF2-40B4-BE49-F238E27FC236}">
                <a16:creationId xmlns:a16="http://schemas.microsoft.com/office/drawing/2014/main" id="{5974219F-33EA-DAC7-68FF-CF943B350AF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1557" y="126206"/>
            <a:ext cx="407152" cy="4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B3D-912B-BF4C-B5AF-BD003D62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Estate System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927-6CDF-EE40-A58F-3FA4914F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William Fisher</a:t>
            </a:r>
          </a:p>
          <a:p>
            <a:r>
              <a:rPr lang="en-US" sz="2000" dirty="0"/>
              <a:t>February 2025</a:t>
            </a:r>
          </a:p>
        </p:txBody>
      </p:sp>
    </p:spTree>
    <p:extLst>
      <p:ext uri="{BB962C8B-B14F-4D97-AF65-F5344CB8AC3E}">
        <p14:creationId xmlns:p14="http://schemas.microsoft.com/office/powerpoint/2010/main" val="42645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Life Estate </a:t>
            </a:r>
            <a:r>
              <a:rPr lang="en-US" sz="3200" dirty="0" err="1"/>
              <a:t>pur</a:t>
            </a:r>
            <a:r>
              <a:rPr lang="en-US" sz="3200" dirty="0"/>
              <a:t> </a:t>
            </a:r>
            <a:r>
              <a:rPr lang="en-US" sz="3200" dirty="0" err="1"/>
              <a:t>autre</a:t>
            </a:r>
            <a:r>
              <a:rPr lang="en-US" sz="3200" dirty="0"/>
              <a:t> 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000" dirty="0"/>
              <a:t>Same set of entitlements as a Life Estate, but lasts for the duration of the life of a person other than the owner</a:t>
            </a:r>
          </a:p>
        </p:txBody>
      </p:sp>
    </p:spTree>
    <p:extLst>
      <p:ext uri="{BB962C8B-B14F-4D97-AF65-F5344CB8AC3E}">
        <p14:creationId xmlns:p14="http://schemas.microsoft.com/office/powerpoint/2010/main" val="428584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F489-7F87-0044-9B07-1B9A62EC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264"/>
            <a:ext cx="10515600" cy="89828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Successive Inconsistent Transfers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B3FC-9038-6241-A57D-33C23563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35" y="1399835"/>
            <a:ext cx="10515600" cy="4351338"/>
          </a:xfrm>
        </p:spPr>
        <p:txBody>
          <a:bodyPr/>
          <a:lstStyle/>
          <a:p>
            <a:r>
              <a:rPr lang="en-US" dirty="0"/>
              <a:t>Common law rule:  first in time, first in right</a:t>
            </a:r>
          </a:p>
          <a:p>
            <a:r>
              <a:rPr lang="en-US" dirty="0"/>
              <a:t>In all states, the common law rule has been displaced by recording statutes, which come in 3 flavors: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“Race” statutes:  an unrecorded document is invalid as against a subsequent purchaser who records first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“Notice” statutes: an unrecorded document is invalid as against a subsequent purchaser who lacks notice of the first transaction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“Race/Notice” statutes: an unrecorded document is invalid as against a subsequent purchaser who lacks notice of the first transaction and records first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D5FD-02D5-AF40-ACD7-801991E6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Primary Modes of Transferring Rights to Real and Personal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4229B-9E93-4B4F-92AC-3C0F4ADEA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138" y="1825625"/>
            <a:ext cx="10075661" cy="4351338"/>
          </a:xfrm>
        </p:spPr>
        <p:txBody>
          <a:bodyPr>
            <a:normAutofit/>
          </a:bodyPr>
          <a:lstStyle/>
          <a:p>
            <a:r>
              <a:rPr lang="en-US" sz="2400" i="1" dirty="0"/>
              <a:t>Inter </a:t>
            </a:r>
            <a:r>
              <a:rPr lang="en-US" sz="2400" i="1" dirty="0" err="1"/>
              <a:t>vivos</a:t>
            </a:r>
            <a:r>
              <a:rPr lang="en-US" sz="2400" i="1" dirty="0"/>
              <a:t> </a:t>
            </a:r>
            <a:r>
              <a:rPr lang="en-US" sz="2400" dirty="0"/>
              <a:t>(during the owner’s lifetime)</a:t>
            </a:r>
          </a:p>
          <a:p>
            <a:pPr lvl="1"/>
            <a:r>
              <a:rPr lang="en-US" dirty="0"/>
              <a:t>Grants for consideration</a:t>
            </a:r>
          </a:p>
          <a:p>
            <a:pPr lvl="1"/>
            <a:r>
              <a:rPr lang="en-US" dirty="0"/>
              <a:t>Gifts</a:t>
            </a:r>
          </a:p>
          <a:p>
            <a:r>
              <a:rPr lang="en-US" sz="2400" dirty="0"/>
              <a:t>Upon Death</a:t>
            </a:r>
          </a:p>
          <a:p>
            <a:pPr lvl="1"/>
            <a:r>
              <a:rPr lang="en-US" dirty="0"/>
              <a:t>Intestate succession (inheritance)</a:t>
            </a:r>
          </a:p>
          <a:p>
            <a:pPr lvl="1"/>
            <a:r>
              <a:rPr lang="en-US" dirty="0"/>
              <a:t>Testate succession (”devise”)</a:t>
            </a:r>
          </a:p>
        </p:txBody>
      </p:sp>
    </p:spTree>
    <p:extLst>
      <p:ext uri="{BB962C8B-B14F-4D97-AF65-F5344CB8AC3E}">
        <p14:creationId xmlns:p14="http://schemas.microsoft.com/office/powerpoint/2010/main" val="32352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622E-A496-FF41-AE93-3CE329EB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functions of language in grants and wills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AB00-C94D-1844-8DB1-17A5152D0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“words of purchase” identify </a:t>
            </a:r>
            <a:r>
              <a:rPr lang="en-US" sz="2400" u="sng" dirty="0"/>
              <a:t>who</a:t>
            </a:r>
            <a:r>
              <a:rPr lang="en-US" sz="2400" dirty="0"/>
              <a:t> gets an estate</a:t>
            </a:r>
          </a:p>
          <a:p>
            <a:r>
              <a:rPr lang="en-US" sz="2400" dirty="0"/>
              <a:t>“words of limitation” define the </a:t>
            </a:r>
            <a:r>
              <a:rPr lang="en-US" sz="2400" u="sng" dirty="0"/>
              <a:t>nature, scope, or duration </a:t>
            </a:r>
            <a:r>
              <a:rPr lang="en-US" sz="2400" dirty="0"/>
              <a:t>of the estate that person receives</a:t>
            </a:r>
          </a:p>
        </p:txBody>
      </p:sp>
    </p:spTree>
    <p:extLst>
      <p:ext uri="{BB962C8B-B14F-4D97-AF65-F5344CB8AC3E}">
        <p14:creationId xmlns:p14="http://schemas.microsoft.com/office/powerpoint/2010/main" val="160214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6237E-BB46-6F42-8FF4-027A496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61"/>
            <a:ext cx="10515600" cy="699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Abbreviations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3274E-40A2-644C-BF76-0FB3A5AA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5305"/>
            <a:ext cx="5181600" cy="5351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FS = fee simple (absolute)</a:t>
            </a:r>
          </a:p>
          <a:p>
            <a:pPr marL="0" indent="0">
              <a:buNone/>
            </a:pPr>
            <a:r>
              <a:rPr lang="en-US" dirty="0"/>
              <a:t>FT = fee tail</a:t>
            </a:r>
          </a:p>
          <a:p>
            <a:pPr marL="0" indent="0">
              <a:buNone/>
            </a:pPr>
            <a:r>
              <a:rPr lang="en-US" dirty="0"/>
              <a:t>	 FTM = fee tail male</a:t>
            </a:r>
          </a:p>
          <a:p>
            <a:pPr marL="0" indent="0">
              <a:buNone/>
            </a:pPr>
            <a:r>
              <a:rPr lang="en-US" dirty="0"/>
              <a:t>	 FTF = fee tail female</a:t>
            </a:r>
          </a:p>
          <a:p>
            <a:pPr marL="0" indent="0">
              <a:buNone/>
            </a:pPr>
            <a:r>
              <a:rPr lang="en-US" dirty="0"/>
              <a:t>	 FTS = fee tail special</a:t>
            </a:r>
          </a:p>
          <a:p>
            <a:pPr marL="0" indent="0">
              <a:buNone/>
            </a:pPr>
            <a:r>
              <a:rPr lang="en-US" dirty="0"/>
              <a:t>FSD = fee simple determinable</a:t>
            </a:r>
          </a:p>
          <a:p>
            <a:pPr marL="0" indent="0">
              <a:buNone/>
            </a:pPr>
            <a:r>
              <a:rPr lang="en-US" dirty="0"/>
              <a:t>FSCS = fee simple subject to a condition subsequent</a:t>
            </a:r>
          </a:p>
          <a:p>
            <a:pPr marL="0" indent="0">
              <a:buNone/>
            </a:pPr>
            <a:r>
              <a:rPr lang="en-US" dirty="0"/>
              <a:t>FSEL = fee simple subject to an executory limitation</a:t>
            </a:r>
          </a:p>
          <a:p>
            <a:pPr marL="0" indent="0">
              <a:buNone/>
            </a:pPr>
            <a:r>
              <a:rPr lang="en-US" dirty="0"/>
              <a:t>LE = life estate</a:t>
            </a:r>
          </a:p>
          <a:p>
            <a:pPr marL="0" indent="0">
              <a:buNone/>
            </a:pPr>
            <a:r>
              <a:rPr lang="en-US" dirty="0"/>
              <a:t>LEAV = life estate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vie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 = term of years</a:t>
            </a:r>
          </a:p>
          <a:p>
            <a:pPr marL="0" indent="0">
              <a:buNone/>
            </a:pPr>
            <a:r>
              <a:rPr lang="en-US" dirty="0"/>
              <a:t>TW = tenancy at will</a:t>
            </a:r>
          </a:p>
          <a:p>
            <a:pPr marL="0" indent="0">
              <a:buNone/>
            </a:pPr>
            <a:r>
              <a:rPr lang="en-US" dirty="0"/>
              <a:t>TP = periodic tenancy</a:t>
            </a:r>
          </a:p>
          <a:p>
            <a:pPr marL="0" indent="0">
              <a:buNone/>
            </a:pPr>
            <a:r>
              <a:rPr lang="en-US" dirty="0"/>
              <a:t>TS = tenancy at sufferance</a:t>
            </a:r>
          </a:p>
          <a:p>
            <a:pPr marL="0" indent="0">
              <a:buNone/>
            </a:pPr>
            <a:r>
              <a:rPr lang="en-US" dirty="0" err="1"/>
              <a:t>ll</a:t>
            </a:r>
            <a:r>
              <a:rPr lang="en-US" dirty="0"/>
              <a:t> = landlord</a:t>
            </a:r>
          </a:p>
          <a:p>
            <a:pPr marL="0" indent="0">
              <a:buNone/>
            </a:pPr>
            <a:r>
              <a:rPr lang="en-US" dirty="0"/>
              <a:t>t = tenant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FD355-63D7-8A48-A937-238DF64E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6150" y="787791"/>
            <a:ext cx="5181600" cy="57208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RV = reversion</a:t>
            </a:r>
          </a:p>
          <a:p>
            <a:pPr marL="0" indent="0">
              <a:buNone/>
            </a:pPr>
            <a:r>
              <a:rPr lang="en-US" dirty="0"/>
              <a:t>PR = possibility of </a:t>
            </a:r>
            <a:r>
              <a:rPr lang="en-US" dirty="0" err="1"/>
              <a:t>reverter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 = power of termination  (right of entry)</a:t>
            </a:r>
          </a:p>
          <a:p>
            <a:pPr marL="0" indent="0">
              <a:buNone/>
            </a:pPr>
            <a:r>
              <a:rPr lang="en-US" dirty="0"/>
              <a:t>RM = remainder</a:t>
            </a:r>
          </a:p>
          <a:p>
            <a:pPr marL="0" indent="0">
              <a:buNone/>
            </a:pPr>
            <a:r>
              <a:rPr lang="en-US" dirty="0"/>
              <a:t>	 VRM = vested remainder</a:t>
            </a:r>
          </a:p>
          <a:p>
            <a:pPr marL="0" indent="0">
              <a:buNone/>
            </a:pPr>
            <a:r>
              <a:rPr lang="en-US" dirty="0"/>
              <a:t>	 VRMSD = vested remainder subject to divestment</a:t>
            </a:r>
          </a:p>
          <a:p>
            <a:pPr marL="0" indent="0">
              <a:buNone/>
            </a:pPr>
            <a:r>
              <a:rPr lang="en-US" dirty="0"/>
              <a:t>   	 VRMSO = vested remainder subject to open</a:t>
            </a:r>
          </a:p>
          <a:p>
            <a:pPr marL="0" indent="0">
              <a:buNone/>
            </a:pPr>
            <a:r>
              <a:rPr lang="en-US" dirty="0"/>
              <a:t>	 CRM = contingent remainder</a:t>
            </a:r>
          </a:p>
          <a:p>
            <a:pPr marL="0" indent="0">
              <a:buNone/>
            </a:pPr>
            <a:r>
              <a:rPr lang="en-US" dirty="0"/>
              <a:t>EI =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ShEI</a:t>
            </a:r>
            <a:r>
              <a:rPr lang="en-US" dirty="0"/>
              <a:t> = shifting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SpEI</a:t>
            </a:r>
            <a:r>
              <a:rPr lang="en-US" dirty="0"/>
              <a:t> = springing executory interest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 = tenancy in common</a:t>
            </a:r>
          </a:p>
          <a:p>
            <a:pPr marL="0" indent="0">
              <a:buNone/>
            </a:pPr>
            <a:r>
              <a:rPr lang="en-US" dirty="0"/>
              <a:t>JT = joint tenancy</a:t>
            </a:r>
          </a:p>
          <a:p>
            <a:pPr marL="0" indent="0">
              <a:buNone/>
            </a:pPr>
            <a:r>
              <a:rPr lang="en-US" dirty="0"/>
              <a:t>TE = tenancy by the entirety</a:t>
            </a:r>
          </a:p>
          <a:p>
            <a:pPr marL="0" indent="0">
              <a:buNone/>
            </a:pPr>
            <a:r>
              <a:rPr lang="en-US" dirty="0"/>
              <a:t>CP = community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1F28AA4-A25A-E84D-89A6-B8322FA1A1EA}"/>
              </a:ext>
            </a:extLst>
          </p:cNvPr>
          <p:cNvSpPr/>
          <p:nvPr/>
        </p:nvSpPr>
        <p:spPr>
          <a:xfrm>
            <a:off x="675249" y="787791"/>
            <a:ext cx="229773" cy="28463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C112E8D-E2F0-EB43-94B6-5ABBF5C81FAC}"/>
              </a:ext>
            </a:extLst>
          </p:cNvPr>
          <p:cNvSpPr/>
          <p:nvPr/>
        </p:nvSpPr>
        <p:spPr>
          <a:xfrm>
            <a:off x="6601263" y="787790"/>
            <a:ext cx="229773" cy="30567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7C55C3-C661-2046-8876-88412E351CAA}"/>
              </a:ext>
            </a:extLst>
          </p:cNvPr>
          <p:cNvSpPr/>
          <p:nvPr/>
        </p:nvSpPr>
        <p:spPr>
          <a:xfrm>
            <a:off x="675248" y="4278988"/>
            <a:ext cx="229773" cy="105585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D1CA1C-8195-AB40-8D89-8D6C5BC6105E}"/>
              </a:ext>
            </a:extLst>
          </p:cNvPr>
          <p:cNvSpPr/>
          <p:nvPr/>
        </p:nvSpPr>
        <p:spPr>
          <a:xfrm>
            <a:off x="6550439" y="4493827"/>
            <a:ext cx="229773" cy="1103716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817B-23BF-7245-AB53-0054C80331E6}"/>
              </a:ext>
            </a:extLst>
          </p:cNvPr>
          <p:cNvSpPr txBox="1"/>
          <p:nvPr/>
        </p:nvSpPr>
        <p:spPr>
          <a:xfrm rot="16200000">
            <a:off x="-375661" y="2131489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Freehold Estates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1EAEF-AE8E-BA43-BBD5-BF91894A7B84}"/>
              </a:ext>
            </a:extLst>
          </p:cNvPr>
          <p:cNvSpPr txBox="1"/>
          <p:nvPr/>
        </p:nvSpPr>
        <p:spPr>
          <a:xfrm rot="16200000">
            <a:off x="-553722" y="479470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Nonfreehold</a:t>
            </a:r>
            <a:r>
              <a:rPr lang="en-US" dirty="0">
                <a:solidFill>
                  <a:srgbClr val="0070C0"/>
                </a:solidFill>
              </a:rPr>
              <a:t> Estates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2F3E9-B6F6-3841-8DE1-2DD4BE6C446B}"/>
              </a:ext>
            </a:extLst>
          </p:cNvPr>
          <p:cNvSpPr txBox="1"/>
          <p:nvPr/>
        </p:nvSpPr>
        <p:spPr>
          <a:xfrm rot="16200000">
            <a:off x="5590290" y="2131488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Interests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C470-2376-AE44-A4D2-FCE9DDC13028}"/>
              </a:ext>
            </a:extLst>
          </p:cNvPr>
          <p:cNvSpPr txBox="1"/>
          <p:nvPr/>
        </p:nvSpPr>
        <p:spPr>
          <a:xfrm rot="16200000">
            <a:off x="5593944" y="4722519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Concurrent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Interests</a:t>
            </a:r>
          </a:p>
        </p:txBody>
      </p:sp>
    </p:spTree>
    <p:extLst>
      <p:ext uri="{BB962C8B-B14F-4D97-AF65-F5344CB8AC3E}">
        <p14:creationId xmlns:p14="http://schemas.microsoft.com/office/powerpoint/2010/main" val="250188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9278" y="878149"/>
          <a:ext cx="11508305" cy="5166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817763">
                <a:tc>
                  <a:txBody>
                    <a:bodyPr/>
                    <a:lstStyle/>
                    <a:p>
                      <a:r>
                        <a:rPr lang="en-US" dirty="0"/>
                        <a:t>O grants “to A”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his heirs”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for life”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for life, then to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so long as used for a residence”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99379"/>
                  </a:ext>
                </a:extLst>
              </a:tr>
              <a:tr h="81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A, but A forfeits if not used for a residence”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41985"/>
                  </a:ext>
                </a:extLst>
              </a:tr>
              <a:tr h="81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so long as used for a residence, upon breach to 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232016"/>
                  </a:ext>
                </a:extLst>
              </a:tr>
              <a:tr h="8177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grants “to A and the heirs of his body”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813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0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Fee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000" dirty="0"/>
              <a:t>Potentially infinite duration</a:t>
            </a:r>
          </a:p>
          <a:p>
            <a:r>
              <a:rPr lang="en-US" sz="2000" dirty="0"/>
              <a:t>Inheritable by lineal or collateral heirs</a:t>
            </a:r>
          </a:p>
          <a:p>
            <a:r>
              <a:rPr lang="en-US" sz="2000" dirty="0"/>
              <a:t>Freely transferrable – inter </a:t>
            </a:r>
            <a:r>
              <a:rPr lang="en-US" sz="2000" dirty="0" err="1"/>
              <a:t>vivos</a:t>
            </a:r>
            <a:r>
              <a:rPr lang="en-US" sz="2000" dirty="0"/>
              <a:t> or by will</a:t>
            </a:r>
          </a:p>
          <a:p>
            <a:r>
              <a:rPr lang="en-US" sz="2000" dirty="0"/>
              <a:t>Not subject to any provision for defeasance</a:t>
            </a:r>
          </a:p>
        </p:txBody>
      </p:sp>
    </p:spTree>
    <p:extLst>
      <p:ext uri="{BB962C8B-B14F-4D97-AF65-F5344CB8AC3E}">
        <p14:creationId xmlns:p14="http://schemas.microsoft.com/office/powerpoint/2010/main" val="352096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C142-BCF7-5A46-8E28-B7A5434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B2CE-CBD7-724A-A1A7-459DEA5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916" y="1535788"/>
            <a:ext cx="9610883" cy="4641175"/>
          </a:xfrm>
        </p:spPr>
        <p:txBody>
          <a:bodyPr>
            <a:normAutofit/>
          </a:bodyPr>
          <a:lstStyle/>
          <a:p>
            <a:r>
              <a:rPr lang="en-US" sz="2000" dirty="0"/>
              <a:t>Reversion = Interest retained by grantor after conveyance of less than a fee</a:t>
            </a:r>
          </a:p>
          <a:p>
            <a:r>
              <a:rPr lang="en-US" sz="2000" dirty="0"/>
              <a:t>Possibility of </a:t>
            </a:r>
            <a:r>
              <a:rPr lang="en-US" sz="2000" dirty="0" err="1"/>
              <a:t>Reverter</a:t>
            </a:r>
            <a:r>
              <a:rPr lang="en-US" sz="2000" dirty="0"/>
              <a:t> = Interest retained by grantor after conveyance of a FSD</a:t>
            </a:r>
          </a:p>
          <a:p>
            <a:r>
              <a:rPr lang="en-US" sz="2000" dirty="0"/>
              <a:t>Power of Termination = Interest retained by grantor after conveyance of a FSCS</a:t>
            </a:r>
          </a:p>
          <a:p>
            <a:endParaRPr lang="en-US" sz="2000" dirty="0"/>
          </a:p>
          <a:p>
            <a:r>
              <a:rPr lang="en-US" sz="2000" dirty="0"/>
              <a:t>Remainder = Interest left over after creation of an estate lesser in duration than the estate of the grantor</a:t>
            </a:r>
          </a:p>
          <a:p>
            <a:r>
              <a:rPr lang="en-US" sz="2000" dirty="0"/>
              <a:t>Executory Interest = Interest left over after a defeasible fee (or other defeasible estate)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00107F2-4B60-6D47-87F0-28A44F6C0A82}"/>
              </a:ext>
            </a:extLst>
          </p:cNvPr>
          <p:cNvSpPr/>
          <p:nvPr/>
        </p:nvSpPr>
        <p:spPr>
          <a:xfrm>
            <a:off x="1567035" y="1535788"/>
            <a:ext cx="229773" cy="11417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3842C-A8C3-3D43-9714-2FEDF69DD296}"/>
              </a:ext>
            </a:extLst>
          </p:cNvPr>
          <p:cNvSpPr txBox="1"/>
          <p:nvPr/>
        </p:nvSpPr>
        <p:spPr>
          <a:xfrm rot="16200000">
            <a:off x="767690" y="1851099"/>
            <a:ext cx="93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Retained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by grantor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AE6203F-6C28-6743-9C17-07C71F17F853}"/>
              </a:ext>
            </a:extLst>
          </p:cNvPr>
          <p:cNvSpPr/>
          <p:nvPr/>
        </p:nvSpPr>
        <p:spPr>
          <a:xfrm>
            <a:off x="1567029" y="3176323"/>
            <a:ext cx="229773" cy="100415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78C86-CBE7-5D4C-B41B-384958691651}"/>
              </a:ext>
            </a:extLst>
          </p:cNvPr>
          <p:cNvSpPr txBox="1"/>
          <p:nvPr/>
        </p:nvSpPr>
        <p:spPr>
          <a:xfrm rot="16200000">
            <a:off x="611941" y="3491634"/>
            <a:ext cx="125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Transferred to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r>
              <a:rPr lang="en-US" sz="1400" baseline="30000" dirty="0">
                <a:solidFill>
                  <a:srgbClr val="C00000"/>
                </a:solidFill>
              </a:rPr>
              <a:t>rd</a:t>
            </a:r>
            <a:r>
              <a:rPr lang="en-US" sz="1400" dirty="0">
                <a:solidFill>
                  <a:srgbClr val="C00000"/>
                </a:solidFill>
              </a:rPr>
              <a:t> partiers</a:t>
            </a:r>
          </a:p>
        </p:txBody>
      </p:sp>
    </p:spTree>
    <p:extLst>
      <p:ext uri="{BB962C8B-B14F-4D97-AF65-F5344CB8AC3E}">
        <p14:creationId xmlns:p14="http://schemas.microsoft.com/office/powerpoint/2010/main" val="11662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BC142-BCF7-5A46-8E28-B7A54343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Future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9B2CE-CBD7-724A-A1A7-459DEA506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916" y="1535788"/>
            <a:ext cx="9610883" cy="4641175"/>
          </a:xfrm>
        </p:spPr>
        <p:txBody>
          <a:bodyPr>
            <a:normAutofit/>
          </a:bodyPr>
          <a:lstStyle/>
          <a:p>
            <a:r>
              <a:rPr lang="en-US" sz="2000" dirty="0"/>
              <a:t>Reversion = Interest retained by grantor after conveyance of less than a fee</a:t>
            </a:r>
          </a:p>
          <a:p>
            <a:r>
              <a:rPr lang="en-US" sz="2000" dirty="0"/>
              <a:t>Possibility of </a:t>
            </a:r>
            <a:r>
              <a:rPr lang="en-US" sz="2000" dirty="0" err="1"/>
              <a:t>Reverter</a:t>
            </a:r>
            <a:r>
              <a:rPr lang="en-US" sz="2000" dirty="0"/>
              <a:t> = Interest retained by grantor after conveyance of a FSD</a:t>
            </a:r>
          </a:p>
          <a:p>
            <a:r>
              <a:rPr lang="en-US" sz="2000" dirty="0"/>
              <a:t>Power of Termination = Interest retained by grantor after conveyance of a FSCS</a:t>
            </a:r>
          </a:p>
          <a:p>
            <a:endParaRPr lang="en-US" sz="2000" dirty="0"/>
          </a:p>
          <a:p>
            <a:r>
              <a:rPr lang="en-US" sz="2000" dirty="0"/>
              <a:t>Remainder = Interest left over after creation of an estate lesser in duration than the estate of the grantor</a:t>
            </a:r>
          </a:p>
          <a:p>
            <a:r>
              <a:rPr lang="en-US" sz="2000" dirty="0"/>
              <a:t>Executory Interest = Interest left over after a defeasible fee (or other defeasible estate)</a:t>
            </a:r>
          </a:p>
          <a:p>
            <a:endParaRPr lang="en-US" sz="2000" dirty="0"/>
          </a:p>
          <a:p>
            <a:r>
              <a:rPr lang="en-US" sz="2000" dirty="0"/>
              <a:t>For the most part, today all future interests may be conveyed inter </a:t>
            </a:r>
            <a:r>
              <a:rPr lang="en-US" sz="2000" dirty="0" err="1"/>
              <a:t>vivos</a:t>
            </a:r>
            <a:r>
              <a:rPr lang="en-US" sz="2000" dirty="0"/>
              <a:t> or devised, and will pass through intestate succession, but vestiges of old limits on alienability persisted until recently</a:t>
            </a:r>
          </a:p>
          <a:p>
            <a:pPr lvl="1"/>
            <a:r>
              <a:rPr lang="en-US" sz="1600" dirty="0"/>
              <a:t>E.g., in Illinois, until recently neither a PR nor a PT could be conveyed </a:t>
            </a:r>
            <a:r>
              <a:rPr lang="en-US" sz="1600" i="1" dirty="0"/>
              <a:t>inter </a:t>
            </a:r>
            <a:r>
              <a:rPr lang="en-US" sz="1600" i="1" dirty="0" err="1"/>
              <a:t>vivos</a:t>
            </a:r>
            <a:r>
              <a:rPr lang="en-US" sz="1600" dirty="0"/>
              <a:t> or devised, except to the holder of the possessory estate, but were inheritable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00107F2-4B60-6D47-87F0-28A44F6C0A82}"/>
              </a:ext>
            </a:extLst>
          </p:cNvPr>
          <p:cNvSpPr/>
          <p:nvPr/>
        </p:nvSpPr>
        <p:spPr>
          <a:xfrm>
            <a:off x="1567035" y="1535788"/>
            <a:ext cx="229773" cy="114173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3842C-A8C3-3D43-9714-2FEDF69DD296}"/>
              </a:ext>
            </a:extLst>
          </p:cNvPr>
          <p:cNvSpPr txBox="1"/>
          <p:nvPr/>
        </p:nvSpPr>
        <p:spPr>
          <a:xfrm rot="16200000">
            <a:off x="767690" y="1851099"/>
            <a:ext cx="939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Retained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by grantor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0AE6203F-6C28-6743-9C17-07C71F17F853}"/>
              </a:ext>
            </a:extLst>
          </p:cNvPr>
          <p:cNvSpPr/>
          <p:nvPr/>
        </p:nvSpPr>
        <p:spPr>
          <a:xfrm>
            <a:off x="1567029" y="3176323"/>
            <a:ext cx="229773" cy="100415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78C86-CBE7-5D4C-B41B-384958691651}"/>
              </a:ext>
            </a:extLst>
          </p:cNvPr>
          <p:cNvSpPr txBox="1"/>
          <p:nvPr/>
        </p:nvSpPr>
        <p:spPr>
          <a:xfrm rot="16200000">
            <a:off x="611941" y="3491634"/>
            <a:ext cx="125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Transferred to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3</a:t>
            </a:r>
            <a:r>
              <a:rPr lang="en-US" sz="1400" baseline="30000" dirty="0">
                <a:solidFill>
                  <a:srgbClr val="C00000"/>
                </a:solidFill>
              </a:rPr>
              <a:t>rd</a:t>
            </a:r>
            <a:r>
              <a:rPr lang="en-US" sz="1400" dirty="0">
                <a:solidFill>
                  <a:srgbClr val="C00000"/>
                </a:solidFill>
              </a:rPr>
              <a:t> partiers</a:t>
            </a:r>
          </a:p>
        </p:txBody>
      </p:sp>
    </p:spTree>
    <p:extLst>
      <p:ext uri="{BB962C8B-B14F-4D97-AF65-F5344CB8AC3E}">
        <p14:creationId xmlns:p14="http://schemas.microsoft.com/office/powerpoint/2010/main" val="48300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Fee 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000" dirty="0"/>
              <a:t>Potentially infinite duration</a:t>
            </a:r>
          </a:p>
          <a:p>
            <a:r>
              <a:rPr lang="en-US" sz="2000" dirty="0"/>
              <a:t>Inheritable only by lineal heirs</a:t>
            </a:r>
          </a:p>
          <a:p>
            <a:r>
              <a:rPr lang="en-US" sz="2000" dirty="0"/>
              <a:t>Longstanding historical struggle over the degree to which the interest of a “tenant in tail” was alienable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2000" dirty="0"/>
              <a:t>Current status:  All of the states that currently recognize the fee tail have reformed it in some way; exactly how varies by state </a:t>
            </a:r>
          </a:p>
        </p:txBody>
      </p:sp>
    </p:spTree>
    <p:extLst>
      <p:ext uri="{BB962C8B-B14F-4D97-AF65-F5344CB8AC3E}">
        <p14:creationId xmlns:p14="http://schemas.microsoft.com/office/powerpoint/2010/main" val="807052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0F131F1-831B-0647-A3A9-837A037336F1}" vid="{66825EB4-E024-AE4F-BD62-F85C1C0974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5066</TotalTime>
  <Words>839</Words>
  <Application>Microsoft Macintosh PowerPoint</Application>
  <PresentationFormat>Widescreen</PresentationFormat>
  <Paragraphs>134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The Estate System </vt:lpstr>
      <vt:lpstr>Primary Modes of Transferring Rights to Real and Personal Property</vt:lpstr>
      <vt:lpstr>The functions of language in grants and wills</vt:lpstr>
      <vt:lpstr>Abbreviations</vt:lpstr>
      <vt:lpstr>PowerPoint Presentation</vt:lpstr>
      <vt:lpstr>Fee Simple</vt:lpstr>
      <vt:lpstr>Future Interests</vt:lpstr>
      <vt:lpstr>Future Interests</vt:lpstr>
      <vt:lpstr>Fee Tail</vt:lpstr>
      <vt:lpstr>Life Estate pur autre vie</vt:lpstr>
      <vt:lpstr>Successive Inconsistent Transfers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Estate System </dc:title>
  <dc:creator>Terry Fisher</dc:creator>
  <cp:lastModifiedBy>Bedi, Mihir</cp:lastModifiedBy>
  <cp:revision>44</cp:revision>
  <dcterms:created xsi:type="dcterms:W3CDTF">2021-02-18T11:53:04Z</dcterms:created>
  <dcterms:modified xsi:type="dcterms:W3CDTF">2025-04-29T15:24:30Z</dcterms:modified>
</cp:coreProperties>
</file>