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59" r:id="rId5"/>
    <p:sldId id="320" r:id="rId6"/>
    <p:sldId id="330" r:id="rId7"/>
    <p:sldId id="260" r:id="rId8"/>
    <p:sldId id="319" r:id="rId9"/>
    <p:sldId id="318" r:id="rId10"/>
    <p:sldId id="262" r:id="rId11"/>
    <p:sldId id="321" r:id="rId12"/>
    <p:sldId id="317" r:id="rId13"/>
    <p:sldId id="263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38"/>
    <p:restoredTop sz="96327"/>
  </p:normalViewPr>
  <p:slideViewPr>
    <p:cSldViewPr snapToGrid="0" snapToObjects="1" showGuides="1">
      <p:cViewPr varScale="1">
        <p:scale>
          <a:sx n="122" d="100"/>
          <a:sy n="122" d="100"/>
        </p:scale>
        <p:origin x="10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4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A1BB3-D09D-AE48-A9DB-622FB9C6DD0F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AA5E-8B6C-0C4D-8385-C483327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0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1AD9-7B5A-7F42-9493-E44EE43F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4BC-B8E2-E543-A7F6-4BB75714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D3BD-9778-324F-9CD4-34551EB1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17C9-59BB-CD47-B0E8-09914EB8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862C-26FB-B946-8C68-B9DD1F3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C07-E934-9F4B-96B0-AB9B4598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0903-B776-B24E-9066-BD2B9664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93FF-7592-B843-9AB4-846CD2CE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14D-36AB-2045-B873-1449A47E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A5DE-BE37-7447-ABF1-9C8E34C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F86-5BB3-464B-8C6A-89C68FEC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08C93-6BDC-1846-A5A8-708B39A4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699D-0A8C-8A4A-8C3A-0A0E1404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F299-53D3-7E4E-A49C-640B744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EB71-8B52-554D-80F9-88DD5BF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BB46-168C-1248-BBD3-5F80381A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2DC-E70F-CE46-BCB2-F17BDB7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95B9-4752-2B4D-B4A2-415E5B4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B6AD-9D8A-6F47-B4ED-5C8E55B7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0877-4B23-C842-B98C-1A1E00A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1FA9-4C40-C14E-A876-8BDF994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08EA-45A2-9044-B13B-8A3FF964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414D-30D0-AD48-9A7D-E9CF197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3800-5D47-484E-BC88-B90B7456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F653-5173-D24B-B17C-C0631970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48B1-66E0-9C49-B9FE-569E9D6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8E95-18E3-E746-9BC7-86892A901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012C-A4DC-F24D-88BE-D48E0152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90C6-FFBD-1B43-BD50-DB39120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5371-04E8-3848-9495-D427CE4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1A1EF-37A8-F246-90F5-3ACC63C9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60B-4FE3-C944-96ED-7473F92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211F-C7CF-0344-8FB8-ECB45C0C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85D1E-E95F-314B-BD1C-CBB7E7F4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0C63F-2E83-534B-8094-98AD35D6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4E8F-C3BD-F844-8903-BC7F66F96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1E4C4-E6C8-1845-89C9-6001A7F8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B842-23A9-C445-8899-C8DF468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B77B-A0C7-BD4E-8C84-1FF8DC0B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5C15-6E8E-1843-9026-8822AEC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C88D-0039-EA46-ACDE-3E3A7C3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6A55-1820-4044-90BF-56DF205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92E2-64AE-304A-8303-5E4F0A0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C0F9B-696F-EE49-9EAE-F1AB9FB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8CF19-B21F-0248-9258-DACCC48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8CF9-3EC8-1F4C-8ADE-FBB0964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5C9-A249-7A4C-B5A4-E953147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3F29-5B71-064D-9BD9-0B69C4C2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194A-AA13-704D-A541-BD12432B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B47D1-D2CB-064B-94A4-057C7CF8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93AA-4DCD-0F44-ADB5-AAF3351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9F3A-6C78-7B4A-A3CA-DF69F258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463-BB13-2847-987B-6AE6193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D94EC-9E0C-D340-A3CC-014B59AB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FD71-E295-7E4B-8D72-12164A6D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5F9A-8BBD-124A-A8A9-F0E9307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8CD7-FB5D-EF47-B8EF-02417938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D5F28-0348-B84C-9894-1B49631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69DF5-A3E3-C040-8322-B58D9246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9B51-9ABD-3942-9E9D-DBE7938F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FF2-F1EA-104A-A24E-965031B6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7716-F34D-3945-9EF5-4585D9EE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44E7-4829-F74B-A376-2E5C1077B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Venn diagram&#10;&#10;Description automatically generated">
            <a:extLst>
              <a:ext uri="{FF2B5EF4-FFF2-40B4-BE49-F238E27FC236}">
                <a16:creationId xmlns:a16="http://schemas.microsoft.com/office/drawing/2014/main" id="{58B37649-3E3F-4746-AD4A-03789F4B3A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1557" y="126206"/>
            <a:ext cx="407152" cy="4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B3D-912B-BF4C-B5AF-BD003D62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Concurrent Interests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E927-6CDF-EE40-A58F-3FA4914FD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 Fisher</a:t>
            </a:r>
          </a:p>
          <a:p>
            <a:r>
              <a:rPr lang="en-US" dirty="0"/>
              <a:t>February 2025</a:t>
            </a:r>
          </a:p>
        </p:txBody>
      </p:sp>
    </p:spTree>
    <p:extLst>
      <p:ext uri="{BB962C8B-B14F-4D97-AF65-F5344CB8AC3E}">
        <p14:creationId xmlns:p14="http://schemas.microsoft.com/office/powerpoint/2010/main" val="426453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Joint 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400" dirty="0"/>
              <a:t>Now disfavored</a:t>
            </a:r>
          </a:p>
          <a:p>
            <a:r>
              <a:rPr lang="en-US" sz="2400" dirty="0"/>
              <a:t>Requires the “four unities”</a:t>
            </a:r>
          </a:p>
          <a:p>
            <a:pPr lvl="1"/>
            <a:r>
              <a:rPr lang="en-US" sz="1800" dirty="0"/>
              <a:t>Time</a:t>
            </a:r>
          </a:p>
          <a:p>
            <a:pPr lvl="1"/>
            <a:r>
              <a:rPr lang="en-US" sz="1800" dirty="0"/>
              <a:t>Title</a:t>
            </a:r>
          </a:p>
          <a:p>
            <a:pPr lvl="1"/>
            <a:r>
              <a:rPr lang="en-US" sz="1800" dirty="0"/>
              <a:t>Interest</a:t>
            </a:r>
          </a:p>
          <a:p>
            <a:pPr lvl="1"/>
            <a:r>
              <a:rPr lang="en-US" sz="1800" dirty="0"/>
              <a:t>Possession </a:t>
            </a:r>
          </a:p>
          <a:p>
            <a:r>
              <a:rPr lang="en-US" sz="2400" dirty="0"/>
              <a:t>Right of survivorship</a:t>
            </a:r>
          </a:p>
          <a:p>
            <a:r>
              <a:rPr lang="en-US" sz="2400" dirty="0"/>
              <a:t>Can be converted to TC, unilaterally, through “severance”</a:t>
            </a:r>
          </a:p>
          <a:p>
            <a:pPr lvl="1"/>
            <a:r>
              <a:rPr lang="en-US" sz="2000" dirty="0"/>
              <a:t>Achieved by conveying one’s interest to a third party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37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78" y="878149"/>
          <a:ext cx="11508305" cy="20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grants “to A and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joint tenants, with a right of survivorship”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tenants by entirety”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4E9596-FEF2-6045-AEEE-032E865E7C9B}"/>
              </a:ext>
            </a:extLst>
          </p:cNvPr>
          <p:cNvSpPr/>
          <p:nvPr/>
        </p:nvSpPr>
        <p:spPr>
          <a:xfrm>
            <a:off x="304800" y="2493818"/>
            <a:ext cx="11751733" cy="712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78" y="878149"/>
          <a:ext cx="11508305" cy="20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grants “to A and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joint tenants, with a right of survivorship”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tenants by entirety”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91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Tenancy by the Entirety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400" dirty="0"/>
              <a:t>Permitted only in 20 states</a:t>
            </a:r>
          </a:p>
          <a:p>
            <a:r>
              <a:rPr lang="en-US" sz="2400" dirty="0"/>
              <a:t>Requires the “four unities” plus marriage</a:t>
            </a:r>
          </a:p>
          <a:p>
            <a:r>
              <a:rPr lang="en-US" sz="2400" dirty="0"/>
              <a:t>Can be converted to TC, unilaterally, only through divorce</a:t>
            </a:r>
          </a:p>
          <a:p>
            <a:r>
              <a:rPr lang="en-US" sz="2400" dirty="0"/>
              <a:t>Can be converted to FS (in one spouse), unilaterally, through release</a:t>
            </a:r>
          </a:p>
          <a:p>
            <a:r>
              <a:rPr lang="en-US" sz="2400" dirty="0"/>
              <a:t>Right of survivorship</a:t>
            </a:r>
          </a:p>
          <a:p>
            <a:r>
              <a:rPr lang="en-US" sz="2400" dirty="0"/>
              <a:t>Variation among states concerning: </a:t>
            </a:r>
          </a:p>
          <a:p>
            <a:pPr lvl="1"/>
            <a:r>
              <a:rPr lang="en-US" sz="1800" dirty="0"/>
              <a:t>Ability of each spouse to encumber his or her interest unilaterally</a:t>
            </a:r>
          </a:p>
          <a:p>
            <a:pPr lvl="1"/>
            <a:r>
              <a:rPr lang="en-US" sz="1800" dirty="0"/>
              <a:t>Ability of a creditor of one spouse to reach that spouse’s interest </a:t>
            </a:r>
          </a:p>
        </p:txBody>
      </p:sp>
    </p:spTree>
    <p:extLst>
      <p:ext uri="{BB962C8B-B14F-4D97-AF65-F5344CB8AC3E}">
        <p14:creationId xmlns:p14="http://schemas.microsoft.com/office/powerpoint/2010/main" val="363785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1CB58-9C02-AD47-90B3-6382CEB9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58"/>
            <a:ext cx="10515600" cy="7197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Main features of Community Property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C52A35-726F-9E49-BDF6-281189C4C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146" y="950562"/>
            <a:ext cx="5343041" cy="5345221"/>
          </a:xfrm>
        </p:spPr>
        <p:txBody>
          <a:bodyPr>
            <a:normAutofit/>
          </a:bodyPr>
          <a:lstStyle/>
          <a:p>
            <a:r>
              <a:rPr lang="en-US" sz="2200" dirty="0"/>
              <a:t>Arizona, California, Idaho, Louisiana, Nevada, New Mexico, Texas, Washington</a:t>
            </a:r>
          </a:p>
          <a:p>
            <a:r>
              <a:rPr lang="en-US" sz="2200" i="1" dirty="0"/>
              <a:t>Applies only to Married Couples</a:t>
            </a:r>
            <a:endParaRPr lang="en-US" sz="2200" dirty="0"/>
          </a:p>
          <a:p>
            <a:r>
              <a:rPr lang="en-US" sz="2200" i="1" dirty="0"/>
              <a:t>Underlying Principles:</a:t>
            </a:r>
            <a:r>
              <a:rPr lang="en-US" sz="2200" dirty="0"/>
              <a:t>  equality and partnership</a:t>
            </a:r>
          </a:p>
          <a:p>
            <a:r>
              <a:rPr lang="en-US" sz="2200" i="1" dirty="0"/>
              <a:t>Distinction between Separate Property and Community Property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(a) basic definitions</a:t>
            </a:r>
          </a:p>
          <a:p>
            <a:pPr marL="457200" lvl="1" indent="0">
              <a:buNone/>
            </a:pPr>
            <a:r>
              <a:rPr lang="en-US" sz="1800" dirty="0"/>
              <a:t>(b) presumption in favor of CP</a:t>
            </a:r>
          </a:p>
          <a:p>
            <a:pPr lvl="2"/>
            <a:r>
              <a:rPr lang="en-US" sz="1800" dirty="0"/>
              <a:t>doctrines of tracing and comingling</a:t>
            </a:r>
          </a:p>
          <a:p>
            <a:pPr marL="457200" lvl="1" indent="0">
              <a:buNone/>
            </a:pPr>
            <a:r>
              <a:rPr lang="en-US" sz="1800" dirty="0"/>
              <a:t>(c) treatment of "fruits" of SP</a:t>
            </a:r>
          </a:p>
          <a:p>
            <a:pPr lvl="2"/>
            <a:r>
              <a:rPr lang="en-US" sz="1800" dirty="0"/>
              <a:t>"Civil Law Rule":  CP</a:t>
            </a:r>
          </a:p>
          <a:p>
            <a:pPr lvl="2"/>
            <a:r>
              <a:rPr lang="en-US" sz="1800" dirty="0"/>
              <a:t>"American Rule":  SP except if they result from onerous effort of a spouse</a:t>
            </a:r>
          </a:p>
          <a:p>
            <a:pPr marL="457200" lvl="1" indent="0">
              <a:buNone/>
            </a:pPr>
            <a:r>
              <a:rPr lang="en-US" sz="1800" dirty="0"/>
              <a:t>(d) personal injury claims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937E8-C9B8-8F40-BA47-D22874C07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4010" y="950562"/>
            <a:ext cx="5616844" cy="5345221"/>
          </a:xfrm>
        </p:spPr>
        <p:txBody>
          <a:bodyPr>
            <a:normAutofit/>
          </a:bodyPr>
          <a:lstStyle/>
          <a:p>
            <a:r>
              <a:rPr lang="en-US" sz="2200" i="1" dirty="0"/>
              <a:t>Management of Community Property</a:t>
            </a:r>
            <a:endParaRPr lang="en-US" sz="2200" dirty="0"/>
          </a:p>
          <a:p>
            <a:r>
              <a:rPr lang="en-US" sz="2200" i="1" dirty="0"/>
              <a:t>Transfers of Community Property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(a) each spouse's share is inalienable unilaterally</a:t>
            </a:r>
          </a:p>
          <a:p>
            <a:pPr marL="457200" lvl="1" indent="0">
              <a:buNone/>
            </a:pPr>
            <a:r>
              <a:rPr lang="en-US" sz="1800" dirty="0"/>
              <a:t>(b) each spouse's share is devisable unilaterally</a:t>
            </a:r>
          </a:p>
          <a:p>
            <a:pPr marL="457200" lvl="1" indent="0">
              <a:buNone/>
            </a:pPr>
            <a:r>
              <a:rPr lang="en-US" sz="1800" dirty="0"/>
              <a:t>(c) special rules of intestate succession</a:t>
            </a:r>
          </a:p>
          <a:p>
            <a:r>
              <a:rPr lang="en-US" sz="2200" i="1" dirty="0"/>
              <a:t>Debts</a:t>
            </a:r>
            <a:endParaRPr lang="en-US" sz="2200" dirty="0"/>
          </a:p>
          <a:p>
            <a:r>
              <a:rPr lang="en-US" sz="2200" i="1" dirty="0"/>
              <a:t>Divorce:</a:t>
            </a:r>
            <a:endParaRPr lang="en-US" sz="2200" dirty="0"/>
          </a:p>
          <a:p>
            <a:pPr lvl="1"/>
            <a:r>
              <a:rPr lang="en-US" sz="1800" dirty="0"/>
              <a:t>SP:  all or most goes to that spouse</a:t>
            </a:r>
          </a:p>
          <a:p>
            <a:pPr lvl="1"/>
            <a:r>
              <a:rPr lang="en-US" sz="1800" dirty="0"/>
              <a:t>CP:  3 states have "equal division" rule; 5 states have "equitable division"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1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6237E-BB46-6F42-8FF4-027A496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61"/>
            <a:ext cx="10515600" cy="6993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Abbreviations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3274E-40A2-644C-BF76-0FB3A5AA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25305"/>
            <a:ext cx="5181600" cy="53516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FS = fee simple (absolute)</a:t>
            </a:r>
          </a:p>
          <a:p>
            <a:pPr marL="0" indent="0">
              <a:buNone/>
            </a:pPr>
            <a:r>
              <a:rPr lang="en-US" dirty="0"/>
              <a:t>FT = fee tail</a:t>
            </a:r>
          </a:p>
          <a:p>
            <a:pPr marL="0" indent="0">
              <a:buNone/>
            </a:pPr>
            <a:r>
              <a:rPr lang="en-US" dirty="0"/>
              <a:t>	 FTM = fee tail male</a:t>
            </a:r>
          </a:p>
          <a:p>
            <a:pPr marL="0" indent="0">
              <a:buNone/>
            </a:pPr>
            <a:r>
              <a:rPr lang="en-US" dirty="0"/>
              <a:t>	 FTF = fee tail female</a:t>
            </a:r>
          </a:p>
          <a:p>
            <a:pPr marL="0" indent="0">
              <a:buNone/>
            </a:pPr>
            <a:r>
              <a:rPr lang="en-US" dirty="0"/>
              <a:t>	 FTS = fee tail special</a:t>
            </a:r>
          </a:p>
          <a:p>
            <a:pPr marL="0" indent="0">
              <a:buNone/>
            </a:pPr>
            <a:r>
              <a:rPr lang="en-US" dirty="0"/>
              <a:t>FSD = fee simple determinable</a:t>
            </a:r>
          </a:p>
          <a:p>
            <a:pPr marL="0" indent="0">
              <a:buNone/>
            </a:pPr>
            <a:r>
              <a:rPr lang="en-US" dirty="0"/>
              <a:t>FSCS = fee simple subject to a condition subsequent</a:t>
            </a:r>
          </a:p>
          <a:p>
            <a:pPr marL="0" indent="0">
              <a:buNone/>
            </a:pPr>
            <a:r>
              <a:rPr lang="en-US" dirty="0"/>
              <a:t>FSEL = fee simple subject to an executory limitation</a:t>
            </a:r>
          </a:p>
          <a:p>
            <a:pPr marL="0" indent="0">
              <a:buNone/>
            </a:pPr>
            <a:r>
              <a:rPr lang="en-US" dirty="0"/>
              <a:t>LE = life estate</a:t>
            </a:r>
          </a:p>
          <a:p>
            <a:pPr marL="0" indent="0">
              <a:buNone/>
            </a:pPr>
            <a:r>
              <a:rPr lang="en-US" dirty="0"/>
              <a:t>LEAV = life estate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vie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 = term of years</a:t>
            </a:r>
          </a:p>
          <a:p>
            <a:pPr marL="0" indent="0">
              <a:buNone/>
            </a:pPr>
            <a:r>
              <a:rPr lang="en-US" dirty="0"/>
              <a:t>TW = tenancy at will</a:t>
            </a:r>
          </a:p>
          <a:p>
            <a:pPr marL="0" indent="0">
              <a:buNone/>
            </a:pPr>
            <a:r>
              <a:rPr lang="en-US" dirty="0"/>
              <a:t>TP = periodic tenancy</a:t>
            </a:r>
          </a:p>
          <a:p>
            <a:pPr marL="0" indent="0">
              <a:buNone/>
            </a:pPr>
            <a:r>
              <a:rPr lang="en-US" dirty="0"/>
              <a:t>TS = tenancy at sufferance</a:t>
            </a:r>
          </a:p>
          <a:p>
            <a:pPr marL="0" indent="0">
              <a:buNone/>
            </a:pPr>
            <a:r>
              <a:rPr lang="en-US" dirty="0" err="1"/>
              <a:t>ll</a:t>
            </a:r>
            <a:r>
              <a:rPr lang="en-US" dirty="0"/>
              <a:t> = landlord</a:t>
            </a:r>
          </a:p>
          <a:p>
            <a:pPr marL="0" indent="0">
              <a:buNone/>
            </a:pPr>
            <a:r>
              <a:rPr lang="en-US" dirty="0"/>
              <a:t>t = tenant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FD355-63D7-8A48-A937-238DF64E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6150" y="787791"/>
            <a:ext cx="5181600" cy="57208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RV = reversion</a:t>
            </a:r>
          </a:p>
          <a:p>
            <a:pPr marL="0" indent="0">
              <a:buNone/>
            </a:pPr>
            <a:r>
              <a:rPr lang="en-US" dirty="0"/>
              <a:t>PR = possibility of </a:t>
            </a:r>
            <a:r>
              <a:rPr lang="en-US" dirty="0" err="1"/>
              <a:t>reverter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PT = power of termination  (right of entry)</a:t>
            </a:r>
          </a:p>
          <a:p>
            <a:pPr marL="0" indent="0">
              <a:buNone/>
            </a:pPr>
            <a:r>
              <a:rPr lang="en-US" dirty="0"/>
              <a:t>RM = remainder</a:t>
            </a:r>
          </a:p>
          <a:p>
            <a:pPr marL="0" indent="0">
              <a:buNone/>
            </a:pPr>
            <a:r>
              <a:rPr lang="en-US" dirty="0"/>
              <a:t>	 VRM = vested remainder</a:t>
            </a:r>
          </a:p>
          <a:p>
            <a:pPr marL="0" indent="0">
              <a:buNone/>
            </a:pPr>
            <a:r>
              <a:rPr lang="en-US" dirty="0"/>
              <a:t>	 VRMSD = vested remainder subject to divestment</a:t>
            </a:r>
          </a:p>
          <a:p>
            <a:pPr marL="0" indent="0">
              <a:buNone/>
            </a:pPr>
            <a:r>
              <a:rPr lang="en-US" dirty="0"/>
              <a:t>   	 VRMSO = vested remainder subject to open</a:t>
            </a:r>
          </a:p>
          <a:p>
            <a:pPr marL="0" indent="0">
              <a:buNone/>
            </a:pPr>
            <a:r>
              <a:rPr lang="en-US" dirty="0"/>
              <a:t>	 CRM = contingent remainder</a:t>
            </a:r>
          </a:p>
          <a:p>
            <a:pPr marL="0" indent="0">
              <a:buNone/>
            </a:pPr>
            <a:r>
              <a:rPr lang="en-US" dirty="0"/>
              <a:t>EI =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ShEI</a:t>
            </a:r>
            <a:r>
              <a:rPr lang="en-US" dirty="0"/>
              <a:t> = shifting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SpEI</a:t>
            </a:r>
            <a:r>
              <a:rPr lang="en-US" dirty="0"/>
              <a:t> = springing executory interest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TC = tenancy in common</a:t>
            </a:r>
          </a:p>
          <a:p>
            <a:pPr marL="0" indent="0">
              <a:buNone/>
            </a:pPr>
            <a:r>
              <a:rPr lang="en-US" dirty="0"/>
              <a:t>JT = joint tenancy</a:t>
            </a:r>
          </a:p>
          <a:p>
            <a:pPr marL="0" indent="0">
              <a:buNone/>
            </a:pPr>
            <a:r>
              <a:rPr lang="en-US" dirty="0"/>
              <a:t>TE = tenancy by the entirety</a:t>
            </a:r>
          </a:p>
          <a:p>
            <a:pPr marL="0" indent="0">
              <a:buNone/>
            </a:pPr>
            <a:r>
              <a:rPr lang="en-US" dirty="0"/>
              <a:t>CP = community property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1F28AA4-A25A-E84D-89A6-B8322FA1A1EA}"/>
              </a:ext>
            </a:extLst>
          </p:cNvPr>
          <p:cNvSpPr/>
          <p:nvPr/>
        </p:nvSpPr>
        <p:spPr>
          <a:xfrm>
            <a:off x="675249" y="787791"/>
            <a:ext cx="229773" cy="28463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C112E8D-E2F0-EB43-94B6-5ABBF5C81FAC}"/>
              </a:ext>
            </a:extLst>
          </p:cNvPr>
          <p:cNvSpPr/>
          <p:nvPr/>
        </p:nvSpPr>
        <p:spPr>
          <a:xfrm>
            <a:off x="6601263" y="787790"/>
            <a:ext cx="229773" cy="30567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47C55C3-C661-2046-8876-88412E351CAA}"/>
              </a:ext>
            </a:extLst>
          </p:cNvPr>
          <p:cNvSpPr/>
          <p:nvPr/>
        </p:nvSpPr>
        <p:spPr>
          <a:xfrm>
            <a:off x="675248" y="4278988"/>
            <a:ext cx="229773" cy="105585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D1CA1C-8195-AB40-8D89-8D6C5BC6105E}"/>
              </a:ext>
            </a:extLst>
          </p:cNvPr>
          <p:cNvSpPr/>
          <p:nvPr/>
        </p:nvSpPr>
        <p:spPr>
          <a:xfrm>
            <a:off x="6550439" y="4493827"/>
            <a:ext cx="229773" cy="1103716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C817B-23BF-7245-AB53-0054C80331E6}"/>
              </a:ext>
            </a:extLst>
          </p:cNvPr>
          <p:cNvSpPr txBox="1"/>
          <p:nvPr/>
        </p:nvSpPr>
        <p:spPr>
          <a:xfrm rot="16200000">
            <a:off x="-375661" y="2131489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Freehold Estates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1EAEF-AE8E-BA43-BBD5-BF91894A7B84}"/>
              </a:ext>
            </a:extLst>
          </p:cNvPr>
          <p:cNvSpPr txBox="1"/>
          <p:nvPr/>
        </p:nvSpPr>
        <p:spPr>
          <a:xfrm rot="16200000">
            <a:off x="-553722" y="479470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Nonfreehold</a:t>
            </a:r>
            <a:r>
              <a:rPr lang="en-US" dirty="0">
                <a:solidFill>
                  <a:srgbClr val="0070C0"/>
                </a:solidFill>
              </a:rPr>
              <a:t> Estates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2F3E9-B6F6-3841-8DE1-2DD4BE6C446B}"/>
              </a:ext>
            </a:extLst>
          </p:cNvPr>
          <p:cNvSpPr txBox="1"/>
          <p:nvPr/>
        </p:nvSpPr>
        <p:spPr>
          <a:xfrm rot="16200000">
            <a:off x="5590290" y="2131488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Interests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4C470-2376-AE44-A4D2-FCE9DDC13028}"/>
              </a:ext>
            </a:extLst>
          </p:cNvPr>
          <p:cNvSpPr txBox="1"/>
          <p:nvPr/>
        </p:nvSpPr>
        <p:spPr>
          <a:xfrm rot="16200000">
            <a:off x="5593944" y="4722519"/>
            <a:ext cx="129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Concurrent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Interests</a:t>
            </a:r>
          </a:p>
        </p:txBody>
      </p:sp>
    </p:spTree>
    <p:extLst>
      <p:ext uri="{BB962C8B-B14F-4D97-AF65-F5344CB8AC3E}">
        <p14:creationId xmlns:p14="http://schemas.microsoft.com/office/powerpoint/2010/main" val="26953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6237E-BB46-6F42-8FF4-027A496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61"/>
            <a:ext cx="10515600" cy="6993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Abbreviations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3274E-40A2-644C-BF76-0FB3A5AA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25305"/>
            <a:ext cx="5181600" cy="53516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FS = fee simple (absolute)</a:t>
            </a:r>
          </a:p>
          <a:p>
            <a:pPr marL="0" indent="0">
              <a:buNone/>
            </a:pPr>
            <a:r>
              <a:rPr lang="en-US" dirty="0"/>
              <a:t>FT = fee tail</a:t>
            </a:r>
          </a:p>
          <a:p>
            <a:pPr marL="0" indent="0">
              <a:buNone/>
            </a:pPr>
            <a:r>
              <a:rPr lang="en-US" dirty="0"/>
              <a:t>	 FTM = fee tail male</a:t>
            </a:r>
          </a:p>
          <a:p>
            <a:pPr marL="0" indent="0">
              <a:buNone/>
            </a:pPr>
            <a:r>
              <a:rPr lang="en-US" dirty="0"/>
              <a:t>	 FTF = fee tail female</a:t>
            </a:r>
          </a:p>
          <a:p>
            <a:pPr marL="0" indent="0">
              <a:buNone/>
            </a:pPr>
            <a:r>
              <a:rPr lang="en-US" dirty="0"/>
              <a:t>	 FTS = fee tail special</a:t>
            </a:r>
          </a:p>
          <a:p>
            <a:pPr marL="0" indent="0">
              <a:buNone/>
            </a:pPr>
            <a:r>
              <a:rPr lang="en-US" dirty="0"/>
              <a:t>FSD = fee simple determinable</a:t>
            </a:r>
          </a:p>
          <a:p>
            <a:pPr marL="0" indent="0">
              <a:buNone/>
            </a:pPr>
            <a:r>
              <a:rPr lang="en-US" dirty="0"/>
              <a:t>FSCS = fee simple subject to a condition subsequent</a:t>
            </a:r>
          </a:p>
          <a:p>
            <a:pPr marL="0" indent="0">
              <a:buNone/>
            </a:pPr>
            <a:r>
              <a:rPr lang="en-US" dirty="0"/>
              <a:t>FSEL = fee simple subject to an executory limitation</a:t>
            </a:r>
          </a:p>
          <a:p>
            <a:pPr marL="0" indent="0">
              <a:buNone/>
            </a:pPr>
            <a:r>
              <a:rPr lang="en-US" dirty="0"/>
              <a:t>LE = life estate</a:t>
            </a:r>
          </a:p>
          <a:p>
            <a:pPr marL="0" indent="0">
              <a:buNone/>
            </a:pPr>
            <a:r>
              <a:rPr lang="en-US" dirty="0"/>
              <a:t>LEAV = life estate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vie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 = term of years</a:t>
            </a:r>
          </a:p>
          <a:p>
            <a:pPr marL="0" indent="0">
              <a:buNone/>
            </a:pPr>
            <a:r>
              <a:rPr lang="en-US" dirty="0"/>
              <a:t>TW = tenancy at will</a:t>
            </a:r>
          </a:p>
          <a:p>
            <a:pPr marL="0" indent="0">
              <a:buNone/>
            </a:pPr>
            <a:r>
              <a:rPr lang="en-US" dirty="0"/>
              <a:t>TP = periodic tenancy</a:t>
            </a:r>
          </a:p>
          <a:p>
            <a:pPr marL="0" indent="0">
              <a:buNone/>
            </a:pPr>
            <a:r>
              <a:rPr lang="en-US" dirty="0"/>
              <a:t>TS = tenancy at sufferance</a:t>
            </a:r>
          </a:p>
          <a:p>
            <a:pPr marL="0" indent="0">
              <a:buNone/>
            </a:pPr>
            <a:r>
              <a:rPr lang="en-US" dirty="0" err="1"/>
              <a:t>ll</a:t>
            </a:r>
            <a:r>
              <a:rPr lang="en-US" dirty="0"/>
              <a:t> = landlord</a:t>
            </a:r>
          </a:p>
          <a:p>
            <a:pPr marL="0" indent="0">
              <a:buNone/>
            </a:pPr>
            <a:r>
              <a:rPr lang="en-US" dirty="0"/>
              <a:t>t = tenant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FD355-63D7-8A48-A937-238DF64E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6150" y="787791"/>
            <a:ext cx="5181600" cy="57208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RV = reversion</a:t>
            </a:r>
          </a:p>
          <a:p>
            <a:pPr marL="0" indent="0">
              <a:buNone/>
            </a:pPr>
            <a:r>
              <a:rPr lang="en-US" dirty="0"/>
              <a:t>PR = possibility of </a:t>
            </a:r>
            <a:r>
              <a:rPr lang="en-US" dirty="0" err="1"/>
              <a:t>reverter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PT = power of termination  (right of entry)</a:t>
            </a:r>
          </a:p>
          <a:p>
            <a:pPr marL="0" indent="0">
              <a:buNone/>
            </a:pPr>
            <a:r>
              <a:rPr lang="en-US" dirty="0"/>
              <a:t>RM = remainder</a:t>
            </a:r>
          </a:p>
          <a:p>
            <a:pPr marL="0" indent="0">
              <a:buNone/>
            </a:pPr>
            <a:r>
              <a:rPr lang="en-US" dirty="0"/>
              <a:t>	 VRM = vested remainder</a:t>
            </a:r>
          </a:p>
          <a:p>
            <a:pPr marL="0" indent="0">
              <a:buNone/>
            </a:pPr>
            <a:r>
              <a:rPr lang="en-US" dirty="0"/>
              <a:t>	 VRMSD = vested remainder subject to divestment</a:t>
            </a:r>
          </a:p>
          <a:p>
            <a:pPr marL="0" indent="0">
              <a:buNone/>
            </a:pPr>
            <a:r>
              <a:rPr lang="en-US" dirty="0"/>
              <a:t>   	 VRMSO = vested remainder subject to open</a:t>
            </a:r>
          </a:p>
          <a:p>
            <a:pPr marL="0" indent="0">
              <a:buNone/>
            </a:pPr>
            <a:r>
              <a:rPr lang="en-US" dirty="0"/>
              <a:t>	 CRM = contingent remainder</a:t>
            </a:r>
          </a:p>
          <a:p>
            <a:pPr marL="0" indent="0">
              <a:buNone/>
            </a:pPr>
            <a:r>
              <a:rPr lang="en-US" dirty="0"/>
              <a:t>EI =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ShEI</a:t>
            </a:r>
            <a:r>
              <a:rPr lang="en-US" dirty="0"/>
              <a:t> = shifting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SpEI</a:t>
            </a:r>
            <a:r>
              <a:rPr lang="en-US" dirty="0"/>
              <a:t> = springing executory interest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TC = tenancy in common</a:t>
            </a:r>
          </a:p>
          <a:p>
            <a:pPr marL="0" indent="0">
              <a:buNone/>
            </a:pPr>
            <a:r>
              <a:rPr lang="en-US" dirty="0"/>
              <a:t>JT = joint tenancy</a:t>
            </a:r>
          </a:p>
          <a:p>
            <a:pPr marL="0" indent="0">
              <a:buNone/>
            </a:pPr>
            <a:r>
              <a:rPr lang="en-US" dirty="0"/>
              <a:t>TE = tenancy by the entirety</a:t>
            </a:r>
          </a:p>
          <a:p>
            <a:pPr marL="0" indent="0">
              <a:buNone/>
            </a:pPr>
            <a:r>
              <a:rPr lang="en-US" dirty="0"/>
              <a:t>CP = community property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1F28AA4-A25A-E84D-89A6-B8322FA1A1EA}"/>
              </a:ext>
            </a:extLst>
          </p:cNvPr>
          <p:cNvSpPr/>
          <p:nvPr/>
        </p:nvSpPr>
        <p:spPr>
          <a:xfrm>
            <a:off x="675249" y="787791"/>
            <a:ext cx="229773" cy="28463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C112E8D-E2F0-EB43-94B6-5ABBF5C81FAC}"/>
              </a:ext>
            </a:extLst>
          </p:cNvPr>
          <p:cNvSpPr/>
          <p:nvPr/>
        </p:nvSpPr>
        <p:spPr>
          <a:xfrm>
            <a:off x="6601263" y="787790"/>
            <a:ext cx="229773" cy="30567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47C55C3-C661-2046-8876-88412E351CAA}"/>
              </a:ext>
            </a:extLst>
          </p:cNvPr>
          <p:cNvSpPr/>
          <p:nvPr/>
        </p:nvSpPr>
        <p:spPr>
          <a:xfrm>
            <a:off x="675248" y="4278988"/>
            <a:ext cx="229773" cy="105585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D1CA1C-8195-AB40-8D89-8D6C5BC6105E}"/>
              </a:ext>
            </a:extLst>
          </p:cNvPr>
          <p:cNvSpPr/>
          <p:nvPr/>
        </p:nvSpPr>
        <p:spPr>
          <a:xfrm>
            <a:off x="6550439" y="4493827"/>
            <a:ext cx="229773" cy="1103716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C817B-23BF-7245-AB53-0054C80331E6}"/>
              </a:ext>
            </a:extLst>
          </p:cNvPr>
          <p:cNvSpPr txBox="1"/>
          <p:nvPr/>
        </p:nvSpPr>
        <p:spPr>
          <a:xfrm rot="16200000">
            <a:off x="-375661" y="2131489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Freehold Estates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1EAEF-AE8E-BA43-BBD5-BF91894A7B84}"/>
              </a:ext>
            </a:extLst>
          </p:cNvPr>
          <p:cNvSpPr txBox="1"/>
          <p:nvPr/>
        </p:nvSpPr>
        <p:spPr>
          <a:xfrm rot="16200000">
            <a:off x="-553722" y="479470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Nonfreehold</a:t>
            </a:r>
            <a:r>
              <a:rPr lang="en-US" dirty="0">
                <a:solidFill>
                  <a:srgbClr val="0070C0"/>
                </a:solidFill>
              </a:rPr>
              <a:t> Estates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2F3E9-B6F6-3841-8DE1-2DD4BE6C446B}"/>
              </a:ext>
            </a:extLst>
          </p:cNvPr>
          <p:cNvSpPr txBox="1"/>
          <p:nvPr/>
        </p:nvSpPr>
        <p:spPr>
          <a:xfrm rot="16200000">
            <a:off x="5590290" y="2131488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Interests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4C470-2376-AE44-A4D2-FCE9DDC13028}"/>
              </a:ext>
            </a:extLst>
          </p:cNvPr>
          <p:cNvSpPr txBox="1"/>
          <p:nvPr/>
        </p:nvSpPr>
        <p:spPr>
          <a:xfrm rot="16200000">
            <a:off x="5593944" y="4722519"/>
            <a:ext cx="129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Concurrent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Interests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A121C4-682F-6445-AC84-BD0061358111}"/>
              </a:ext>
            </a:extLst>
          </p:cNvPr>
          <p:cNvSpPr/>
          <p:nvPr/>
        </p:nvSpPr>
        <p:spPr>
          <a:xfrm>
            <a:off x="5760203" y="4360190"/>
            <a:ext cx="3626604" cy="15446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461000"/>
              </p:ext>
            </p:extLst>
          </p:nvPr>
        </p:nvGraphicFramePr>
        <p:xfrm>
          <a:off x="449278" y="878149"/>
          <a:ext cx="11508305" cy="20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grants “to A and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joint tenants, with a right of survivorship”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tenants by entirety”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4E9596-FEF2-6045-AEEE-032E865E7C9B}"/>
              </a:ext>
            </a:extLst>
          </p:cNvPr>
          <p:cNvSpPr/>
          <p:nvPr/>
        </p:nvSpPr>
        <p:spPr>
          <a:xfrm>
            <a:off x="304800" y="1330037"/>
            <a:ext cx="11751733" cy="1876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244549"/>
              </p:ext>
            </p:extLst>
          </p:nvPr>
        </p:nvGraphicFramePr>
        <p:xfrm>
          <a:off x="449278" y="878149"/>
          <a:ext cx="11508305" cy="20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grants “to A and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joint tenants, with a right of survivorship”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tenants by entirety”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4E9596-FEF2-6045-AEEE-032E865E7C9B}"/>
              </a:ext>
            </a:extLst>
          </p:cNvPr>
          <p:cNvSpPr/>
          <p:nvPr/>
        </p:nvSpPr>
        <p:spPr>
          <a:xfrm>
            <a:off x="304800" y="1840089"/>
            <a:ext cx="11751733" cy="136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8451-B328-7864-5DC0-98AD9EFA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594560-7A26-9521-A073-11D5ACBA41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78" y="878149"/>
          <a:ext cx="11508305" cy="20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grants “to A and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joint tenants, with a right of survivorship”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tenants by entirety”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A6CA56D-5514-DE34-4DAB-D3A48387CEBD}"/>
              </a:ext>
            </a:extLst>
          </p:cNvPr>
          <p:cNvSpPr/>
          <p:nvPr/>
        </p:nvSpPr>
        <p:spPr>
          <a:xfrm>
            <a:off x="304800" y="1840089"/>
            <a:ext cx="11751733" cy="136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Tenancy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400" dirty="0"/>
              <a:t>The default concurrent interest</a:t>
            </a:r>
          </a:p>
          <a:p>
            <a:r>
              <a:rPr lang="en-US" sz="2400" dirty="0"/>
              <a:t>Each tenant in common  has equal rights to occupy the whole</a:t>
            </a:r>
          </a:p>
          <a:p>
            <a:r>
              <a:rPr lang="en-US" sz="2400" dirty="0"/>
              <a:t>No right of survivorship</a:t>
            </a:r>
          </a:p>
        </p:txBody>
      </p:sp>
    </p:spTree>
    <p:extLst>
      <p:ext uri="{BB962C8B-B14F-4D97-AF65-F5344CB8AC3E}">
        <p14:creationId xmlns:p14="http://schemas.microsoft.com/office/powerpoint/2010/main" val="244924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78" y="878149"/>
          <a:ext cx="11508305" cy="20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grants “to A and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joint tenants, with a right of survivorship”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tenants by entirety”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4E9596-FEF2-6045-AEEE-032E865E7C9B}"/>
              </a:ext>
            </a:extLst>
          </p:cNvPr>
          <p:cNvSpPr/>
          <p:nvPr/>
        </p:nvSpPr>
        <p:spPr>
          <a:xfrm>
            <a:off x="304800" y="1840089"/>
            <a:ext cx="11751733" cy="136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78" y="878149"/>
          <a:ext cx="11508305" cy="2075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grants “to A and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joint tenants, with a right of survivorship”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B as tenants by entirety”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D4E9596-FEF2-6045-AEEE-032E865E7C9B}"/>
              </a:ext>
            </a:extLst>
          </p:cNvPr>
          <p:cNvSpPr/>
          <p:nvPr/>
        </p:nvSpPr>
        <p:spPr>
          <a:xfrm>
            <a:off x="304800" y="2493818"/>
            <a:ext cx="11751733" cy="712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0F131F1-831B-0647-A3A9-837A037336F1}" vid="{66825EB4-E024-AE4F-BD62-F85C1C0974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7506</TotalTime>
  <Words>1068</Words>
  <Application>Microsoft Macintosh PowerPoint</Application>
  <PresentationFormat>Widescreen</PresentationFormat>
  <Paragraphs>240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Concurrent Interests </vt:lpstr>
      <vt:lpstr>Abbreviations</vt:lpstr>
      <vt:lpstr>Abbreviations</vt:lpstr>
      <vt:lpstr>PowerPoint Presentation</vt:lpstr>
      <vt:lpstr>PowerPoint Presentation</vt:lpstr>
      <vt:lpstr>PowerPoint Presentation</vt:lpstr>
      <vt:lpstr>Tenancy in Common</vt:lpstr>
      <vt:lpstr>PowerPoint Presentation</vt:lpstr>
      <vt:lpstr>PowerPoint Presentation</vt:lpstr>
      <vt:lpstr>Joint Tenancy</vt:lpstr>
      <vt:lpstr>PowerPoint Presentation</vt:lpstr>
      <vt:lpstr>PowerPoint Presentation</vt:lpstr>
      <vt:lpstr>Tenancy by the Entirety</vt:lpstr>
      <vt:lpstr>Main features of Community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Interests </dc:title>
  <dc:creator>Terry Fisher</dc:creator>
  <cp:lastModifiedBy>Bedi, Mihir</cp:lastModifiedBy>
  <cp:revision>30</cp:revision>
  <dcterms:created xsi:type="dcterms:W3CDTF">2021-02-23T20:51:08Z</dcterms:created>
  <dcterms:modified xsi:type="dcterms:W3CDTF">2025-04-29T15:22:59Z</dcterms:modified>
</cp:coreProperties>
</file>