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412" r:id="rId4"/>
    <p:sldId id="260" r:id="rId5"/>
    <p:sldId id="262" r:id="rId6"/>
    <p:sldId id="298" r:id="rId7"/>
    <p:sldId id="415" r:id="rId8"/>
    <p:sldId id="410" r:id="rId9"/>
    <p:sldId id="301" r:id="rId10"/>
    <p:sldId id="40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60" userDrawn="1">
          <p15:clr>
            <a:srgbClr val="A4A3A4"/>
          </p15:clr>
        </p15:guide>
        <p15:guide id="2" pos="64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06"/>
    <p:restoredTop sz="96327"/>
  </p:normalViewPr>
  <p:slideViewPr>
    <p:cSldViewPr snapToGrid="0" snapToObjects="1" showGuides="1">
      <p:cViewPr varScale="1">
        <p:scale>
          <a:sx n="94" d="100"/>
          <a:sy n="94" d="100"/>
        </p:scale>
        <p:origin x="232" y="928"/>
      </p:cViewPr>
      <p:guideLst>
        <p:guide orient="horz" pos="2760"/>
        <p:guide pos="64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22605-FA49-0647-9624-16E3FF45C1F5}" type="datetimeFigureOut">
              <a:rPr lang="en-US" smtClean="0"/>
              <a:t>2/25/25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979C7-00B7-A748-9133-A7C4625A1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06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1AD9-7B5A-7F42-9493-E44EE43F0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714BC-B8E2-E543-A7F6-4BB75714E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DD3BD-9778-324F-9CD4-34551EB1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C17C9-59BB-CD47-B0E8-09914EB85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D862C-26FB-B946-8C68-B9DD1F31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5C07-E934-9F4B-96B0-AB9B4598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60903-B776-B24E-9066-BD2B9664D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693FF-7592-B843-9AB4-846CD2CE9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2214D-36AB-2045-B873-1449A47ED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DA5DE-BE37-7447-ABF1-9C8E34CB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FEDF86-5BB3-464B-8C6A-89C68FEC8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08C93-6BDC-1846-A5A8-708B39A43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2699D-0A8C-8A4A-8C3A-0A0E1404D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AF299-53D3-7E4E-A49C-640B7447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0EB71-8B52-554D-80F9-88DD5BF5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4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1BB46-168C-1248-BBD3-5F80381A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AD2DC-E70F-CE46-BCB2-F17BDB71D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395B9-4752-2B4D-B4A2-415E5B481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9B6AD-9D8A-6F47-B4ED-5C8E55B7D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F0877-4B23-C842-B98C-1A1E00A8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8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1FA9-4C40-C14E-A876-8BDF994A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108EA-45A2-9044-B13B-8A3FF9643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2414D-30D0-AD48-9A7D-E9CF197D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33800-5D47-484E-BC88-B90B7456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1F653-5173-D24B-B17C-C0631970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13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B48B1-66E0-9C49-B9FE-569E9D6C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A8E95-18E3-E746-9BC7-86892A901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1012C-A4DC-F24D-88BE-D48E01527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290C6-FFBD-1B43-BD50-DB39120D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05371-04E8-3848-9495-D427CE41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1A1EF-37A8-F246-90F5-3ACC63C9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060B-4FE3-C944-96ED-7473F9280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D211F-C7CF-0344-8FB8-ECB45C0C0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85D1E-E95F-314B-BD1C-CBB7E7F46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0C63F-2E83-534B-8094-98AD35D6E6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BD4E8F-C3BD-F844-8903-BC7F66F96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C1E4C4-E6C8-1845-89C9-6001A7F8D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BB842-23A9-C445-8899-C8DF468A6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2AB77B-A0C7-BD4E-8C84-1FF8DC0B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0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5C15-6E8E-1843-9026-8822AECE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1C88D-0039-EA46-ACDE-3E3A7C33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A6A55-1820-4044-90BF-56DF2057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792E2-64AE-304A-8303-5E4F0A08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56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C0F9B-696F-EE49-9EAE-F1AB9FB1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B8CF19-B21F-0248-9258-DACCC48A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F8CF9-3EC8-1F4C-8ADE-FBB09647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3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265C9-A249-7A4C-B5A4-E9531471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E3F29-5B71-064D-9BD9-0B69C4C2C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2194A-AA13-704D-A541-BD12432BC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B47D1-D2CB-064B-94A4-057C7CF8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093AA-4DCD-0F44-ADB5-AAF33517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89F3A-6C78-7B4A-A3CA-DF69F258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10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0463-BB13-2847-987B-6AE6193B9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D94EC-9E0C-D340-A3CC-014B59AB8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AFD71-E295-7E4B-8D72-12164A6D0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15F9A-8BBD-124A-A8A9-F0E93076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B9B7-8D68-2849-9407-124980CABF7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18CD7-FB5D-EF47-B8EF-02417938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D5F28-0348-B84C-9894-1B496318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3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69DF5-A3E3-C040-8322-B58D9246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89B51-9ABD-3942-9E9D-DBE7938F5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22FF2-F1EA-104A-A24E-965031B61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1B9B7-8D68-2849-9407-124980CABF70}" type="datetimeFigureOut">
              <a:rPr lang="en-US" smtClean="0"/>
              <a:t>2/25/25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A7716-F34D-3945-9EF5-4585D9EE3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A44E7-4829-F74B-A376-2E5C1077B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2F3FF-FDE3-0044-A8C5-8D9393D6632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Venn diagram&#10;&#10;Description automatically generated">
            <a:extLst>
              <a:ext uri="{FF2B5EF4-FFF2-40B4-BE49-F238E27FC236}">
                <a16:creationId xmlns:a16="http://schemas.microsoft.com/office/drawing/2014/main" id="{50FD08AE-765E-E249-9480-5607EEBEA90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71557" y="126206"/>
            <a:ext cx="407152" cy="47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2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FB3D-912B-BF4C-B5AF-BD003D62D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Landlords and Tenants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0E927-6CDF-EE40-A58F-3FA4914FD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William Fisher</a:t>
            </a:r>
          </a:p>
          <a:p>
            <a:r>
              <a:rPr lang="en-US" sz="2000"/>
              <a:t>February 2025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453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D8E37-BD6D-BE45-8B9C-9A39EA116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Axes of Policy Debate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E005BD-614D-CD43-9F9D-95D71460B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sz="2000" dirty="0"/>
              <a:t>Intent of the Parties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Bargaining Power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Economic Efficiency</a:t>
            </a:r>
          </a:p>
          <a:p>
            <a:pPr lvl="1"/>
            <a:r>
              <a:rPr lang="en-US" sz="1600" dirty="0"/>
              <a:t>Least cost avoider</a:t>
            </a:r>
          </a:p>
          <a:p>
            <a:pPr lvl="1"/>
            <a:r>
              <a:rPr lang="en-US" sz="1600" dirty="0"/>
              <a:t>externalities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Distributive Justice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/>
              <a:t>Paternalism</a:t>
            </a:r>
          </a:p>
        </p:txBody>
      </p:sp>
    </p:spTree>
    <p:extLst>
      <p:ext uri="{BB962C8B-B14F-4D97-AF65-F5344CB8AC3E}">
        <p14:creationId xmlns:p14="http://schemas.microsoft.com/office/powerpoint/2010/main" val="174827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C6237E-BB46-6F42-8FF4-027A4967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461"/>
            <a:ext cx="10515600" cy="69933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Abbreviations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A3274E-40A2-644C-BF76-0FB3A5AAA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25305"/>
            <a:ext cx="5181600" cy="535165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FS = fee simple (absolute)</a:t>
            </a:r>
          </a:p>
          <a:p>
            <a:pPr marL="0" indent="0">
              <a:buNone/>
            </a:pPr>
            <a:r>
              <a:rPr lang="en-US" dirty="0"/>
              <a:t>FT = fee tail</a:t>
            </a:r>
          </a:p>
          <a:p>
            <a:pPr marL="0" indent="0">
              <a:buNone/>
            </a:pPr>
            <a:r>
              <a:rPr lang="en-US" dirty="0"/>
              <a:t>	 FTM = fee tail male</a:t>
            </a:r>
          </a:p>
          <a:p>
            <a:pPr marL="0" indent="0">
              <a:buNone/>
            </a:pPr>
            <a:r>
              <a:rPr lang="en-US" dirty="0"/>
              <a:t>	 FTF = fee tail female</a:t>
            </a:r>
          </a:p>
          <a:p>
            <a:pPr marL="0" indent="0">
              <a:buNone/>
            </a:pPr>
            <a:r>
              <a:rPr lang="en-US" dirty="0"/>
              <a:t>	 FTS = fee tail special</a:t>
            </a:r>
          </a:p>
          <a:p>
            <a:pPr marL="0" indent="0">
              <a:buNone/>
            </a:pPr>
            <a:r>
              <a:rPr lang="en-US" dirty="0"/>
              <a:t>FSD = fee simple determinable</a:t>
            </a:r>
          </a:p>
          <a:p>
            <a:pPr marL="0" indent="0">
              <a:buNone/>
            </a:pPr>
            <a:r>
              <a:rPr lang="en-US" dirty="0"/>
              <a:t>FSCS = fee simple subject to a condition subsequent</a:t>
            </a:r>
          </a:p>
          <a:p>
            <a:pPr marL="0" indent="0">
              <a:buNone/>
            </a:pPr>
            <a:r>
              <a:rPr lang="en-US" dirty="0"/>
              <a:t>FSEL = fee simple subject to an executory limitation</a:t>
            </a:r>
          </a:p>
          <a:p>
            <a:pPr marL="0" indent="0">
              <a:buNone/>
            </a:pPr>
            <a:r>
              <a:rPr lang="en-US" dirty="0"/>
              <a:t>LE = life estate</a:t>
            </a:r>
          </a:p>
          <a:p>
            <a:pPr marL="0" indent="0">
              <a:buNone/>
            </a:pPr>
            <a:r>
              <a:rPr lang="en-US" dirty="0"/>
              <a:t>LEAV = life estate </a:t>
            </a:r>
            <a:r>
              <a:rPr lang="en-US" dirty="0" err="1"/>
              <a:t>pur</a:t>
            </a:r>
            <a:r>
              <a:rPr lang="en-US" dirty="0"/>
              <a:t> </a:t>
            </a:r>
            <a:r>
              <a:rPr lang="en-US" dirty="0" err="1"/>
              <a:t>autre</a:t>
            </a:r>
            <a:r>
              <a:rPr lang="en-US" dirty="0"/>
              <a:t> vie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 = term of years</a:t>
            </a:r>
          </a:p>
          <a:p>
            <a:pPr marL="0" indent="0">
              <a:buNone/>
            </a:pPr>
            <a:r>
              <a:rPr lang="en-US" dirty="0"/>
              <a:t>TW = tenancy at will</a:t>
            </a:r>
          </a:p>
          <a:p>
            <a:pPr marL="0" indent="0">
              <a:buNone/>
            </a:pPr>
            <a:r>
              <a:rPr lang="en-US" dirty="0"/>
              <a:t>TP = periodic tenancy</a:t>
            </a:r>
          </a:p>
          <a:p>
            <a:pPr marL="0" indent="0">
              <a:buNone/>
            </a:pPr>
            <a:r>
              <a:rPr lang="en-US" dirty="0"/>
              <a:t>TS = tenancy at sufferance</a:t>
            </a:r>
          </a:p>
          <a:p>
            <a:pPr marL="0" indent="0">
              <a:buNone/>
            </a:pPr>
            <a:r>
              <a:rPr lang="en-US" dirty="0" err="1"/>
              <a:t>ll</a:t>
            </a:r>
            <a:r>
              <a:rPr lang="en-US" dirty="0"/>
              <a:t> = landlord</a:t>
            </a:r>
          </a:p>
          <a:p>
            <a:pPr marL="0" indent="0">
              <a:buNone/>
            </a:pPr>
            <a:r>
              <a:rPr lang="en-US" dirty="0"/>
              <a:t>t = tenant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FFD355-63D7-8A48-A937-238DF64E0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6150" y="787791"/>
            <a:ext cx="5181600" cy="572086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RV = reversion</a:t>
            </a:r>
          </a:p>
          <a:p>
            <a:pPr marL="0" indent="0">
              <a:buNone/>
            </a:pPr>
            <a:r>
              <a:rPr lang="en-US" dirty="0"/>
              <a:t>PR = possibility of </a:t>
            </a:r>
            <a:r>
              <a:rPr lang="en-US" dirty="0" err="1"/>
              <a:t>reverter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PT = power of termination  (right of entry)</a:t>
            </a:r>
          </a:p>
          <a:p>
            <a:pPr marL="0" indent="0">
              <a:buNone/>
            </a:pPr>
            <a:r>
              <a:rPr lang="en-US" dirty="0"/>
              <a:t>RM = remainder</a:t>
            </a:r>
          </a:p>
          <a:p>
            <a:pPr marL="0" indent="0">
              <a:buNone/>
            </a:pPr>
            <a:r>
              <a:rPr lang="en-US" dirty="0"/>
              <a:t>	 VRM = vested remainder</a:t>
            </a:r>
          </a:p>
          <a:p>
            <a:pPr marL="0" indent="0">
              <a:buNone/>
            </a:pPr>
            <a:r>
              <a:rPr lang="en-US" dirty="0"/>
              <a:t>	 VRMSD = vested remainder subject to divestment</a:t>
            </a:r>
          </a:p>
          <a:p>
            <a:pPr marL="0" indent="0">
              <a:buNone/>
            </a:pPr>
            <a:r>
              <a:rPr lang="en-US" dirty="0"/>
              <a:t>   	 VRMSO = vested remainder subject to open</a:t>
            </a:r>
          </a:p>
          <a:p>
            <a:pPr marL="0" indent="0">
              <a:buNone/>
            </a:pPr>
            <a:r>
              <a:rPr lang="en-US" dirty="0"/>
              <a:t>	 CRM = contingent remainder</a:t>
            </a:r>
          </a:p>
          <a:p>
            <a:pPr marL="0" indent="0">
              <a:buNone/>
            </a:pPr>
            <a:r>
              <a:rPr lang="en-US" dirty="0"/>
              <a:t>EI = executory interest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ShEI</a:t>
            </a:r>
            <a:r>
              <a:rPr lang="en-US" dirty="0"/>
              <a:t> = shifting executory interest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SpEI</a:t>
            </a:r>
            <a:r>
              <a:rPr lang="en-US" dirty="0"/>
              <a:t> = springing executory interest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TC = tenancy in common</a:t>
            </a:r>
          </a:p>
          <a:p>
            <a:pPr marL="0" indent="0">
              <a:buNone/>
            </a:pPr>
            <a:r>
              <a:rPr lang="en-US" dirty="0"/>
              <a:t>JT = joint tenancy</a:t>
            </a:r>
          </a:p>
          <a:p>
            <a:pPr marL="0" indent="0">
              <a:buNone/>
            </a:pPr>
            <a:r>
              <a:rPr lang="en-US" dirty="0"/>
              <a:t>TE = tenancy by the entirety</a:t>
            </a:r>
          </a:p>
          <a:p>
            <a:pPr marL="0" indent="0">
              <a:buNone/>
            </a:pPr>
            <a:r>
              <a:rPr lang="en-US" dirty="0"/>
              <a:t>CP = community property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91F28AA4-A25A-E84D-89A6-B8322FA1A1EA}"/>
              </a:ext>
            </a:extLst>
          </p:cNvPr>
          <p:cNvSpPr/>
          <p:nvPr/>
        </p:nvSpPr>
        <p:spPr>
          <a:xfrm>
            <a:off x="675249" y="787791"/>
            <a:ext cx="229773" cy="284636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6C112E8D-E2F0-EB43-94B6-5ABBF5C81FAC}"/>
              </a:ext>
            </a:extLst>
          </p:cNvPr>
          <p:cNvSpPr/>
          <p:nvPr/>
        </p:nvSpPr>
        <p:spPr>
          <a:xfrm>
            <a:off x="6601263" y="787790"/>
            <a:ext cx="229773" cy="305673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47C55C3-C661-2046-8876-88412E351CAA}"/>
              </a:ext>
            </a:extLst>
          </p:cNvPr>
          <p:cNvSpPr/>
          <p:nvPr/>
        </p:nvSpPr>
        <p:spPr>
          <a:xfrm>
            <a:off x="675248" y="4278988"/>
            <a:ext cx="229773" cy="1055854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DD1CA1C-8195-AB40-8D89-8D6C5BC6105E}"/>
              </a:ext>
            </a:extLst>
          </p:cNvPr>
          <p:cNvSpPr/>
          <p:nvPr/>
        </p:nvSpPr>
        <p:spPr>
          <a:xfrm>
            <a:off x="6550439" y="4493827"/>
            <a:ext cx="229773" cy="1103716"/>
          </a:xfrm>
          <a:prstGeom prst="lef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C817B-23BF-7245-AB53-0054C80331E6}"/>
              </a:ext>
            </a:extLst>
          </p:cNvPr>
          <p:cNvSpPr txBox="1"/>
          <p:nvPr/>
        </p:nvSpPr>
        <p:spPr>
          <a:xfrm rot="16200000">
            <a:off x="-375661" y="2131489"/>
            <a:ext cx="173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Freehold Estates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81EAEF-AE8E-BA43-BBD5-BF91894A7B84}"/>
              </a:ext>
            </a:extLst>
          </p:cNvPr>
          <p:cNvSpPr txBox="1"/>
          <p:nvPr/>
        </p:nvSpPr>
        <p:spPr>
          <a:xfrm rot="16200000">
            <a:off x="-553722" y="4794701"/>
            <a:ext cx="2087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Nonfreehold</a:t>
            </a:r>
            <a:r>
              <a:rPr lang="en-US" dirty="0">
                <a:solidFill>
                  <a:srgbClr val="0070C0"/>
                </a:solidFill>
              </a:rPr>
              <a:t> Estates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52F3E9-B6F6-3841-8DE1-2DD4BE6C446B}"/>
              </a:ext>
            </a:extLst>
          </p:cNvPr>
          <p:cNvSpPr txBox="1"/>
          <p:nvPr/>
        </p:nvSpPr>
        <p:spPr>
          <a:xfrm rot="16200000">
            <a:off x="5590290" y="2131488"/>
            <a:ext cx="1670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Future Interests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C4C470-2376-AE44-A4D2-FCE9DDC13028}"/>
              </a:ext>
            </a:extLst>
          </p:cNvPr>
          <p:cNvSpPr txBox="1"/>
          <p:nvPr/>
        </p:nvSpPr>
        <p:spPr>
          <a:xfrm rot="16200000">
            <a:off x="5593944" y="4722519"/>
            <a:ext cx="129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Concurrent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Interests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A121C4-682F-6445-AC84-BD0061358111}"/>
              </a:ext>
            </a:extLst>
          </p:cNvPr>
          <p:cNvSpPr/>
          <p:nvPr/>
        </p:nvSpPr>
        <p:spPr>
          <a:xfrm>
            <a:off x="141850" y="3875781"/>
            <a:ext cx="3081797" cy="230118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08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83E76D0-4FB0-E84E-8A74-19AAE2DE89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945662"/>
              </p:ext>
            </p:extLst>
          </p:nvPr>
        </p:nvGraphicFramePr>
        <p:xfrm>
          <a:off x="449278" y="878149"/>
          <a:ext cx="11508305" cy="2227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8543">
                  <a:extLst>
                    <a:ext uri="{9D8B030D-6E8A-4147-A177-3AD203B41FA5}">
                      <a16:colId xmlns:a16="http://schemas.microsoft.com/office/drawing/2014/main" val="272463370"/>
                    </a:ext>
                  </a:extLst>
                </a:gridCol>
                <a:gridCol w="2244714">
                  <a:extLst>
                    <a:ext uri="{9D8B030D-6E8A-4147-A177-3AD203B41FA5}">
                      <a16:colId xmlns:a16="http://schemas.microsoft.com/office/drawing/2014/main" val="1390921211"/>
                    </a:ext>
                  </a:extLst>
                </a:gridCol>
                <a:gridCol w="2338704">
                  <a:extLst>
                    <a:ext uri="{9D8B030D-6E8A-4147-A177-3AD203B41FA5}">
                      <a16:colId xmlns:a16="http://schemas.microsoft.com/office/drawing/2014/main" val="331872251"/>
                    </a:ext>
                  </a:extLst>
                </a:gridCol>
                <a:gridCol w="1926344">
                  <a:extLst>
                    <a:ext uri="{9D8B030D-6E8A-4147-A177-3AD203B41FA5}">
                      <a16:colId xmlns:a16="http://schemas.microsoft.com/office/drawing/2014/main" val="3419530196"/>
                    </a:ext>
                  </a:extLst>
                </a:gridCol>
              </a:tblGrid>
              <a:tr h="473785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 of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 of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 of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212016"/>
                  </a:ext>
                </a:extLst>
              </a:tr>
              <a:tr h="487752">
                <a:tc>
                  <a:txBody>
                    <a:bodyPr/>
                    <a:lstStyle/>
                    <a:p>
                      <a:r>
                        <a:rPr lang="en-US" dirty="0"/>
                        <a:t>O leases “to A until June 1, 2025, rent to be $600 per month”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922227"/>
                  </a:ext>
                </a:extLst>
              </a:tr>
              <a:tr h="473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 leases “to A, rent to be $600 per month”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242565"/>
                  </a:ext>
                </a:extLst>
              </a:tr>
              <a:tr h="4737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 leases “to A, but either of use can terminate this lease at any time, for any reason, without notice”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99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586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2CEF-1719-6E49-BFE2-0C0221C36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872"/>
          </a:xfrm>
        </p:spPr>
        <p:txBody>
          <a:bodyPr>
            <a:normAutofit/>
          </a:bodyPr>
          <a:lstStyle/>
          <a:p>
            <a:r>
              <a:rPr lang="en-US" sz="3200" dirty="0"/>
              <a:t>Term of Years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59D6-3352-7A4A-97AB-81DF549C2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360" y="1166998"/>
            <a:ext cx="10151440" cy="5009965"/>
          </a:xfrm>
        </p:spPr>
        <p:txBody>
          <a:bodyPr>
            <a:normAutofit/>
          </a:bodyPr>
          <a:lstStyle/>
          <a:p>
            <a:r>
              <a:rPr lang="en-US" sz="2400" dirty="0"/>
              <a:t>Lasts for a fixed period of time</a:t>
            </a:r>
          </a:p>
          <a:p>
            <a:r>
              <a:rPr lang="en-US" sz="2400" dirty="0"/>
              <a:t>No additional notice necessary to terminate</a:t>
            </a:r>
          </a:p>
          <a:p>
            <a:r>
              <a:rPr lang="en-US" sz="2400" dirty="0"/>
              <a:t>Restraints on alienation (prohibitions of assignments and subleases) permitted but disfavored</a:t>
            </a:r>
          </a:p>
        </p:txBody>
      </p:sp>
    </p:spTree>
    <p:extLst>
      <p:ext uri="{BB962C8B-B14F-4D97-AF65-F5344CB8AC3E}">
        <p14:creationId xmlns:p14="http://schemas.microsoft.com/office/powerpoint/2010/main" val="244924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2CEF-1719-6E49-BFE2-0C0221C36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872"/>
          </a:xfrm>
        </p:spPr>
        <p:txBody>
          <a:bodyPr>
            <a:normAutofit/>
          </a:bodyPr>
          <a:lstStyle/>
          <a:p>
            <a:r>
              <a:rPr lang="en-US" sz="3200" dirty="0"/>
              <a:t>Periodic Tenancy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59D6-3352-7A4A-97AB-81DF549C2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360" y="1166998"/>
            <a:ext cx="10151440" cy="5009965"/>
          </a:xfrm>
        </p:spPr>
        <p:txBody>
          <a:bodyPr>
            <a:normAutofit/>
          </a:bodyPr>
          <a:lstStyle/>
          <a:p>
            <a:r>
              <a:rPr lang="en-US" sz="2400" dirty="0"/>
              <a:t>Lasts for a period of time – and for succeeding periods unless and until either party gives notice</a:t>
            </a:r>
          </a:p>
          <a:p>
            <a:r>
              <a:rPr lang="en-US" sz="2400" dirty="0"/>
              <a:t>Default notice requirement:  duration of the rental period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9337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2CEF-1719-6E49-BFE2-0C0221C36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872"/>
          </a:xfrm>
        </p:spPr>
        <p:txBody>
          <a:bodyPr>
            <a:normAutofit/>
          </a:bodyPr>
          <a:lstStyle/>
          <a:p>
            <a:r>
              <a:rPr lang="en-US" sz="3200" dirty="0"/>
              <a:t>Tenancy at Will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59D6-3352-7A4A-97AB-81DF549C2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360" y="1166998"/>
            <a:ext cx="10151440" cy="5009965"/>
          </a:xfrm>
        </p:spPr>
        <p:txBody>
          <a:bodyPr>
            <a:normAutofit/>
          </a:bodyPr>
          <a:lstStyle/>
          <a:p>
            <a:r>
              <a:rPr lang="en-US" sz="2400" dirty="0"/>
              <a:t>Either party can terminate at any time</a:t>
            </a:r>
          </a:p>
          <a:p>
            <a:r>
              <a:rPr lang="en-US" sz="2400" dirty="0"/>
              <a:t>Now strongly disfavored; court will likely construe an ambiguous arrangement as a Periodic Tenancy</a:t>
            </a:r>
          </a:p>
        </p:txBody>
      </p:sp>
    </p:spTree>
    <p:extLst>
      <p:ext uri="{BB962C8B-B14F-4D97-AF65-F5344CB8AC3E}">
        <p14:creationId xmlns:p14="http://schemas.microsoft.com/office/powerpoint/2010/main" val="3835513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2CEF-1719-6E49-BFE2-0C0221C36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872"/>
          </a:xfrm>
        </p:spPr>
        <p:txBody>
          <a:bodyPr>
            <a:normAutofit/>
          </a:bodyPr>
          <a:lstStyle/>
          <a:p>
            <a:r>
              <a:rPr lang="en-US" sz="3200" dirty="0"/>
              <a:t>Tenancy at Sufferance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59D6-3352-7A4A-97AB-81DF549C2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360" y="1166998"/>
            <a:ext cx="10151440" cy="5009965"/>
          </a:xfrm>
        </p:spPr>
        <p:txBody>
          <a:bodyPr>
            <a:normAutofit/>
          </a:bodyPr>
          <a:lstStyle/>
          <a:p>
            <a:r>
              <a:rPr lang="en-US" sz="2400" dirty="0"/>
              <a:t>Aka “Holdover tenancy”</a:t>
            </a:r>
          </a:p>
          <a:p>
            <a:r>
              <a:rPr lang="en-US" sz="2400" dirty="0"/>
              <a:t>Arises when a tenant continues to occupy the premises after expiration of the term</a:t>
            </a:r>
          </a:p>
          <a:p>
            <a:r>
              <a:rPr lang="en-US" sz="2400" dirty="0"/>
              <a:t>Landlord may elect whether to treat the holdover as a trespasser or to create a new TP</a:t>
            </a:r>
          </a:p>
        </p:txBody>
      </p:sp>
    </p:spTree>
    <p:extLst>
      <p:ext uri="{BB962C8B-B14F-4D97-AF65-F5344CB8AC3E}">
        <p14:creationId xmlns:p14="http://schemas.microsoft.com/office/powerpoint/2010/main" val="2080144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DA2269-98FC-234C-B95F-4A922756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9864"/>
            <a:ext cx="10515600" cy="75666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Revolution in Tenants’ Rights (late 1960s)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8FA21D-BE97-7A48-AC42-D9FF02BFF0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Old Rules</a:t>
            </a:r>
          </a:p>
          <a:p>
            <a:r>
              <a:rPr lang="en-US" sz="2400" dirty="0"/>
              <a:t>LL has no duty to place T in possession</a:t>
            </a:r>
          </a:p>
          <a:p>
            <a:r>
              <a:rPr lang="en-US" sz="2400" dirty="0"/>
              <a:t>Caveat Lessee</a:t>
            </a:r>
          </a:p>
          <a:p>
            <a:r>
              <a:rPr lang="en-US" sz="2400" dirty="0"/>
              <a:t>Independent Covenants</a:t>
            </a:r>
          </a:p>
          <a:p>
            <a:r>
              <a:rPr lang="en-US" sz="2400" dirty="0"/>
              <a:t>Summary Eviction Procedures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F4C5B2-B870-2645-9BEA-B0C616A24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65748" y="1825625"/>
            <a:ext cx="44880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New Rules</a:t>
            </a:r>
          </a:p>
          <a:p>
            <a:r>
              <a:rPr lang="en-US" sz="2400" dirty="0"/>
              <a:t>LL must place T in possession</a:t>
            </a:r>
          </a:p>
          <a:p>
            <a:r>
              <a:rPr lang="en-US" sz="2400" dirty="0"/>
              <a:t>Implied Warranty of Habitability</a:t>
            </a:r>
          </a:p>
          <a:p>
            <a:r>
              <a:rPr lang="en-US" sz="2400" dirty="0"/>
              <a:t>Dependent Covenants</a:t>
            </a:r>
          </a:p>
          <a:p>
            <a:r>
              <a:rPr lang="en-US" sz="2400" dirty="0"/>
              <a:t>Limitations on Summary Evictions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949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7F7EAD-AFA1-FF40-91FE-2658083C5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Typical Summary Eviction Procedure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AFB4CD-7476-4B40-B51C-E9994B454E3F}"/>
              </a:ext>
            </a:extLst>
          </p:cNvPr>
          <p:cNvCxnSpPr>
            <a:cxnSpLocks/>
          </p:cNvCxnSpPr>
          <p:nvPr/>
        </p:nvCxnSpPr>
        <p:spPr>
          <a:xfrm>
            <a:off x="570322" y="4686300"/>
            <a:ext cx="10949233" cy="0"/>
          </a:xfrm>
          <a:prstGeom prst="straightConnector1">
            <a:avLst/>
          </a:prstGeom>
          <a:ln w="254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3E8F634-EFDA-F34C-A4DA-F34A9F46F39C}"/>
              </a:ext>
            </a:extLst>
          </p:cNvPr>
          <p:cNvSpPr txBox="1"/>
          <p:nvPr/>
        </p:nvSpPr>
        <p:spPr>
          <a:xfrm>
            <a:off x="5723141" y="5715000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(days)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9A4460-84A7-2B4B-89DB-ACAB72E9ECA0}"/>
              </a:ext>
            </a:extLst>
          </p:cNvPr>
          <p:cNvCxnSpPr/>
          <p:nvPr/>
        </p:nvCxnSpPr>
        <p:spPr>
          <a:xfrm>
            <a:off x="1524000" y="4528038"/>
            <a:ext cx="0" cy="3780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E9C1E0-EAFB-E44D-A168-85986DE14290}"/>
              </a:ext>
            </a:extLst>
          </p:cNvPr>
          <p:cNvCxnSpPr/>
          <p:nvPr/>
        </p:nvCxnSpPr>
        <p:spPr>
          <a:xfrm>
            <a:off x="6095999" y="4528038"/>
            <a:ext cx="0" cy="3780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C35908-C35E-C44E-B859-969941C5C76E}"/>
              </a:ext>
            </a:extLst>
          </p:cNvPr>
          <p:cNvCxnSpPr/>
          <p:nvPr/>
        </p:nvCxnSpPr>
        <p:spPr>
          <a:xfrm>
            <a:off x="3810000" y="4528038"/>
            <a:ext cx="0" cy="3780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E7DE8C-DEBD-6841-B9F9-F12F31A4FFB9}"/>
              </a:ext>
            </a:extLst>
          </p:cNvPr>
          <p:cNvCxnSpPr/>
          <p:nvPr/>
        </p:nvCxnSpPr>
        <p:spPr>
          <a:xfrm>
            <a:off x="7967517" y="4528038"/>
            <a:ext cx="0" cy="3780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B4D388-7DDD-3E4C-AF3B-4F6F4D08282B}"/>
              </a:ext>
            </a:extLst>
          </p:cNvPr>
          <p:cNvCxnSpPr/>
          <p:nvPr/>
        </p:nvCxnSpPr>
        <p:spPr>
          <a:xfrm>
            <a:off x="10210800" y="4497265"/>
            <a:ext cx="0" cy="3780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B6509A-070D-D943-90F3-7A919CA378FA}"/>
              </a:ext>
            </a:extLst>
          </p:cNvPr>
          <p:cNvSpPr txBox="1"/>
          <p:nvPr/>
        </p:nvSpPr>
        <p:spPr>
          <a:xfrm>
            <a:off x="2410691" y="49061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E7350D-9F18-A448-B799-BBE5C3E13ABC}"/>
              </a:ext>
            </a:extLst>
          </p:cNvPr>
          <p:cNvSpPr txBox="1"/>
          <p:nvPr/>
        </p:nvSpPr>
        <p:spPr>
          <a:xfrm>
            <a:off x="6892653" y="49067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6D19A1-5691-BB4F-8647-56C3B981B704}"/>
              </a:ext>
            </a:extLst>
          </p:cNvPr>
          <p:cNvSpPr txBox="1"/>
          <p:nvPr/>
        </p:nvSpPr>
        <p:spPr>
          <a:xfrm>
            <a:off x="4819829" y="49061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C0C6B2-DA21-E14A-A6B6-0F4D97B95C5C}"/>
              </a:ext>
            </a:extLst>
          </p:cNvPr>
          <p:cNvSpPr txBox="1"/>
          <p:nvPr/>
        </p:nvSpPr>
        <p:spPr>
          <a:xfrm>
            <a:off x="8945418" y="49061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EA715E-0336-B743-A9A7-C5E63641174F}"/>
              </a:ext>
            </a:extLst>
          </p:cNvPr>
          <p:cNvSpPr txBox="1"/>
          <p:nvPr/>
        </p:nvSpPr>
        <p:spPr>
          <a:xfrm>
            <a:off x="1025848" y="3749155"/>
            <a:ext cx="124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 sends notice to 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6E77B9-5A7C-3E45-A1D9-26461E905E8D}"/>
              </a:ext>
            </a:extLst>
          </p:cNvPr>
          <p:cNvSpPr txBox="1"/>
          <p:nvPr/>
        </p:nvSpPr>
        <p:spPr>
          <a:xfrm>
            <a:off x="3257408" y="3746628"/>
            <a:ext cx="1249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 files complaint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8718F4-0926-064E-B0F8-4A70D9CC0EF0}"/>
              </a:ext>
            </a:extLst>
          </p:cNvPr>
          <p:cNvSpPr txBox="1"/>
          <p:nvPr/>
        </p:nvSpPr>
        <p:spPr>
          <a:xfrm>
            <a:off x="9702811" y="3746627"/>
            <a:ext cx="1196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Warrant of Eviction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A83941-E4FC-E04F-A99B-28EE5C013DF9}"/>
              </a:ext>
            </a:extLst>
          </p:cNvPr>
          <p:cNvSpPr txBox="1"/>
          <p:nvPr/>
        </p:nvSpPr>
        <p:spPr>
          <a:xfrm>
            <a:off x="7457850" y="3746628"/>
            <a:ext cx="1108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Trial Date #2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02310A-0E41-934B-A9B4-DBB3FFE6E86F}"/>
              </a:ext>
            </a:extLst>
          </p:cNvPr>
          <p:cNvSpPr txBox="1"/>
          <p:nvPr/>
        </p:nvSpPr>
        <p:spPr>
          <a:xfrm>
            <a:off x="5770724" y="3746629"/>
            <a:ext cx="1108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Trial Date #1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E733B7-2501-7749-B064-BB81678152A0}"/>
              </a:ext>
            </a:extLst>
          </p:cNvPr>
          <p:cNvSpPr txBox="1"/>
          <p:nvPr/>
        </p:nvSpPr>
        <p:spPr>
          <a:xfrm>
            <a:off x="9379527" y="1579198"/>
            <a:ext cx="1662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If T pays all money due + costs, can stay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9C7E72-E0F4-F74D-B723-6951BC21BF0A}"/>
              </a:ext>
            </a:extLst>
          </p:cNvPr>
          <p:cNvSpPr txBox="1"/>
          <p:nvPr/>
        </p:nvSpPr>
        <p:spPr>
          <a:xfrm>
            <a:off x="3962400" y="2032123"/>
            <a:ext cx="1662546" cy="94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Service of summons by sheriff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B3F683-D635-2F48-8689-822F183E6B57}"/>
              </a:ext>
            </a:extLst>
          </p:cNvPr>
          <p:cNvSpPr txBox="1"/>
          <p:nvPr/>
        </p:nvSpPr>
        <p:spPr>
          <a:xfrm>
            <a:off x="6477294" y="2181574"/>
            <a:ext cx="1662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If T fails to appear, Judge can adjourn for a week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7898B5-4845-F543-BE1F-E884FA81E7FF}"/>
              </a:ext>
            </a:extLst>
          </p:cNvPr>
          <p:cNvSpPr txBox="1"/>
          <p:nvPr/>
        </p:nvSpPr>
        <p:spPr>
          <a:xfrm>
            <a:off x="8455891" y="2690279"/>
            <a:ext cx="1662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Typically default judgment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C135221-2B09-5C46-B642-51AC18471670}"/>
              </a:ext>
            </a:extLst>
          </p:cNvPr>
          <p:cNvCxnSpPr/>
          <p:nvPr/>
        </p:nvCxnSpPr>
        <p:spPr>
          <a:xfrm>
            <a:off x="4368800" y="3003707"/>
            <a:ext cx="0" cy="1524331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383AE5-A225-3F43-9F12-3AF1C1011D70}"/>
              </a:ext>
            </a:extLst>
          </p:cNvPr>
          <p:cNvCxnSpPr>
            <a:cxnSpLocks/>
          </p:cNvCxnSpPr>
          <p:nvPr/>
        </p:nvCxnSpPr>
        <p:spPr>
          <a:xfrm flipH="1">
            <a:off x="8012020" y="3613609"/>
            <a:ext cx="841034" cy="1004573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7E21ED5-C80D-FB42-8EDA-7FF68F9D0655}"/>
              </a:ext>
            </a:extLst>
          </p:cNvPr>
          <p:cNvCxnSpPr>
            <a:cxnSpLocks/>
          </p:cNvCxnSpPr>
          <p:nvPr/>
        </p:nvCxnSpPr>
        <p:spPr>
          <a:xfrm flipH="1">
            <a:off x="6161243" y="3327331"/>
            <a:ext cx="813984" cy="1254664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CB2B99-B284-6544-A4DB-627371C772A2}"/>
              </a:ext>
            </a:extLst>
          </p:cNvPr>
          <p:cNvCxnSpPr>
            <a:cxnSpLocks/>
          </p:cNvCxnSpPr>
          <p:nvPr/>
        </p:nvCxnSpPr>
        <p:spPr>
          <a:xfrm flipH="1">
            <a:off x="9494982" y="2561162"/>
            <a:ext cx="551873" cy="2020833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69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4" id="{D0F131F1-831B-0647-A3A9-837A037336F1}" vid="{66825EB4-E024-AE4F-BD62-F85C1C0974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9846</TotalTime>
  <Words>521</Words>
  <Application>Microsoft Macintosh PowerPoint</Application>
  <PresentationFormat>Widescreen</PresentationFormat>
  <Paragraphs>108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Landlords and Tenants </vt:lpstr>
      <vt:lpstr>Abbreviations</vt:lpstr>
      <vt:lpstr>PowerPoint Presentation</vt:lpstr>
      <vt:lpstr>Term of Years</vt:lpstr>
      <vt:lpstr>Periodic Tenancy</vt:lpstr>
      <vt:lpstr>Tenancy at Will</vt:lpstr>
      <vt:lpstr>Tenancy at Sufferance</vt:lpstr>
      <vt:lpstr>Revolution in Tenants’ Rights (late 1960s)</vt:lpstr>
      <vt:lpstr>Typical Summary Eviction Procedure</vt:lpstr>
      <vt:lpstr>Axes of Policy Debate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Concurrent Interests </dc:title>
  <dc:creator>Terry Fisher</dc:creator>
  <cp:lastModifiedBy>Fisher, William</cp:lastModifiedBy>
  <cp:revision>47</cp:revision>
  <dcterms:created xsi:type="dcterms:W3CDTF">2021-02-23T20:51:08Z</dcterms:created>
  <dcterms:modified xsi:type="dcterms:W3CDTF">2025-02-25T18:06:42Z</dcterms:modified>
</cp:coreProperties>
</file>