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73" r:id="rId8"/>
    <p:sldId id="274" r:id="rId9"/>
    <p:sldId id="266" r:id="rId10"/>
    <p:sldId id="272" r:id="rId11"/>
    <p:sldId id="270" r:id="rId12"/>
    <p:sldId id="271" r:id="rId13"/>
    <p:sldId id="260" r:id="rId14"/>
    <p:sldId id="283" r:id="rId15"/>
    <p:sldId id="261" r:id="rId16"/>
    <p:sldId id="295" r:id="rId17"/>
    <p:sldId id="277" r:id="rId18"/>
    <p:sldId id="278" r:id="rId19"/>
    <p:sldId id="279" r:id="rId20"/>
    <p:sldId id="281" r:id="rId21"/>
    <p:sldId id="291" r:id="rId22"/>
    <p:sldId id="280" r:id="rId23"/>
    <p:sldId id="282" r:id="rId24"/>
    <p:sldId id="284" r:id="rId25"/>
    <p:sldId id="290" r:id="rId26"/>
    <p:sldId id="286" r:id="rId27"/>
    <p:sldId id="287" r:id="rId28"/>
    <p:sldId id="293" r:id="rId29"/>
    <p:sldId id="288" r:id="rId30"/>
    <p:sldId id="289" r:id="rId31"/>
    <p:sldId id="294" r:id="rId32"/>
    <p:sldId id="275" r:id="rId33"/>
    <p:sldId id="292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gstash.net/docs/1.4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ELK/</a:t>
            </a:r>
            <a:r>
              <a:rPr lang="en-US" dirty="0" err="1" smtClean="0"/>
              <a:t>Logstash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Or: How I learned to stop worrying and love the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06" y="634500"/>
            <a:ext cx="3658111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solved the real time alerting problem, but boy our troubleshooting still takes a long time.</a:t>
            </a:r>
          </a:p>
          <a:p>
            <a:r>
              <a:rPr lang="en-US" dirty="0" smtClean="0"/>
              <a:t>We’ve got to log into one of 10 central logging servers to </a:t>
            </a:r>
            <a:r>
              <a:rPr lang="en-US" dirty="0" err="1" smtClean="0"/>
              <a:t>grep</a:t>
            </a:r>
            <a:r>
              <a:rPr lang="en-US" dirty="0" smtClean="0"/>
              <a:t> through a mix of </a:t>
            </a:r>
            <a:r>
              <a:rPr lang="en-US" dirty="0" err="1" smtClean="0"/>
              <a:t>bzip’d</a:t>
            </a:r>
            <a:r>
              <a:rPr lang="en-US" dirty="0" smtClean="0"/>
              <a:t> and </a:t>
            </a:r>
            <a:r>
              <a:rPr lang="en-US" dirty="0" err="1" smtClean="0"/>
              <a:t>flatfile</a:t>
            </a:r>
            <a:r>
              <a:rPr lang="en-US" dirty="0" smtClean="0"/>
              <a:t> logs.</a:t>
            </a:r>
          </a:p>
          <a:p>
            <a:r>
              <a:rPr lang="en-US" dirty="0" smtClean="0"/>
              <a:t>It’s just not efficient to search our data, so what can we do?   </a:t>
            </a:r>
          </a:p>
          <a:p>
            <a:r>
              <a:rPr lang="en-US" dirty="0" smtClean="0"/>
              <a:t>Time to introduce a scalable, searchable, solution</a:t>
            </a:r>
          </a:p>
        </p:txBody>
      </p:sp>
    </p:spTree>
    <p:extLst>
      <p:ext uri="{BB962C8B-B14F-4D97-AF65-F5344CB8AC3E}">
        <p14:creationId xmlns:p14="http://schemas.microsoft.com/office/powerpoint/2010/main" val="27995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Logstash</a:t>
            </a:r>
            <a:r>
              <a:rPr lang="en-US" dirty="0" smtClean="0"/>
              <a:t>?/ELK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most people say </a:t>
            </a:r>
            <a:r>
              <a:rPr lang="en-US" dirty="0" err="1"/>
              <a:t>L</a:t>
            </a:r>
            <a:r>
              <a:rPr lang="en-US" dirty="0" err="1" smtClean="0"/>
              <a:t>ogstash</a:t>
            </a:r>
            <a:r>
              <a:rPr lang="en-US" dirty="0" smtClean="0"/>
              <a:t>, they are really talking about ELK (now)</a:t>
            </a:r>
          </a:p>
          <a:p>
            <a:r>
              <a:rPr lang="en-US" dirty="0" smtClean="0"/>
              <a:t>Mostly java based applications (</a:t>
            </a:r>
            <a:r>
              <a:rPr lang="en-US" dirty="0" err="1" smtClean="0"/>
              <a:t>kibana</a:t>
            </a:r>
            <a:r>
              <a:rPr lang="en-US" dirty="0" smtClean="0"/>
              <a:t> is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ELK=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is a distributed real time search and analytics engine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err="1" smtClean="0"/>
              <a:t>Logstash</a:t>
            </a:r>
            <a:r>
              <a:rPr lang="en-US" dirty="0" smtClean="0"/>
              <a:t> is a log scrubber and parser</a:t>
            </a:r>
          </a:p>
          <a:p>
            <a:pPr lvl="1"/>
            <a:r>
              <a:rPr lang="en-US" dirty="0" smtClean="0"/>
              <a:t>Parses into JSON format</a:t>
            </a:r>
            <a:endParaRPr lang="en-US" dirty="0"/>
          </a:p>
          <a:p>
            <a:r>
              <a:rPr lang="en-US" dirty="0" err="1" smtClean="0"/>
              <a:t>Kibana</a:t>
            </a:r>
            <a:r>
              <a:rPr lang="en-US" dirty="0" smtClean="0"/>
              <a:t> is a data visualization engine that interacts with underlying </a:t>
            </a:r>
            <a:r>
              <a:rPr lang="en-US" dirty="0" err="1" smtClean="0"/>
              <a:t>Elasticsearch</a:t>
            </a:r>
            <a:r>
              <a:rPr lang="en-US" dirty="0" smtClean="0"/>
              <a:t> clusters.  (Dashboards, graphs,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pic>
        <p:nvPicPr>
          <p:cNvPr id="2052" name="Picture 4" descr="log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183" y="2603500"/>
            <a:ext cx="2449817" cy="391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07" y="289724"/>
            <a:ext cx="2704366" cy="216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things with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ELK is a fairly new initiative by the folks at </a:t>
            </a:r>
            <a:r>
              <a:rPr lang="en-US" dirty="0" err="1" smtClean="0"/>
              <a:t>Elasticsearch</a:t>
            </a:r>
            <a:r>
              <a:rPr lang="en-US" dirty="0" smtClean="0"/>
              <a:t> (ES)</a:t>
            </a:r>
          </a:p>
          <a:p>
            <a:pPr lvl="1"/>
            <a:r>
              <a:rPr lang="en-US" dirty="0" err="1" smtClean="0"/>
              <a:t>Elasticsearch</a:t>
            </a:r>
            <a:r>
              <a:rPr lang="en-US" dirty="0" smtClean="0"/>
              <a:t> was originally on its own</a:t>
            </a:r>
          </a:p>
          <a:p>
            <a:pPr lvl="1"/>
            <a:r>
              <a:rPr lang="en-US" dirty="0" smtClean="0"/>
              <a:t>The maker of </a:t>
            </a:r>
            <a:r>
              <a:rPr lang="en-US" dirty="0" err="1" smtClean="0"/>
              <a:t>kibana</a:t>
            </a:r>
            <a:r>
              <a:rPr lang="en-US" dirty="0" smtClean="0"/>
              <a:t> was hired on at ES and became a core part of the stack</a:t>
            </a:r>
          </a:p>
          <a:p>
            <a:pPr lvl="1"/>
            <a:r>
              <a:rPr lang="en-US" dirty="0" err="1" smtClean="0"/>
              <a:t>Logstash</a:t>
            </a:r>
            <a:r>
              <a:rPr lang="en-US" dirty="0" smtClean="0"/>
              <a:t> moves from a separate project to live under the ES umbrella</a:t>
            </a:r>
          </a:p>
          <a:p>
            <a:r>
              <a:rPr lang="en-US" dirty="0" smtClean="0"/>
              <a:t>Now offer a commercial monitor/management product Marvel</a:t>
            </a:r>
          </a:p>
          <a:p>
            <a:r>
              <a:rPr lang="en-US" dirty="0" smtClean="0"/>
              <a:t>Offer commercial training</a:t>
            </a:r>
          </a:p>
          <a:p>
            <a:r>
              <a:rPr lang="en-US" dirty="0" smtClean="0"/>
              <a:t>Deb/RPM packages for both ES, </a:t>
            </a:r>
            <a:r>
              <a:rPr lang="en-US" dirty="0" err="1" smtClean="0"/>
              <a:t>Logstash</a:t>
            </a:r>
            <a:r>
              <a:rPr lang="en-US" dirty="0" smtClean="0"/>
              <a:t> now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  0.9 -&gt;  1.1.0</a:t>
            </a:r>
          </a:p>
          <a:p>
            <a:r>
              <a:rPr lang="en-US" dirty="0" err="1" smtClean="0"/>
              <a:t>Logstash</a:t>
            </a:r>
            <a:r>
              <a:rPr lang="en-US" dirty="0" smtClean="0"/>
              <a:t>   1.2 -&gt; 1.4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piece of the </a:t>
            </a:r>
            <a:r>
              <a:rPr lang="en-US" dirty="0" smtClean="0">
                <a:solidFill>
                  <a:srgbClr val="00B050"/>
                </a:solidFill>
              </a:rPr>
              <a:t>ELK</a:t>
            </a:r>
            <a:r>
              <a:rPr lang="en-US" dirty="0" smtClean="0"/>
              <a:t> stack is built with scalability in mind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E</a:t>
            </a:r>
            <a:r>
              <a:rPr lang="en-US" dirty="0" err="1" smtClean="0"/>
              <a:t>lasticsearch</a:t>
            </a:r>
            <a:r>
              <a:rPr lang="en-US" dirty="0" smtClean="0"/>
              <a:t> is designed for clustering and scalability.  Multicast / unicast cluster membership is built into the core as well as data redundancy.  ES can also be split into 3 roles, search head, cluster coordinator, and data node.</a:t>
            </a:r>
          </a:p>
          <a:p>
            <a:r>
              <a:rPr lang="en-US" dirty="0" err="1">
                <a:solidFill>
                  <a:srgbClr val="00B050"/>
                </a:solidFill>
              </a:rPr>
              <a:t>L</a:t>
            </a:r>
            <a:r>
              <a:rPr lang="en-US" dirty="0" err="1"/>
              <a:t>ogstash</a:t>
            </a:r>
            <a:r>
              <a:rPr lang="en-US" dirty="0"/>
              <a:t> can be split into both log shippers, and log indexers and read from multiple data streams.  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K</a:t>
            </a:r>
            <a:r>
              <a:rPr lang="en-US" dirty="0" err="1" smtClean="0"/>
              <a:t>ibana</a:t>
            </a:r>
            <a:r>
              <a:rPr lang="en-US" dirty="0" smtClean="0"/>
              <a:t> talks directly to your </a:t>
            </a:r>
            <a:r>
              <a:rPr lang="en-US" dirty="0" err="1" smtClean="0"/>
              <a:t>elasticsearch</a:t>
            </a:r>
            <a:r>
              <a:rPr lang="en-US" dirty="0" smtClean="0"/>
              <a:t>, so it’s as scalable as it is.</a:t>
            </a:r>
          </a:p>
        </p:txBody>
      </p:sp>
    </p:spTree>
    <p:extLst>
      <p:ext uri="{BB962C8B-B14F-4D97-AF65-F5344CB8AC3E}">
        <p14:creationId xmlns:p14="http://schemas.microsoft.com/office/powerpoint/2010/main" val="342973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has 23 Inputs | 18 Filters | 40 Outputs</a:t>
            </a:r>
          </a:p>
          <a:p>
            <a:pPr lvl="1"/>
            <a:r>
              <a:rPr lang="en-US" dirty="0"/>
              <a:t>Full list of inputs available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logstash.net/docs/1.4.0</a:t>
            </a:r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package </a:t>
            </a:r>
            <a:r>
              <a:rPr lang="en-US" dirty="0" err="1" smtClean="0"/>
              <a:t>config</a:t>
            </a:r>
            <a:r>
              <a:rPr lang="en-US" dirty="0" smtClean="0"/>
              <a:t> locations: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/default/</a:t>
            </a:r>
            <a:r>
              <a:rPr lang="en-US" dirty="0" err="1" smtClean="0"/>
              <a:t>logstash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/</a:t>
            </a:r>
            <a:r>
              <a:rPr lang="en-US" dirty="0" err="1" smtClean="0"/>
              <a:t>logstash.conf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logstash</a:t>
            </a:r>
            <a:r>
              <a:rPr lang="en-US" dirty="0" smtClean="0"/>
              <a:t>/</a:t>
            </a:r>
            <a:r>
              <a:rPr lang="en-US" dirty="0" err="1" smtClean="0"/>
              <a:t>conf.d</a:t>
            </a:r>
            <a:r>
              <a:rPr lang="en-US" dirty="0" smtClean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72688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-- Getting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can listen locally as a syslog server</a:t>
            </a:r>
          </a:p>
          <a:p>
            <a:r>
              <a:rPr lang="en-US" dirty="0" smtClean="0"/>
              <a:t>Log Shippers (next slide)</a:t>
            </a:r>
          </a:p>
          <a:p>
            <a:r>
              <a:rPr lang="en-US" dirty="0" smtClean="0"/>
              <a:t>File input – can watch directories / read from local files and maintain file position [milestone 2]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[milestone 1]/ </a:t>
            </a:r>
            <a:r>
              <a:rPr lang="en-US" dirty="0" err="1" smtClean="0"/>
              <a:t>Zeromq</a:t>
            </a:r>
            <a:r>
              <a:rPr lang="en-US" dirty="0" smtClean="0"/>
              <a:t> [milestone 2]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[milestone 2]</a:t>
            </a:r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keeps getting mentioned as the de-facto method, but the teams I know who use it have had the log shipping break down multiple times, and my team has not.</a:t>
            </a:r>
          </a:p>
        </p:txBody>
      </p:sp>
    </p:spTree>
    <p:extLst>
      <p:ext uri="{BB962C8B-B14F-4D97-AF65-F5344CB8AC3E}">
        <p14:creationId xmlns:p14="http://schemas.microsoft.com/office/powerpoint/2010/main" val="422539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is a popular middle tier log shipper/queue.  It is also scalable.</a:t>
            </a:r>
          </a:p>
          <a:p>
            <a:endParaRPr lang="en-US" dirty="0" smtClean="0"/>
          </a:p>
          <a:p>
            <a:r>
              <a:rPr lang="en-US" dirty="0" smtClean="0"/>
              <a:t>Maintains a local queue of logs in case of network disruption, but it will eventually over-run.</a:t>
            </a:r>
          </a:p>
          <a:p>
            <a:endParaRPr lang="en-US" dirty="0" smtClean="0"/>
          </a:p>
          <a:p>
            <a:r>
              <a:rPr lang="en-US" dirty="0" smtClean="0"/>
              <a:t>Allows restart of </a:t>
            </a:r>
            <a:r>
              <a:rPr lang="en-US" dirty="0" err="1" smtClean="0"/>
              <a:t>logstash</a:t>
            </a:r>
            <a:r>
              <a:rPr lang="en-US" dirty="0" smtClean="0"/>
              <a:t> without data loss.</a:t>
            </a:r>
            <a:endParaRPr lang="en-US" dirty="0"/>
          </a:p>
        </p:txBody>
      </p:sp>
      <p:pic>
        <p:nvPicPr>
          <p:cNvPr id="6146" name="Picture 2" descr="Logstash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91" y="1875693"/>
            <a:ext cx="6890050" cy="36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2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Shippers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agent – run </a:t>
            </a:r>
            <a:r>
              <a:rPr lang="en-US" dirty="0" err="1"/>
              <a:t>logstash</a:t>
            </a:r>
            <a:r>
              <a:rPr lang="en-US" dirty="0"/>
              <a:t> shipper </a:t>
            </a:r>
            <a:r>
              <a:rPr lang="en-US" dirty="0" err="1"/>
              <a:t>config</a:t>
            </a:r>
            <a:r>
              <a:rPr lang="en-US" dirty="0"/>
              <a:t>, installs/comes with whole </a:t>
            </a:r>
            <a:r>
              <a:rPr lang="en-US" dirty="0" err="1"/>
              <a:t>logstash</a:t>
            </a:r>
            <a:r>
              <a:rPr lang="en-US" dirty="0"/>
              <a:t> package</a:t>
            </a:r>
          </a:p>
          <a:p>
            <a:r>
              <a:rPr lang="en-US" dirty="0"/>
              <a:t>Beaver – can use an SSH tunnel to transmit chomped logs to </a:t>
            </a:r>
            <a:r>
              <a:rPr lang="en-US" dirty="0" err="1"/>
              <a:t>logstash</a:t>
            </a:r>
            <a:endParaRPr lang="en-US" dirty="0"/>
          </a:p>
          <a:p>
            <a:pPr lvl="1"/>
            <a:r>
              <a:rPr lang="en-US" dirty="0"/>
              <a:t>http://beaver.readthedocs.org/en/latest</a:t>
            </a:r>
          </a:p>
          <a:p>
            <a:pPr marL="342900" lvl="1" indent="-342900"/>
            <a:r>
              <a:rPr lang="en-US" dirty="0" err="1" smtClean="0"/>
              <a:t>logstash</a:t>
            </a:r>
            <a:r>
              <a:rPr lang="en-US" dirty="0" smtClean="0"/>
              <a:t>-forwarder (formerly lumberjack) </a:t>
            </a:r>
            <a:r>
              <a:rPr lang="en-US" dirty="0"/>
              <a:t>– </a:t>
            </a:r>
            <a:r>
              <a:rPr lang="en-US" dirty="0" err="1" smtClean="0"/>
              <a:t>openSSL</a:t>
            </a:r>
            <a:r>
              <a:rPr lang="en-US" dirty="0" smtClean="0"/>
              <a:t> transmission of logs</a:t>
            </a:r>
          </a:p>
          <a:p>
            <a:pPr marL="742950" lvl="2" indent="-342900"/>
            <a:r>
              <a:rPr lang="en-US" dirty="0" smtClean="0"/>
              <a:t>lightweight</a:t>
            </a:r>
            <a:endParaRPr lang="en-US" dirty="0"/>
          </a:p>
          <a:p>
            <a:pPr marL="742950" lvl="2" indent="-342900"/>
            <a:r>
              <a:rPr lang="en-US" dirty="0" smtClean="0"/>
              <a:t>lumberjack protocol [</a:t>
            </a:r>
            <a:r>
              <a:rPr lang="en-US" dirty="0"/>
              <a:t>Milestone </a:t>
            </a:r>
            <a:r>
              <a:rPr lang="en-US" dirty="0" smtClean="0"/>
              <a:t>1]</a:t>
            </a:r>
          </a:p>
          <a:p>
            <a:pPr marL="742950" lvl="2" indent="-342900"/>
            <a:r>
              <a:rPr lang="en-US" dirty="0" smtClean="0"/>
              <a:t>https</a:t>
            </a:r>
            <a:r>
              <a:rPr lang="en-US" dirty="0"/>
              <a:t>://github.com/elasticsearch/logstash-forwarder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5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– 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Normalize/convert timestamps</a:t>
            </a:r>
          </a:p>
          <a:p>
            <a:r>
              <a:rPr lang="en-US" dirty="0" smtClean="0"/>
              <a:t>Collect multiline logs as one log (</a:t>
            </a:r>
            <a:r>
              <a:rPr lang="en-US" dirty="0" err="1" smtClean="0"/>
              <a:t>stacktrace</a:t>
            </a:r>
            <a:r>
              <a:rPr lang="en-US" dirty="0" smtClean="0"/>
              <a:t>, pf </a:t>
            </a:r>
            <a:r>
              <a:rPr lang="en-US" dirty="0" err="1" smtClean="0"/>
              <a:t>fw</a:t>
            </a:r>
            <a:r>
              <a:rPr lang="en-US" dirty="0" smtClean="0"/>
              <a:t> logs)</a:t>
            </a:r>
          </a:p>
          <a:p>
            <a:r>
              <a:rPr lang="en-US" dirty="0" smtClean="0"/>
              <a:t>Remove extraneous data</a:t>
            </a:r>
          </a:p>
          <a:p>
            <a:r>
              <a:rPr lang="en-US" dirty="0" smtClean="0"/>
              <a:t>Parse data fields from logs using regex or </a:t>
            </a:r>
            <a:r>
              <a:rPr lang="en-US" dirty="0" err="1" smtClean="0"/>
              <a:t>grok</a:t>
            </a:r>
            <a:r>
              <a:rPr lang="en-US" dirty="0" smtClean="0"/>
              <a:t> patterns</a:t>
            </a:r>
          </a:p>
          <a:p>
            <a:pPr lvl="1"/>
            <a:r>
              <a:rPr lang="en-US" dirty="0" smtClean="0"/>
              <a:t>http://grokdebug.herokuapp.com</a:t>
            </a:r>
          </a:p>
          <a:p>
            <a:r>
              <a:rPr lang="en-US" dirty="0" smtClean="0"/>
              <a:t>Add tags, extra data to logs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8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–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to </a:t>
            </a:r>
            <a:r>
              <a:rPr lang="en-US" dirty="0" err="1" smtClean="0"/>
              <a:t>elasticsearch</a:t>
            </a:r>
            <a:r>
              <a:rPr lang="en-US" dirty="0" smtClean="0"/>
              <a:t> (primary use for </a:t>
            </a:r>
            <a:r>
              <a:rPr lang="en-US" dirty="0" err="1" smtClean="0"/>
              <a:t>logstash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Output to graphite through </a:t>
            </a:r>
            <a:r>
              <a:rPr lang="en-US" dirty="0" err="1" smtClean="0"/>
              <a:t>statsd</a:t>
            </a:r>
            <a:endParaRPr lang="en-US" dirty="0" smtClean="0"/>
          </a:p>
          <a:p>
            <a:r>
              <a:rPr lang="en-US" dirty="0" smtClean="0"/>
              <a:t>Output directly to graphite</a:t>
            </a:r>
          </a:p>
          <a:p>
            <a:endParaRPr lang="en-US" dirty="0" smtClean="0"/>
          </a:p>
          <a:p>
            <a:r>
              <a:rPr lang="en-US" dirty="0" smtClean="0"/>
              <a:t>You can even output to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Infinitely looping logs anyone?</a:t>
            </a:r>
            <a:endParaRPr lang="en-US" dirty="0"/>
          </a:p>
        </p:txBody>
      </p:sp>
      <p:pic>
        <p:nvPicPr>
          <p:cNvPr id="3074" name="Picture 2" descr="http://logstash.net/docs/1.1.6/tutorials/media/frontend-response-c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44" y="3104051"/>
            <a:ext cx="4762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 / Why does this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Handle: Embalmed</a:t>
            </a:r>
          </a:p>
          <a:p>
            <a:r>
              <a:rPr lang="en-US" dirty="0" smtClean="0"/>
              <a:t>Network Security Professional</a:t>
            </a:r>
          </a:p>
          <a:p>
            <a:r>
              <a:rPr lang="en-US" dirty="0" smtClean="0"/>
              <a:t>Strong </a:t>
            </a:r>
            <a:r>
              <a:rPr lang="en-US" dirty="0" smtClean="0"/>
              <a:t>systems background</a:t>
            </a:r>
          </a:p>
          <a:p>
            <a:r>
              <a:rPr lang="en-US" dirty="0" smtClean="0"/>
              <a:t>Increasingly </a:t>
            </a:r>
            <a:r>
              <a:rPr lang="en-US" dirty="0" err="1" smtClean="0"/>
              <a:t>devOps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Logs matter! (security, trending,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Accessing logs quickly matters</a:t>
            </a:r>
          </a:p>
          <a:p>
            <a:r>
              <a:rPr lang="en-US" dirty="0" smtClean="0"/>
              <a:t>Even more so at scale. More servers, more log sources, what is worth looking at?</a:t>
            </a:r>
          </a:p>
          <a:p>
            <a:r>
              <a:rPr lang="en-US" dirty="0" smtClean="0"/>
              <a:t>Filtration / normalization of input data</a:t>
            </a:r>
          </a:p>
        </p:txBody>
      </p:sp>
    </p:spTree>
    <p:extLst>
      <p:ext uri="{BB962C8B-B14F-4D97-AF65-F5344CB8AC3E}">
        <p14:creationId xmlns:p14="http://schemas.microsoft.com/office/powerpoint/2010/main" val="384394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nodes can server multiple roles based on several settings in the </a:t>
            </a:r>
            <a:r>
              <a:rPr lang="en-US" dirty="0" err="1" smtClean="0"/>
              <a:t>elasticsearch.yml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Master/coordinator  </a:t>
            </a:r>
            <a:r>
              <a:rPr lang="en-US" dirty="0" err="1" smtClean="0"/>
              <a:t>node.master</a:t>
            </a:r>
            <a:r>
              <a:rPr lang="en-US" dirty="0" smtClean="0"/>
              <a:t>=true, </a:t>
            </a:r>
            <a:r>
              <a:rPr lang="en-US" dirty="0" err="1" smtClean="0"/>
              <a:t>node.data</a:t>
            </a:r>
            <a:r>
              <a:rPr lang="en-US" dirty="0" smtClean="0"/>
              <a:t>=false</a:t>
            </a:r>
          </a:p>
          <a:p>
            <a:pPr lvl="1"/>
            <a:r>
              <a:rPr lang="en-US" dirty="0" smtClean="0"/>
              <a:t>Workhorse/data storage  </a:t>
            </a:r>
            <a:r>
              <a:rPr lang="en-US" dirty="0" err="1" smtClean="0"/>
              <a:t>node.master</a:t>
            </a:r>
            <a:r>
              <a:rPr lang="en-US" dirty="0" smtClean="0"/>
              <a:t>=</a:t>
            </a:r>
            <a:r>
              <a:rPr lang="en-US" dirty="0" err="1" smtClean="0"/>
              <a:t>false,node.data</a:t>
            </a:r>
            <a:r>
              <a:rPr lang="en-US" dirty="0" smtClean="0"/>
              <a:t>=true</a:t>
            </a:r>
          </a:p>
          <a:p>
            <a:pPr lvl="1"/>
            <a:r>
              <a:rPr lang="en-US" dirty="0" smtClean="0"/>
              <a:t>Search load balancer  </a:t>
            </a:r>
            <a:r>
              <a:rPr lang="en-US" dirty="0" err="1" smtClean="0"/>
              <a:t>node.master</a:t>
            </a:r>
            <a:r>
              <a:rPr lang="en-US" dirty="0" smtClean="0"/>
              <a:t>=false, </a:t>
            </a:r>
            <a:r>
              <a:rPr lang="en-US" dirty="0" err="1" smtClean="0"/>
              <a:t>node.data</a:t>
            </a:r>
            <a:r>
              <a:rPr lang="en-US" dirty="0" smtClean="0"/>
              <a:t>=false</a:t>
            </a:r>
          </a:p>
          <a:p>
            <a:r>
              <a:rPr lang="en-US" dirty="0" err="1" smtClean="0"/>
              <a:t>Debian</a:t>
            </a:r>
            <a:r>
              <a:rPr lang="en-US" dirty="0" smtClean="0"/>
              <a:t> package </a:t>
            </a:r>
            <a:r>
              <a:rPr lang="en-US" dirty="0" err="1" smtClean="0"/>
              <a:t>config</a:t>
            </a:r>
            <a:r>
              <a:rPr lang="en-US" dirty="0" smtClean="0"/>
              <a:t> locations 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/default/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elasticsearch</a:t>
            </a:r>
            <a:r>
              <a:rPr lang="en-US" dirty="0" smtClean="0"/>
              <a:t>/</a:t>
            </a:r>
            <a:r>
              <a:rPr lang="en-US" dirty="0" err="1" smtClean="0"/>
              <a:t>elasticsearch.yml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elasticsearch</a:t>
            </a:r>
            <a:r>
              <a:rPr lang="en-US" dirty="0" smtClean="0"/>
              <a:t>/</a:t>
            </a:r>
            <a:r>
              <a:rPr lang="en-US" dirty="0" err="1" smtClean="0"/>
              <a:t>logging.yml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ui</a:t>
            </a:r>
            <a:r>
              <a:rPr lang="en-US" dirty="0" smtClean="0"/>
              <a:t> frontend to your </a:t>
            </a:r>
            <a:r>
              <a:rPr lang="en-US" dirty="0" err="1" smtClean="0"/>
              <a:t>elasticsearch-ified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Remember those </a:t>
            </a:r>
            <a:r>
              <a:rPr lang="en-US" dirty="0" err="1" smtClean="0"/>
              <a:t>logstash</a:t>
            </a:r>
            <a:r>
              <a:rPr lang="en-US" dirty="0" smtClean="0"/>
              <a:t> filters that created new fields?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They *automatically* show up in </a:t>
            </a:r>
            <a:r>
              <a:rPr lang="en-US" dirty="0" err="1" smtClean="0"/>
              <a:t>kibana</a:t>
            </a:r>
            <a:r>
              <a:rPr lang="en-US" dirty="0" smtClean="0"/>
              <a:t> for you to use for searching or trending.</a:t>
            </a:r>
            <a:endParaRPr lang="en-US" dirty="0"/>
          </a:p>
        </p:txBody>
      </p:sp>
      <p:pic>
        <p:nvPicPr>
          <p:cNvPr id="5122" name="Picture 2" descr="http://www.elasticsearch.org/content/uploads/2014/01/rows_as_group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18" y="566608"/>
            <a:ext cx="5189538" cy="30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creenshot of latest video re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28" y="3728671"/>
            <a:ext cx="4615717" cy="259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9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right.. That evolution thing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08" y="2753200"/>
            <a:ext cx="521090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8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7" y="23969"/>
            <a:ext cx="8940896" cy="68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Luckily for us, now there are rpm and deb packages available for most *nix </a:t>
            </a:r>
            <a:r>
              <a:rPr lang="en-US" dirty="0" err="1" smtClean="0"/>
              <a:t>distros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 smtClean="0"/>
              <a:t>Logstash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elasticsearch</a:t>
            </a:r>
            <a:r>
              <a:rPr lang="en-US" dirty="0" smtClean="0"/>
              <a:t> repositories to your apt/yum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www.elasticsearch.org/guide/en/elasticsearch/reference/current/setup-repositories.html</a:t>
            </a:r>
          </a:p>
          <a:p>
            <a:r>
              <a:rPr lang="en-US" dirty="0" smtClean="0"/>
              <a:t>Or, download the deb /rpm </a:t>
            </a:r>
            <a:r>
              <a:rPr lang="en-US" dirty="0"/>
              <a:t>packages manually from http://www.elasticsearch.org/overview/elkdownloads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 is downloaded from the above link, but is a </a:t>
            </a:r>
            <a:r>
              <a:rPr lang="en-US" dirty="0" err="1" smtClean="0"/>
              <a:t>tarball</a:t>
            </a:r>
            <a:r>
              <a:rPr lang="en-US" dirty="0" smtClean="0"/>
              <a:t>, not a deb/rpm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locations in the previous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5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needs to be setup for apache or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Kibana</a:t>
            </a:r>
            <a:r>
              <a:rPr lang="en-US" dirty="0" smtClean="0"/>
              <a:t> must talk directly to your </a:t>
            </a:r>
            <a:r>
              <a:rPr lang="en-US" dirty="0" err="1" smtClean="0"/>
              <a:t>elasticsearch</a:t>
            </a:r>
            <a:r>
              <a:rPr lang="en-US" dirty="0" smtClean="0"/>
              <a:t> cluster on port 9200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kibana</a:t>
            </a:r>
            <a:r>
              <a:rPr lang="en-US" dirty="0" smtClean="0"/>
              <a:t> sample directory has a few samples for setting up reverse proxy on apache, including </a:t>
            </a:r>
            <a:r>
              <a:rPr lang="en-US" dirty="0" err="1" smtClean="0"/>
              <a:t>ldap</a:t>
            </a:r>
            <a:r>
              <a:rPr lang="en-US" dirty="0" smtClean="0"/>
              <a:t> and basic authentication. 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Kibana</a:t>
            </a:r>
            <a:r>
              <a:rPr lang="en-US" dirty="0" smtClean="0"/>
              <a:t> config.js file must be edited to point to wherever your </a:t>
            </a:r>
            <a:r>
              <a:rPr lang="en-US" dirty="0" err="1" smtClean="0"/>
              <a:t>elasticsearch</a:t>
            </a:r>
            <a:r>
              <a:rPr lang="en-US" dirty="0" smtClean="0"/>
              <a:t> cluster is listening</a:t>
            </a:r>
          </a:p>
          <a:p>
            <a:pPr lvl="1"/>
            <a:r>
              <a:rPr lang="en-US" dirty="0" smtClean="0"/>
              <a:t>If you are using the apache reverse proxy you need to point it at your webserver on http/https without port 9200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adjustments/tweaks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Cluster.name:   set your cluster name, this is used to identify different clusters, and helps in multicast discovery</a:t>
            </a:r>
          </a:p>
          <a:p>
            <a:r>
              <a:rPr lang="en-US" dirty="0" smtClean="0"/>
              <a:t>Node.name:  unique node name for your node, I use </a:t>
            </a:r>
            <a:r>
              <a:rPr lang="en-US" dirty="0" err="1" smtClean="0"/>
              <a:t>fqdn</a:t>
            </a:r>
            <a:endParaRPr lang="en-US" dirty="0" smtClean="0"/>
          </a:p>
          <a:p>
            <a:r>
              <a:rPr lang="en-US" dirty="0" err="1" smtClean="0"/>
              <a:t>Node.master</a:t>
            </a:r>
            <a:r>
              <a:rPr lang="en-US" dirty="0" smtClean="0"/>
              <a:t> &amp; </a:t>
            </a:r>
            <a:r>
              <a:rPr lang="en-US" dirty="0" err="1" smtClean="0"/>
              <a:t>node.data</a:t>
            </a:r>
            <a:r>
              <a:rPr lang="en-US" dirty="0" smtClean="0"/>
              <a:t> settings for your role.</a:t>
            </a:r>
          </a:p>
          <a:p>
            <a:r>
              <a:rPr lang="en-US" dirty="0" err="1" smtClean="0"/>
              <a:t>Network.host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0.0.0.0 for </a:t>
            </a:r>
            <a:r>
              <a:rPr lang="en-US" dirty="0" err="1" smtClean="0"/>
              <a:t>kibana</a:t>
            </a:r>
            <a:r>
              <a:rPr lang="en-US" dirty="0" smtClean="0"/>
              <a:t> host so that we can still proxy 127.0.0.1:9200 and not expose it directly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ip</a:t>
            </a:r>
            <a:r>
              <a:rPr lang="en-US" dirty="0" smtClean="0"/>
              <a:t> for data node</a:t>
            </a:r>
          </a:p>
          <a:p>
            <a:r>
              <a:rPr lang="en-US" dirty="0" err="1" smtClean="0"/>
              <a:t>Transport.tcp.port</a:t>
            </a:r>
            <a:r>
              <a:rPr lang="en-US" dirty="0" smtClean="0"/>
              <a:t>:  by default 9300-9400,  you may want to change this</a:t>
            </a:r>
          </a:p>
          <a:p>
            <a:r>
              <a:rPr lang="en-US" dirty="0" smtClean="0"/>
              <a:t>ES_HEAP_SIZE, MAX_OPEN_FILES in /</a:t>
            </a:r>
            <a:r>
              <a:rPr lang="en-US" dirty="0" err="1" smtClean="0"/>
              <a:t>etc</a:t>
            </a:r>
            <a:r>
              <a:rPr lang="en-US" dirty="0" smtClean="0"/>
              <a:t>/default/</a:t>
            </a:r>
            <a:r>
              <a:rPr lang="en-US" dirty="0" err="1" smtClean="0"/>
              <a:t>elasticsearch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374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shards/replicas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Index.number_of_shards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Index.number_of_replicas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more *shards* enhances the _indexing_ performance and allows </a:t>
            </a:r>
            <a:r>
              <a:rPr lang="en-US" dirty="0" smtClean="0"/>
              <a:t>to </a:t>
            </a:r>
            <a:r>
              <a:rPr lang="en-US" dirty="0"/>
              <a:t>_distribute_ a big index across machines.</a:t>
            </a:r>
          </a:p>
          <a:p>
            <a:r>
              <a:rPr lang="en-US" dirty="0" smtClean="0"/>
              <a:t>Having </a:t>
            </a:r>
            <a:r>
              <a:rPr lang="en-US" dirty="0"/>
              <a:t>more *replicas* enhances the _search_ performance and improves </a:t>
            </a:r>
            <a:r>
              <a:rPr lang="en-US" dirty="0" smtClean="0"/>
              <a:t>the </a:t>
            </a:r>
            <a:r>
              <a:rPr lang="en-US" dirty="0"/>
              <a:t>cluster _availability</a:t>
            </a:r>
            <a:r>
              <a:rPr lang="en-US" dirty="0" smtClean="0"/>
              <a:t>_.</a:t>
            </a:r>
          </a:p>
          <a:p>
            <a:r>
              <a:rPr lang="en-US" dirty="0" smtClean="0"/>
              <a:t>Default is 5 shards, 1 replica</a:t>
            </a:r>
          </a:p>
          <a:p>
            <a:pPr lvl="1"/>
            <a:r>
              <a:rPr lang="en-US" dirty="0" smtClean="0"/>
              <a:t>If you are running a 1 node cluster, you need 0 replicas</a:t>
            </a:r>
          </a:p>
        </p:txBody>
      </p:sp>
    </p:spTree>
    <p:extLst>
      <p:ext uri="{BB962C8B-B14F-4D97-AF65-F5344CB8AC3E}">
        <p14:creationId xmlns:p14="http://schemas.microsoft.com/office/powerpoint/2010/main" val="184412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clustering is </a:t>
            </a:r>
            <a:r>
              <a:rPr lang="en-US" dirty="0"/>
              <a:t>done multicast to </a:t>
            </a:r>
            <a:r>
              <a:rPr lang="en-US" dirty="0" smtClean="0"/>
              <a:t>224.2.2.4</a:t>
            </a:r>
          </a:p>
          <a:p>
            <a:pPr lvl="1"/>
            <a:r>
              <a:rPr lang="en-US" dirty="0" smtClean="0"/>
              <a:t>Multicast means you probably need to be on the same </a:t>
            </a:r>
            <a:r>
              <a:rPr lang="en-US" dirty="0" err="1" smtClean="0"/>
              <a:t>vlan</a:t>
            </a:r>
            <a:endParaRPr lang="en-US" dirty="0" smtClean="0"/>
          </a:p>
          <a:p>
            <a:pPr lvl="1"/>
            <a:r>
              <a:rPr lang="en-US" dirty="0" smtClean="0"/>
              <a:t>Cluster name matters</a:t>
            </a:r>
          </a:p>
          <a:p>
            <a:pPr lvl="1"/>
            <a:r>
              <a:rPr lang="en-US" dirty="0" smtClean="0"/>
              <a:t>Picks a port 9300-9400 by default to communicate</a:t>
            </a:r>
          </a:p>
          <a:p>
            <a:pPr lvl="2"/>
            <a:r>
              <a:rPr lang="en-US" dirty="0" smtClean="0"/>
              <a:t>Adjusted with </a:t>
            </a:r>
            <a:r>
              <a:rPr lang="en-US" dirty="0" err="1" smtClean="0"/>
              <a:t>transport.tcp.port</a:t>
            </a:r>
            <a:r>
              <a:rPr lang="en-US" dirty="0" smtClean="0"/>
              <a:t> setting</a:t>
            </a:r>
          </a:p>
          <a:p>
            <a:r>
              <a:rPr lang="en-US" dirty="0" smtClean="0"/>
              <a:t>Clustering can be done unicast</a:t>
            </a:r>
          </a:p>
          <a:p>
            <a:pPr lvl="1"/>
            <a:r>
              <a:rPr lang="en-US" dirty="0" smtClean="0"/>
              <a:t>You will have to manually list out all your cluster members in the </a:t>
            </a:r>
            <a:r>
              <a:rPr lang="en-US" dirty="0" err="1" smtClean="0"/>
              <a:t>config</a:t>
            </a:r>
            <a:r>
              <a:rPr lang="en-US" dirty="0" smtClean="0"/>
              <a:t> file for unicast discovery</a:t>
            </a:r>
          </a:p>
        </p:txBody>
      </p:sp>
    </p:spTree>
    <p:extLst>
      <p:ext uri="{BB962C8B-B14F-4D97-AF65-F5344CB8AC3E}">
        <p14:creationId xmlns:p14="http://schemas.microsoft.com/office/powerpoint/2010/main" val="3086957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Curl –XGET http://localhost:9200/_cluster/health?pretty=true</a:t>
            </a:r>
          </a:p>
          <a:p>
            <a:pPr lvl="1"/>
            <a:r>
              <a:rPr lang="en-US" dirty="0" smtClean="0"/>
              <a:t>Red: some / all primary shards unavailable</a:t>
            </a:r>
          </a:p>
          <a:p>
            <a:pPr lvl="1"/>
            <a:r>
              <a:rPr lang="en-US" dirty="0" smtClean="0"/>
              <a:t>Yellow: primary shards allocated, but not all replicas</a:t>
            </a:r>
          </a:p>
          <a:p>
            <a:pPr lvl="1"/>
            <a:r>
              <a:rPr lang="en-US" dirty="0" smtClean="0"/>
              <a:t>Green: all shards and replicas allocated</a:t>
            </a:r>
          </a:p>
          <a:p>
            <a:pPr lvl="1"/>
            <a:r>
              <a:rPr lang="en-US" dirty="0"/>
              <a:t>A single node </a:t>
            </a:r>
            <a:r>
              <a:rPr lang="en-US" dirty="0" err="1"/>
              <a:t>elasticsearch</a:t>
            </a:r>
            <a:r>
              <a:rPr lang="en-US" dirty="0"/>
              <a:t> will always be yellow status because there are no </a:t>
            </a:r>
            <a:r>
              <a:rPr lang="en-US" dirty="0" smtClean="0"/>
              <a:t>replicas</a:t>
            </a:r>
          </a:p>
          <a:p>
            <a:r>
              <a:rPr lang="en-US" dirty="0" smtClean="0"/>
              <a:t>Curl –XDELETE http://localhost:9200/logstash-2014.04.18</a:t>
            </a:r>
          </a:p>
          <a:p>
            <a:pPr lvl="1"/>
            <a:r>
              <a:rPr lang="en-US" dirty="0" smtClean="0"/>
              <a:t>Delete an index.  (</a:t>
            </a:r>
            <a:r>
              <a:rPr lang="en-US" dirty="0" err="1" smtClean="0"/>
              <a:t>logstash</a:t>
            </a:r>
            <a:r>
              <a:rPr lang="en-US" dirty="0" smtClean="0"/>
              <a:t> indexes are in date format)</a:t>
            </a:r>
          </a:p>
          <a:p>
            <a:r>
              <a:rPr lang="en-US" dirty="0" smtClean="0"/>
              <a:t>Curl –XGET http://localhost:9200/_cluster/state?pretty=true</a:t>
            </a:r>
          </a:p>
          <a:p>
            <a:pPr lvl="1"/>
            <a:r>
              <a:rPr lang="en-US" dirty="0" smtClean="0"/>
              <a:t>Display in-depth state of cluster</a:t>
            </a:r>
          </a:p>
          <a:p>
            <a:r>
              <a:rPr lang="en-US" dirty="0" smtClean="0"/>
              <a:t>Curl –XGET http://localhost:9200/_nodes</a:t>
            </a:r>
          </a:p>
          <a:p>
            <a:pPr lvl="1"/>
            <a:r>
              <a:rPr lang="en-US" dirty="0" smtClean="0"/>
              <a:t>Node listing</a:t>
            </a:r>
          </a:p>
        </p:txBody>
      </p:sp>
    </p:spTree>
    <p:extLst>
      <p:ext uri="{BB962C8B-B14F-4D97-AF65-F5344CB8AC3E}">
        <p14:creationId xmlns:p14="http://schemas.microsoft.com/office/powerpoint/2010/main" val="1485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my Logging Infrastructure</a:t>
            </a:r>
            <a:endParaRPr lang="en-US" dirty="0"/>
          </a:p>
        </p:txBody>
      </p:sp>
      <p:pic>
        <p:nvPicPr>
          <p:cNvPr id="1026" name="Picture 2" descr="http://daily.swarthmore.edu/static/uploads/by_date/2009/02/19/evolu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721" y="1213292"/>
            <a:ext cx="5189538" cy="38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understand what we can do with ELK, we should really understand what it was like before ELK.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my personal path through the wonderful world of happy little logs.</a:t>
            </a:r>
            <a:endParaRPr lang="en-US" dirty="0"/>
          </a:p>
        </p:txBody>
      </p:sp>
      <p:pic>
        <p:nvPicPr>
          <p:cNvPr id="1028" name="Picture 4" descr="http://helden-liveticker.de/wp-content/uploads/2011/10/Bob-Ross-189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05" y="4000500"/>
            <a:ext cx="1800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22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port 9200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you saw in the previous slide you can delete indexes, query node information, and cluster health/state, but you can do a lot more with the </a:t>
            </a:r>
            <a:r>
              <a:rPr lang="en-US" dirty="0" err="1" smtClean="0"/>
              <a:t>api’s</a:t>
            </a:r>
            <a:r>
              <a:rPr lang="en-US" dirty="0" smtClean="0"/>
              <a:t>.</a:t>
            </a:r>
          </a:p>
          <a:p>
            <a:r>
              <a:rPr lang="en-US" dirty="0"/>
              <a:t>http://</a:t>
            </a:r>
            <a:r>
              <a:rPr lang="en-US" dirty="0" smtClean="0"/>
              <a:t>www.elasticsearch.org/guide/en/elasticsearch/reference/current/index.html</a:t>
            </a:r>
          </a:p>
          <a:p>
            <a:r>
              <a:rPr lang="en-US" dirty="0" smtClean="0"/>
              <a:t>Search, index, cluster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api</a:t>
            </a:r>
            <a:r>
              <a:rPr lang="en-US" dirty="0" smtClean="0"/>
              <a:t> allows you to query for parameters</a:t>
            </a:r>
          </a:p>
          <a:p>
            <a:pPr lvl="1"/>
            <a:r>
              <a:rPr lang="en-US" dirty="0"/>
              <a:t>curl localhost:9200/_</a:t>
            </a:r>
            <a:r>
              <a:rPr lang="en-US" dirty="0" smtClean="0"/>
              <a:t>cat/</a:t>
            </a:r>
            <a:r>
              <a:rPr lang="en-US" dirty="0" err="1" smtClean="0"/>
              <a:t>nodes?help</a:t>
            </a:r>
            <a:endParaRPr lang="en-US" dirty="0" smtClean="0"/>
          </a:p>
          <a:p>
            <a:pPr lvl="1"/>
            <a:r>
              <a:rPr lang="en-US" dirty="0" smtClean="0"/>
              <a:t>Curl localhost:9200/_cat/</a:t>
            </a:r>
            <a:r>
              <a:rPr lang="en-US" dirty="0" err="1" smtClean="0"/>
              <a:t>nodes?v</a:t>
            </a:r>
            <a:r>
              <a:rPr lang="en-US" dirty="0" smtClean="0"/>
              <a:t>  (verbose output)</a:t>
            </a:r>
          </a:p>
          <a:p>
            <a:r>
              <a:rPr lang="en-US" dirty="0" smtClean="0"/>
              <a:t>There is no authentication in the </a:t>
            </a:r>
            <a:r>
              <a:rPr lang="en-US" dirty="0" err="1" smtClean="0"/>
              <a:t>api</a:t>
            </a:r>
            <a:r>
              <a:rPr lang="en-US" dirty="0" smtClean="0"/>
              <a:t>, anyone can do anything, so BLOCK ACCESS TO IT.  Bind to 127.0.0.1 if you can.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4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Because this part is important, its just a reiteration</a:t>
            </a:r>
          </a:p>
          <a:p>
            <a:r>
              <a:rPr lang="en-US" dirty="0" smtClean="0"/>
              <a:t>Restrict access to :9200 to </a:t>
            </a:r>
            <a:r>
              <a:rPr lang="en-US" dirty="0" err="1" smtClean="0"/>
              <a:t>localhost</a:t>
            </a:r>
            <a:r>
              <a:rPr lang="en-US" dirty="0" smtClean="0"/>
              <a:t> if possible</a:t>
            </a:r>
          </a:p>
          <a:p>
            <a:pPr lvl="1"/>
            <a:r>
              <a:rPr lang="en-US" dirty="0" err="1" smtClean="0"/>
              <a:t>Kibana</a:t>
            </a:r>
            <a:r>
              <a:rPr lang="en-US" dirty="0" smtClean="0"/>
              <a:t> apache proxy</a:t>
            </a:r>
          </a:p>
          <a:p>
            <a:r>
              <a:rPr lang="en-US" dirty="0" smtClean="0"/>
              <a:t>Restrict access to :9300-9400 (or whatever you selected for </a:t>
            </a:r>
            <a:r>
              <a:rPr lang="en-US" dirty="0" err="1" smtClean="0"/>
              <a:t>tcp</a:t>
            </a:r>
            <a:r>
              <a:rPr lang="en-US" dirty="0" smtClean="0"/>
              <a:t> ports) to cluster members</a:t>
            </a:r>
          </a:p>
          <a:p>
            <a:pPr lvl="1"/>
            <a:r>
              <a:rPr lang="en-US" dirty="0" smtClean="0"/>
              <a:t>For me this means, restrict access to local subnet.</a:t>
            </a:r>
          </a:p>
          <a:p>
            <a:r>
              <a:rPr lang="en-US" dirty="0" smtClean="0"/>
              <a:t>Tools like Marvel, or ESHQ will want to talk directly to probably both, so binding to 0.0.0.0 and security with </a:t>
            </a:r>
            <a:r>
              <a:rPr lang="en-US" dirty="0" err="1" smtClean="0"/>
              <a:t>ufw</a:t>
            </a:r>
            <a:r>
              <a:rPr lang="en-US" dirty="0" smtClean="0"/>
              <a:t>/</a:t>
            </a:r>
            <a:r>
              <a:rPr lang="en-US" dirty="0" err="1" smtClean="0"/>
              <a:t>iptables</a:t>
            </a:r>
            <a:r>
              <a:rPr lang="en-US" dirty="0" smtClean="0"/>
              <a:t> is a good solution.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-</a:t>
            </a:r>
            <a:r>
              <a:rPr lang="en-US" dirty="0" err="1" smtClean="0"/>
              <a:t>auth</a:t>
            </a:r>
            <a:r>
              <a:rPr lang="en-US" dirty="0" smtClean="0"/>
              <a:t>-proxy</a:t>
            </a:r>
          </a:p>
          <a:p>
            <a:pPr lvl="1"/>
            <a:r>
              <a:rPr lang="en-US" dirty="0" smtClean="0"/>
              <a:t>I have not used this, but its supposed to help secure :9200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90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1.4 </a:t>
            </a:r>
            <a:r>
              <a:rPr lang="en-US" dirty="0" err="1" smtClean="0"/>
              <a:t>debian</a:t>
            </a:r>
            <a:r>
              <a:rPr lang="en-US" dirty="0" smtClean="0"/>
              <a:t> package </a:t>
            </a:r>
            <a:r>
              <a:rPr lang="en-US" dirty="0" err="1" smtClean="0"/>
              <a:t>init.d</a:t>
            </a:r>
            <a:r>
              <a:rPr lang="en-US" dirty="0" smtClean="0"/>
              <a:t> (</a:t>
            </a:r>
            <a:r>
              <a:rPr lang="en-US" dirty="0" err="1" smtClean="0"/>
              <a:t>sysv</a:t>
            </a:r>
            <a:r>
              <a:rPr lang="en-US" dirty="0" smtClean="0"/>
              <a:t>) scripts do not work</a:t>
            </a:r>
          </a:p>
          <a:p>
            <a:pPr lvl="1"/>
            <a:r>
              <a:rPr lang="en-US" dirty="0" smtClean="0"/>
              <a:t>Upstart script does work, but /</a:t>
            </a:r>
            <a:r>
              <a:rPr lang="en-US" dirty="0" err="1" smtClean="0"/>
              <a:t>etc</a:t>
            </a:r>
            <a:r>
              <a:rPr lang="en-US" dirty="0" smtClean="0"/>
              <a:t>/default/</a:t>
            </a:r>
            <a:r>
              <a:rPr lang="en-US" dirty="0" err="1" smtClean="0"/>
              <a:t>logstash</a:t>
            </a:r>
            <a:r>
              <a:rPr lang="en-US" dirty="0" smtClean="0"/>
              <a:t> has an incorrect default value for java </a:t>
            </a:r>
            <a:r>
              <a:rPr lang="en-US" dirty="0" err="1" smtClean="0"/>
              <a:t>tmpdir</a:t>
            </a:r>
            <a:r>
              <a:rPr lang="en-US" dirty="0" smtClean="0"/>
              <a:t>, be careful.  (actual script is fine if you did not override with defaults)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elasticsearch</a:t>
            </a:r>
            <a:r>
              <a:rPr lang="en-US" dirty="0" smtClean="0"/>
              <a:t> runs out of memory or disk space, you will lose index(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me this isn’t so bad as I’m indexing local files, I just ask the </a:t>
            </a:r>
            <a:r>
              <a:rPr lang="en-US" dirty="0" err="1" smtClean="0"/>
              <a:t>api</a:t>
            </a:r>
            <a:r>
              <a:rPr lang="en-US" dirty="0" smtClean="0"/>
              <a:t> to delete the index it thinks it has and recreate it from local files.</a:t>
            </a:r>
          </a:p>
          <a:p>
            <a:pPr lvl="1"/>
            <a:r>
              <a:rPr lang="en-US" dirty="0" smtClean="0"/>
              <a:t>With multiple copies of shards you can lower the risk of loss of data</a:t>
            </a:r>
          </a:p>
          <a:p>
            <a:r>
              <a:rPr lang="en-US" dirty="0" smtClean="0"/>
              <a:t>Set maximum open files high, if it runs out, it will crash and probably lose data</a:t>
            </a:r>
          </a:p>
          <a:p>
            <a:r>
              <a:rPr lang="en-US" dirty="0" smtClean="0"/>
              <a:t>Don’t use a 1 node cluster except for </a:t>
            </a:r>
            <a:r>
              <a:rPr lang="en-US" dirty="0" err="1" smtClean="0"/>
              <a:t>dev</a:t>
            </a:r>
            <a:r>
              <a:rPr lang="en-US" dirty="0" smtClean="0"/>
              <a:t>/testing</a:t>
            </a:r>
          </a:p>
          <a:p>
            <a:r>
              <a:rPr lang="en-US" dirty="0" smtClean="0"/>
              <a:t>My </a:t>
            </a:r>
            <a:r>
              <a:rPr lang="en-US" dirty="0" err="1" smtClean="0"/>
              <a:t>rsyslog</a:t>
            </a:r>
            <a:r>
              <a:rPr lang="en-US" dirty="0" smtClean="0"/>
              <a:t> stuff needs rsyslogv7+   </a:t>
            </a:r>
            <a:r>
              <a:rPr lang="en-US" dirty="0" err="1" smtClean="0"/>
              <a:t>adiscon</a:t>
            </a:r>
            <a:r>
              <a:rPr lang="en-US" dirty="0" smtClean="0"/>
              <a:t> has a repository of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3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look at BLR’s </a:t>
            </a:r>
            <a:r>
              <a:rPr lang="en-US" dirty="0" err="1" smtClean="0"/>
              <a:t>kibana</a:t>
            </a:r>
            <a:r>
              <a:rPr lang="en-US" dirty="0" smtClean="0"/>
              <a:t>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haven’t already shown it off during this presentation, now’s the time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3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all I have for you…</a:t>
            </a:r>
          </a:p>
          <a:p>
            <a:r>
              <a:rPr lang="en-US" dirty="0" smtClean="0"/>
              <a:t>Hope you enjoyed the talk.</a:t>
            </a:r>
          </a:p>
          <a:p>
            <a:r>
              <a:rPr lang="en-US" dirty="0" smtClean="0"/>
              <a:t>Thanks to BLR for the great space and the opportunity to speak</a:t>
            </a:r>
          </a:p>
          <a:p>
            <a:endParaRPr lang="en-US" dirty="0"/>
          </a:p>
          <a:p>
            <a:r>
              <a:rPr lang="en-US" dirty="0" smtClean="0"/>
              <a:t>Interested in membership?   Speak up.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://3.bp.blogspot.com/-9slmUQ4kvWY/T-zIWC8rBgI/AAAAAAAAAa4/_lYbWWTrUOM/s1600/MovieBeards-Alien-Spaceb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84" y="3830516"/>
            <a:ext cx="5715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blacklodgeresearch.org/files/3313/5216/1828/BL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71" y="4765187"/>
            <a:ext cx="1762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 logging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Troubleshoot/Investigate Issues.</a:t>
            </a:r>
          </a:p>
          <a:p>
            <a:pPr lvl="1"/>
            <a:r>
              <a:rPr lang="en-US" dirty="0" smtClean="0"/>
              <a:t>Why did the app crash?</a:t>
            </a:r>
          </a:p>
          <a:p>
            <a:pPr lvl="1"/>
            <a:r>
              <a:rPr lang="en-US" dirty="0" smtClean="0"/>
              <a:t>Who last logged into the server and what did they do?</a:t>
            </a:r>
          </a:p>
          <a:p>
            <a:r>
              <a:rPr lang="en-US" dirty="0" smtClean="0"/>
              <a:t>Predict failures (to troubleshoot less issues ;) )</a:t>
            </a:r>
            <a:endParaRPr lang="en-US" dirty="0"/>
          </a:p>
          <a:p>
            <a:r>
              <a:rPr lang="en-US" dirty="0" smtClean="0"/>
              <a:t>Analyze </a:t>
            </a:r>
            <a:r>
              <a:rPr lang="en-US" dirty="0"/>
              <a:t>patterns in as near to real time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Usage patterns</a:t>
            </a:r>
          </a:p>
          <a:p>
            <a:pPr lvl="1"/>
            <a:r>
              <a:rPr lang="en-US" dirty="0" smtClean="0"/>
              <a:t>Malicious activity / ALERTING</a:t>
            </a:r>
          </a:p>
          <a:p>
            <a:pPr lvl="1"/>
            <a:r>
              <a:rPr lang="en-US" dirty="0" smtClean="0"/>
              <a:t>Load and scalability planning</a:t>
            </a:r>
          </a:p>
          <a:p>
            <a:r>
              <a:rPr lang="en-US" dirty="0" smtClean="0"/>
              <a:t>Be Scalable</a:t>
            </a:r>
          </a:p>
          <a:p>
            <a:pPr lvl="1"/>
            <a:r>
              <a:rPr lang="en-US" dirty="0" smtClean="0"/>
              <a:t>Must be able to handle increasingly more data sources / types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2" y="422031"/>
            <a:ext cx="9384998" cy="52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5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only by limiting syslog sources (usually by region / datacenter)</a:t>
            </a:r>
          </a:p>
          <a:p>
            <a:r>
              <a:rPr lang="en-US" dirty="0" smtClean="0"/>
              <a:t>Data is not easily searchable</a:t>
            </a:r>
          </a:p>
          <a:p>
            <a:r>
              <a:rPr lang="en-US" dirty="0" err="1" smtClean="0"/>
              <a:t>Grepping</a:t>
            </a:r>
            <a:r>
              <a:rPr lang="en-US" dirty="0" smtClean="0"/>
              <a:t> is harder when mixed w/ compressed and non-compressed logs</a:t>
            </a:r>
          </a:p>
          <a:p>
            <a:pPr lvl="1"/>
            <a:r>
              <a:rPr lang="en-US" dirty="0" smtClean="0"/>
              <a:t>Aka finding the data takes some time</a:t>
            </a:r>
          </a:p>
          <a:p>
            <a:r>
              <a:rPr lang="en-US" dirty="0" smtClean="0"/>
              <a:t>Analytics usually run as nightly jobs on the previous days logs.</a:t>
            </a:r>
          </a:p>
          <a:p>
            <a:r>
              <a:rPr lang="en-US" dirty="0" smtClean="0"/>
              <a:t>We’re also not actually doing anything with the logs at all other than storing them.  Certainly not in real-time.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Event </a:t>
            </a:r>
            <a:r>
              <a:rPr lang="en-US" dirty="0" err="1" smtClean="0"/>
              <a:t>Correlator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log lines within specific time windows</a:t>
            </a:r>
          </a:p>
          <a:p>
            <a:pPr lvl="1"/>
            <a:r>
              <a:rPr lang="en-US" dirty="0" smtClean="0"/>
              <a:t>“starting some job”</a:t>
            </a:r>
          </a:p>
          <a:p>
            <a:pPr lvl="1"/>
            <a:r>
              <a:rPr lang="en-US" dirty="0" smtClean="0"/>
              <a:t>“job finished success” </a:t>
            </a:r>
          </a:p>
          <a:p>
            <a:pPr lvl="1"/>
            <a:r>
              <a:rPr lang="en-US" dirty="0" smtClean="0"/>
              <a:t>Alert if this process takes too long, or doesn’t complete at all.</a:t>
            </a:r>
          </a:p>
          <a:p>
            <a:r>
              <a:rPr lang="en-US" dirty="0" smtClean="0"/>
              <a:t>Log suppression </a:t>
            </a:r>
          </a:p>
          <a:p>
            <a:pPr lvl="1"/>
            <a:r>
              <a:rPr lang="en-US" dirty="0" smtClean="0"/>
              <a:t>Suppress noisy logs to a whisper (</a:t>
            </a:r>
            <a:r>
              <a:rPr lang="en-US" dirty="0" err="1" smtClean="0"/>
              <a:t>dedupe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Thresholding</a:t>
            </a:r>
            <a:endParaRPr lang="en-US" dirty="0" smtClean="0"/>
          </a:p>
          <a:p>
            <a:pPr lvl="1"/>
            <a:r>
              <a:rPr lang="en-US" dirty="0" smtClean="0"/>
              <a:t>X number of matching lines in Y </a:t>
            </a:r>
            <a:r>
              <a:rPr lang="en-US" dirty="0" err="1" smtClean="0"/>
              <a:t>timewindow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some SEC samples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rsyslog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piece of the puzzle down…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we add Simple Event </a:t>
            </a:r>
            <a:r>
              <a:rPr lang="en-US" dirty="0" err="1" smtClean="0"/>
              <a:t>Correlator</a:t>
            </a:r>
            <a:r>
              <a:rPr lang="en-US" dirty="0" smtClean="0"/>
              <a:t> into the log flow.</a:t>
            </a:r>
          </a:p>
          <a:p>
            <a:endParaRPr lang="en-US" dirty="0"/>
          </a:p>
          <a:p>
            <a:r>
              <a:rPr lang="en-US" dirty="0" smtClean="0"/>
              <a:t>Now we are able to alert in real-time and detect malicious activity.</a:t>
            </a:r>
          </a:p>
          <a:p>
            <a:endParaRPr lang="en-US" dirty="0" smtClean="0"/>
          </a:p>
          <a:p>
            <a:r>
              <a:rPr lang="en-US" dirty="0" smtClean="0"/>
              <a:t>Still </a:t>
            </a:r>
            <a:r>
              <a:rPr lang="en-US" dirty="0" err="1" smtClean="0"/>
              <a:t>grepping</a:t>
            </a:r>
            <a:r>
              <a:rPr lang="en-US" dirty="0" smtClean="0"/>
              <a:t> our logs on all the central log servers though….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7" y="579825"/>
            <a:ext cx="5125521" cy="55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3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5581</TotalTime>
  <Words>1887</Words>
  <Application>Microsoft Office PowerPoint</Application>
  <PresentationFormat>Widescreen</PresentationFormat>
  <Paragraphs>228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Ion Boardroom</vt:lpstr>
      <vt:lpstr>ELK/Logstash 101</vt:lpstr>
      <vt:lpstr>Who am I?  / Why does this matter?</vt:lpstr>
      <vt:lpstr>Evolution of my Logging Infrastructure</vt:lpstr>
      <vt:lpstr>Goals of a logging infrastructure</vt:lpstr>
      <vt:lpstr>PowerPoint Presentation</vt:lpstr>
      <vt:lpstr>What’s wrong with that?</vt:lpstr>
      <vt:lpstr>Simple Event Correlator</vt:lpstr>
      <vt:lpstr>SEC Samples</vt:lpstr>
      <vt:lpstr>One piece of the puzzle down…</vt:lpstr>
      <vt:lpstr>Searchability</vt:lpstr>
      <vt:lpstr>What is Logstash?/ELK</vt:lpstr>
      <vt:lpstr>New things with ES</vt:lpstr>
      <vt:lpstr>Scalability</vt:lpstr>
      <vt:lpstr>Logstash</vt:lpstr>
      <vt:lpstr>Logstash -- Getting Data In</vt:lpstr>
      <vt:lpstr>Redis</vt:lpstr>
      <vt:lpstr>Log Shippers</vt:lpstr>
      <vt:lpstr>Logstash – Filtering Data</vt:lpstr>
      <vt:lpstr>Logstash – Outputs</vt:lpstr>
      <vt:lpstr>Elasticsearch</vt:lpstr>
      <vt:lpstr>Kibana</vt:lpstr>
      <vt:lpstr>Oh right.. That evolution thing</vt:lpstr>
      <vt:lpstr>PowerPoint Presentation</vt:lpstr>
      <vt:lpstr>Installing EL</vt:lpstr>
      <vt:lpstr>Installing K</vt:lpstr>
      <vt:lpstr>Elasticsearch adjustments/tweaks</vt:lpstr>
      <vt:lpstr>ES shards/replicas</vt:lpstr>
      <vt:lpstr>Cluster communications</vt:lpstr>
      <vt:lpstr>Elasticsearch api commands</vt:lpstr>
      <vt:lpstr>Access to port 9200</vt:lpstr>
      <vt:lpstr>Elasticsearch Security</vt:lpstr>
      <vt:lpstr>Caveats</vt:lpstr>
      <vt:lpstr>Take a look at BLR’s kibana frontend</vt:lpstr>
      <vt:lpstr>Q &amp; A </vt:lpstr>
      <vt:lpstr>Thank You for Listening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Logstash 101</dc:title>
  <dc:creator>Corporate Edition</dc:creator>
  <cp:lastModifiedBy>Corporate Edition</cp:lastModifiedBy>
  <cp:revision>32</cp:revision>
  <dcterms:created xsi:type="dcterms:W3CDTF">2014-04-15T06:53:49Z</dcterms:created>
  <dcterms:modified xsi:type="dcterms:W3CDTF">2014-04-21T19:16:55Z</dcterms:modified>
</cp:coreProperties>
</file>