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2"/>
    <p:restoredTop sz="94634"/>
  </p:normalViewPr>
  <p:slideViewPr>
    <p:cSldViewPr snapToGrid="0">
      <p:cViewPr>
        <p:scale>
          <a:sx n="125" d="100"/>
          <a:sy n="125" d="100"/>
        </p:scale>
        <p:origin x="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3D3F-3362-76AD-572D-6A3D933A2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91498-B26C-1D1D-E451-4EA85C01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949E-E42C-1178-2BDB-7B7906A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3C6F-5EEE-15C5-47B4-09D0C71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BAB5-EFA1-B4BD-7752-74F06BE5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646D-2896-5061-6E4A-20997B60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85E6-FAC4-68D7-54E6-5767AB6B5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41E7-236F-95C6-1D75-B406251C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93CB-ECC8-AF68-0C40-3EC0F91B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37E2-3D3F-A266-CC0C-297830E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7AF73-E413-4836-E9A1-E3E051979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AD792-7F88-5E8E-350A-21963A5A0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068A-5205-04C7-5444-78F29AE5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06A5-7578-A4A3-BAFD-EFC3D54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A0A8-B135-3461-DF79-403D6E7F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76A1-4098-368E-2C8F-A32C38AB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2572-E3E3-0B92-2615-3F6D265B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392E-65BE-33EA-6775-4FFED3D8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4E5F-9B9E-FCED-66B5-E157218E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1008-FF92-06DC-E341-5730FB6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4414-066E-6822-FC64-04AE2611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24F3-D48A-7EBB-0DC1-265CC7C2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6D3B-4209-3FDB-F31E-47F3AB02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9A6B-442B-82C1-74EF-5BC0EB4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91BD-BA01-5E6B-C3C5-0912C0B0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14EB-9827-8CA3-5F2F-2AD24D63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587C-F5F2-D300-C07C-DB972FEC1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424AF-001A-BC07-774A-D3E0BE70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743-4D03-412F-8AED-58E3B680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F66B-FCB5-9C21-7FFC-D456895A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B00EA-16F0-ECBE-9B46-4FC9F21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F290-A1EF-BE95-40DF-FBFF33D5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7746-1A1D-CB10-8203-A9971F24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4AD9-B36C-1652-5D45-2049EE90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D46B7-CABC-758C-96BC-B7AAB65C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464AA-D22A-6126-F37E-8A4E164E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1956A-679F-C2F4-29BA-12C75ACF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C9DA9-C4EC-19BF-994D-6621345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9E03A-09B6-F582-49C0-DD5D8621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2FC8-91AB-A7AF-18C5-569A4DD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5B00-A952-30E7-FF2D-21FD1AB2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4F90-1F14-4358-38A6-9E6D5D91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9FDD-BCED-9D71-5023-B3751DC5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D1FC8-D079-EEE6-8AA6-21A66320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29D08-B49C-306D-98EF-5A4EC852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96C9-0B00-845A-C577-71105B6B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8BD-3019-1C7C-EB2E-B8DC602F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EAD4-4288-DC65-BA9D-34BCC695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7624-AE03-844D-64A8-440DD84AA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BFAF-6C89-DF88-8697-E38C18AA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9D455-8A48-8A53-B466-D45F6470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22C8B-7D46-6F66-7D38-3FAEC0D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0437-EB89-C22E-2DC9-427F2285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51C71-4A9F-2523-83C1-AFD437B31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F590-10F7-B432-916C-E99A3627C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B88F-9EA0-B2AC-DD28-AE8EDD2D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32C7-F918-1BA6-9907-267E91D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95FB-4698-A9A3-A42B-97DF294E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E65FF-A580-62A0-BE18-9059DA0A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F1D7-DCCE-473F-3F56-A7F2C1FE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4549-D46E-501F-16F7-0F6D21C1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BF16-538A-134A-9CA2-8055E2E22F8E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4FEE-A545-7049-AF64-CFE79A0C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4B4C-D784-7D83-3975-C4355109A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F1B3-2422-DB4D-B6B4-2164EDFA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9FC82C-9978-2F46-F25C-0B4447240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88337"/>
              </p:ext>
            </p:extLst>
          </p:nvPr>
        </p:nvGraphicFramePr>
        <p:xfrm>
          <a:off x="0" y="1"/>
          <a:ext cx="12192000" cy="749282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872343">
                  <a:extLst>
                    <a:ext uri="{9D8B030D-6E8A-4147-A177-3AD203B41FA5}">
                      <a16:colId xmlns:a16="http://schemas.microsoft.com/office/drawing/2014/main" val="1272359578"/>
                    </a:ext>
                  </a:extLst>
                </a:gridCol>
                <a:gridCol w="2645228">
                  <a:extLst>
                    <a:ext uri="{9D8B030D-6E8A-4147-A177-3AD203B41FA5}">
                      <a16:colId xmlns:a16="http://schemas.microsoft.com/office/drawing/2014/main" val="1495254285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4183593417"/>
                    </a:ext>
                  </a:extLst>
                </a:gridCol>
                <a:gridCol w="2558143">
                  <a:extLst>
                    <a:ext uri="{9D8B030D-6E8A-4147-A177-3AD203B41FA5}">
                      <a16:colId xmlns:a16="http://schemas.microsoft.com/office/drawing/2014/main" val="3298654523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415301308"/>
                    </a:ext>
                  </a:extLst>
                </a:gridCol>
              </a:tblGrid>
              <a:tr h="28319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Table X. Eating disorder diagnostic criteria and harmonization of diagnosis across ages 14, 16, 18, and 24 years in the ALSPAC Cohort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01126"/>
                  </a:ext>
                </a:extLst>
              </a:tr>
              <a:tr h="2831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 Criteria 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 14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 16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18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Age 24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077816100"/>
                  </a:ext>
                </a:extLst>
              </a:tr>
              <a:tr h="28319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Anorexia Nervosa (AN)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837"/>
                  </a:ext>
                </a:extLst>
              </a:tr>
              <a:tr h="5176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Restriction of Intake leading to low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Self-report, parent-report, or objective measured underweight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BMIz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&lt; -1) in the previous year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Self-report, parent-report or objective measured underweight (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BMIz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&lt; -1) in the previous year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Self-report or objective underweight (BMI &lt; 18.5)  within the previous year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Objective underweight (BMI &lt; 18.5) 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at 24-year-old clinic visit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56084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Fear of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gain;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/shape concern; unhealthy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control behaviors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Fear of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(child-report)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/shape concern (child-report)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Dieting (child-report)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Dieting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Weight Loss Intentions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Weight Perception </a:t>
                      </a:r>
                      <a:r>
                        <a:rPr lang="en-US" sz="1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b="0" cap="none" spc="0" dirty="0">
                          <a:solidFill>
                            <a:schemeClr val="tx1"/>
                          </a:solidFill>
                          <a:effectLst/>
                        </a:rPr>
                        <a:t> Valuation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Fear of Weight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Feeling Fat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473779363"/>
                  </a:ext>
                </a:extLst>
              </a:tr>
              <a:tr h="28319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Bulimia Nervosa (BN)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311577"/>
                  </a:ext>
                </a:extLst>
              </a:tr>
              <a:tr h="2548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Regular Binge Eating 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 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 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633554383"/>
                  </a:ext>
                </a:extLst>
              </a:tr>
              <a:tr h="2570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Regular Purging 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purging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903137849"/>
                  </a:ext>
                </a:extLst>
              </a:tr>
              <a:tr h="2548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/Shape Overvalued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/Shape Concern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Valuation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 Dissatisfaction</a:t>
                      </a: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1800558354"/>
                  </a:ext>
                </a:extLst>
              </a:tr>
              <a:tr h="28319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Binge Eating Disorder (BED)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96597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Regular BE Without Purging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eating, purging &lt; monthly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eating, purging &lt;1x/wk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binge eating, purging &lt;1x/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wk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Weekly binge eating, purging &lt;1x/wk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581954535"/>
                  </a:ext>
                </a:extLst>
              </a:tr>
              <a:tr h="424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Psychological  BE Symptoms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211518621"/>
                  </a:ext>
                </a:extLst>
              </a:tr>
              <a:tr h="28319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BN Spectrum (Purging Disorder OR Subclinical BN)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13986"/>
                  </a:ext>
                </a:extLst>
              </a:tr>
              <a:tr h="424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Purging without significant BE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Weekly Purging  with &lt; Weekly BE, or Monthly Purging with Monthly BE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944145144"/>
                  </a:ext>
                </a:extLst>
              </a:tr>
              <a:tr h="28319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BED Spectrum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7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Low-level BE symptoms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Monthly BE without Purging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691778145"/>
                  </a:ext>
                </a:extLst>
              </a:tr>
              <a:tr h="1622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3 out of 5 psychological binge eating symptoms reported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 *</a:t>
                      </a:r>
                      <a:endParaRPr lang="en-US" dirty="0"/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4179176799"/>
                  </a:ext>
                </a:extLst>
              </a:tr>
              <a:tr h="28319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Restrictive Spectrum</a:t>
                      </a:r>
                    </a:p>
                  </a:txBody>
                  <a:tcPr marL="59009" marR="23701" marT="45392" marB="4539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59139"/>
                  </a:ext>
                </a:extLst>
              </a:tr>
              <a:tr h="2898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Cognitive fear of weight gain or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/shape concern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Fear of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/Shape concern (child-report) 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 Loss Intentions 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b="0" cap="none" spc="0" dirty="0">
                          <a:solidFill>
                            <a:schemeClr val="tx1"/>
                          </a:solidFill>
                          <a:effectLst/>
                        </a:rPr>
                        <a:t> Valuation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Fear of Weight Gain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Body dissatisfaction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Feeling Fat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2860028498"/>
                  </a:ext>
                </a:extLst>
              </a:tr>
              <a:tr h="50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Unhealthy </a:t>
                      </a:r>
                      <a:r>
                        <a:rPr lang="en-US" sz="1200" cap="none" spc="0" dirty="0" err="1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r>
                        <a:rPr lang="en-US" sz="1200" cap="none" spc="0" dirty="0">
                          <a:solidFill>
                            <a:schemeClr val="bg1"/>
                          </a:solidFill>
                          <a:effectLst/>
                        </a:rPr>
                        <a:t> control behaviors</a:t>
                      </a:r>
                      <a:endParaRPr lang="en-US" sz="12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fat avoidance (parent-report)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Fasting for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loss or to avoid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gain at least monthly </a:t>
                      </a: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maladaptive exercise to manage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09" marR="23701" marT="45392" marB="45392"/>
                </a:tc>
                <a:extLst>
                  <a:ext uri="{0D108BD9-81ED-4DB2-BD59-A6C34878D82A}">
                    <a16:rowId xmlns:a16="http://schemas.microsoft.com/office/drawing/2014/main" val="340685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615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9</cp:revision>
  <dcterms:created xsi:type="dcterms:W3CDTF">2022-11-05T17:51:27Z</dcterms:created>
  <dcterms:modified xsi:type="dcterms:W3CDTF">2022-11-05T19:55:27Z</dcterms:modified>
</cp:coreProperties>
</file>