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2"/>
  </p:notesMasterIdLst>
  <p:sldIdLst>
    <p:sldId id="271" r:id="rId2"/>
    <p:sldId id="461" r:id="rId3"/>
    <p:sldId id="452" r:id="rId4"/>
    <p:sldId id="462" r:id="rId5"/>
    <p:sldId id="277" r:id="rId6"/>
    <p:sldId id="460" r:id="rId7"/>
    <p:sldId id="458" r:id="rId8"/>
    <p:sldId id="266" r:id="rId9"/>
    <p:sldId id="267" r:id="rId10"/>
    <p:sldId id="465" r:id="rId11"/>
    <p:sldId id="257" r:id="rId12"/>
    <p:sldId id="259" r:id="rId13"/>
    <p:sldId id="260" r:id="rId14"/>
    <p:sldId id="262" r:id="rId15"/>
    <p:sldId id="264" r:id="rId16"/>
    <p:sldId id="265" r:id="rId17"/>
    <p:sldId id="464" r:id="rId18"/>
    <p:sldId id="459" r:id="rId19"/>
    <p:sldId id="270" r:id="rId20"/>
    <p:sldId id="4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E66"/>
    <a:srgbClr val="FFFDFE"/>
    <a:srgbClr val="C2B824"/>
    <a:srgbClr val="D3E6D5"/>
    <a:srgbClr val="FADEC4"/>
    <a:srgbClr val="F6EDCE"/>
    <a:srgbClr val="FC6D46"/>
    <a:srgbClr val="7A3456"/>
    <a:srgbClr val="1E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8"/>
    <p:restoredTop sz="94022"/>
  </p:normalViewPr>
  <p:slideViewPr>
    <p:cSldViewPr snapToGrid="0">
      <p:cViewPr varScale="1">
        <p:scale>
          <a:sx n="89" d="100"/>
          <a:sy n="89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32201-6623-44AA-9447-17506E898F4F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75454-DCFE-4626-940A-610D685AD3C0}">
      <dgm:prSet/>
      <dgm:spPr>
        <a:solidFill>
          <a:srgbClr val="1A4E66"/>
        </a:solidFill>
      </dgm:spPr>
      <dgm:t>
        <a:bodyPr/>
        <a:lstStyle/>
        <a:p>
          <a:r>
            <a:rPr lang="en-US" dirty="0">
              <a:latin typeface="Avenir Book" panose="02000503020000020003" pitchFamily="2" charset="0"/>
            </a:rPr>
            <a:t>Common Definitional Components of Maladaptive Exercise: </a:t>
          </a:r>
        </a:p>
      </dgm:t>
    </dgm:pt>
    <dgm:pt modelId="{A223664A-EE9E-4D5D-8EB7-A34BB83A18CE}" type="parTrans" cxnId="{2875A07D-79F5-423E-BCD1-BA94F96D2490}">
      <dgm:prSet/>
      <dgm:spPr/>
      <dgm:t>
        <a:bodyPr/>
        <a:lstStyle/>
        <a:p>
          <a:endParaRPr lang="en-US"/>
        </a:p>
      </dgm:t>
    </dgm:pt>
    <dgm:pt modelId="{B72D096D-A749-4774-A38B-AEF4AA7C4F26}" type="sibTrans" cxnId="{2875A07D-79F5-423E-BCD1-BA94F96D2490}">
      <dgm:prSet/>
      <dgm:spPr/>
      <dgm:t>
        <a:bodyPr/>
        <a:lstStyle/>
        <a:p>
          <a:endParaRPr lang="en-US"/>
        </a:p>
      </dgm:t>
    </dgm:pt>
    <dgm:pt modelId="{2F24926C-14ED-41E9-8D4A-79307EC6A22F}">
      <dgm:prSet/>
      <dgm:spPr/>
      <dgm:t>
        <a:bodyPr/>
        <a:lstStyle/>
        <a:p>
          <a:r>
            <a:rPr lang="en-GB">
              <a:latin typeface="Avenir Book" panose="02000503020000020003" pitchFamily="2" charset="0"/>
            </a:rPr>
            <a:t>Feeling ‘driven’ to preform exercise</a:t>
          </a:r>
          <a:r>
            <a:rPr lang="en-US">
              <a:latin typeface="Avenir Book" panose="02000503020000020003" pitchFamily="2" charset="0"/>
            </a:rPr>
            <a:t> </a:t>
          </a:r>
        </a:p>
      </dgm:t>
    </dgm:pt>
    <dgm:pt modelId="{C6BD79AD-ED2A-4BAC-8B29-FF348E875D34}" type="parTrans" cxnId="{028FEEFC-89AC-4537-A426-F971C66BE021}">
      <dgm:prSet/>
      <dgm:spPr/>
      <dgm:t>
        <a:bodyPr/>
        <a:lstStyle/>
        <a:p>
          <a:endParaRPr lang="en-US"/>
        </a:p>
      </dgm:t>
    </dgm:pt>
    <dgm:pt modelId="{FD8F5E7A-07AD-4387-B562-1B679EA0D26A}" type="sibTrans" cxnId="{028FEEFC-89AC-4537-A426-F971C66BE021}">
      <dgm:prSet/>
      <dgm:spPr/>
      <dgm:t>
        <a:bodyPr/>
        <a:lstStyle/>
        <a:p>
          <a:endParaRPr lang="en-US"/>
        </a:p>
      </dgm:t>
    </dgm:pt>
    <dgm:pt modelId="{79F77184-0123-43D2-B8A6-BC365A05B4DF}">
      <dgm:prSet/>
      <dgm:spPr/>
      <dgm:t>
        <a:bodyPr/>
        <a:lstStyle/>
        <a:p>
          <a:r>
            <a:rPr lang="en-GB">
              <a:latin typeface="Avenir Book" panose="02000503020000020003" pitchFamily="2" charset="0"/>
            </a:rPr>
            <a:t>Having exercise obsessions</a:t>
          </a:r>
          <a:r>
            <a:rPr lang="en-US">
              <a:latin typeface="Avenir Book" panose="02000503020000020003" pitchFamily="2" charset="0"/>
            </a:rPr>
            <a:t> </a:t>
          </a:r>
        </a:p>
      </dgm:t>
    </dgm:pt>
    <dgm:pt modelId="{D68A9EF7-CAAA-44FB-A124-EF3ECCA5B893}" type="parTrans" cxnId="{FE67E740-6141-4428-A53D-1B604B5F131D}">
      <dgm:prSet/>
      <dgm:spPr/>
      <dgm:t>
        <a:bodyPr/>
        <a:lstStyle/>
        <a:p>
          <a:endParaRPr lang="en-US"/>
        </a:p>
      </dgm:t>
    </dgm:pt>
    <dgm:pt modelId="{394DC25F-CB4E-462B-BED2-104BC69CD6F8}" type="sibTrans" cxnId="{FE67E740-6141-4428-A53D-1B604B5F131D}">
      <dgm:prSet/>
      <dgm:spPr/>
      <dgm:t>
        <a:bodyPr/>
        <a:lstStyle/>
        <a:p>
          <a:endParaRPr lang="en-US"/>
        </a:p>
      </dgm:t>
    </dgm:pt>
    <dgm:pt modelId="{0B07C389-C573-431C-80F8-00727ACBA034}">
      <dgm:prSet/>
      <dgm:spPr/>
      <dgm:t>
        <a:bodyPr/>
        <a:lstStyle/>
        <a:p>
          <a:r>
            <a:rPr lang="en-GB" dirty="0">
              <a:latin typeface="Avenir Book" panose="02000503020000020003" pitchFamily="2" charset="0"/>
            </a:rPr>
            <a:t>Exercising to reduce distress (e.g. guilt, anxiety)</a:t>
          </a:r>
          <a:r>
            <a:rPr lang="en-US" dirty="0">
              <a:latin typeface="Avenir Book" panose="02000503020000020003" pitchFamily="2" charset="0"/>
            </a:rPr>
            <a:t> </a:t>
          </a:r>
        </a:p>
      </dgm:t>
    </dgm:pt>
    <dgm:pt modelId="{33EA759E-E59C-4B3E-A411-8DA8BC131273}" type="parTrans" cxnId="{D57F5812-607B-42CB-AEA3-88AFE4F4DB92}">
      <dgm:prSet/>
      <dgm:spPr/>
      <dgm:t>
        <a:bodyPr/>
        <a:lstStyle/>
        <a:p>
          <a:endParaRPr lang="en-US"/>
        </a:p>
      </dgm:t>
    </dgm:pt>
    <dgm:pt modelId="{2638015C-5252-4A2D-98DC-B95E44131921}" type="sibTrans" cxnId="{D57F5812-607B-42CB-AEA3-88AFE4F4DB92}">
      <dgm:prSet/>
      <dgm:spPr/>
      <dgm:t>
        <a:bodyPr/>
        <a:lstStyle/>
        <a:p>
          <a:endParaRPr lang="en-US"/>
        </a:p>
      </dgm:t>
    </dgm:pt>
    <dgm:pt modelId="{3BCFD461-41E8-4110-87F3-BB92C3009BD7}">
      <dgm:prSet/>
      <dgm:spPr/>
      <dgm:t>
        <a:bodyPr/>
        <a:lstStyle/>
        <a:p>
          <a:r>
            <a:rPr lang="en-US">
              <a:latin typeface="Avenir Book" panose="02000503020000020003" pitchFamily="2" charset="0"/>
            </a:rPr>
            <a:t>Exercising to prevent weight gain</a:t>
          </a:r>
        </a:p>
      </dgm:t>
    </dgm:pt>
    <dgm:pt modelId="{0E207E88-B9D1-4954-A073-5C67DF55AE5E}" type="parTrans" cxnId="{4692DE36-818D-4967-9FFE-27737F65D96C}">
      <dgm:prSet/>
      <dgm:spPr/>
      <dgm:t>
        <a:bodyPr/>
        <a:lstStyle/>
        <a:p>
          <a:endParaRPr lang="en-US"/>
        </a:p>
      </dgm:t>
    </dgm:pt>
    <dgm:pt modelId="{F16F2BCD-25D7-4E24-B6C4-8BF286CD9A83}" type="sibTrans" cxnId="{4692DE36-818D-4967-9FFE-27737F65D96C}">
      <dgm:prSet/>
      <dgm:spPr/>
      <dgm:t>
        <a:bodyPr/>
        <a:lstStyle/>
        <a:p>
          <a:endParaRPr lang="en-US"/>
        </a:p>
      </dgm:t>
    </dgm:pt>
    <dgm:pt modelId="{AA9E3515-C8A6-4D4C-B877-C290AED318E1}">
      <dgm:prSet/>
      <dgm:spPr/>
      <dgm:t>
        <a:bodyPr/>
        <a:lstStyle/>
        <a:p>
          <a:r>
            <a:rPr lang="en-US">
              <a:latin typeface="Avenir Book" panose="02000503020000020003" pitchFamily="2" charset="0"/>
            </a:rPr>
            <a:t>Exercise leading to functional impairment</a:t>
          </a:r>
        </a:p>
      </dgm:t>
    </dgm:pt>
    <dgm:pt modelId="{A6BD332B-02DC-40F6-B32B-F89278FD4370}" type="parTrans" cxnId="{C98C26AD-7FD2-4027-87C5-3B371FF48046}">
      <dgm:prSet/>
      <dgm:spPr/>
      <dgm:t>
        <a:bodyPr/>
        <a:lstStyle/>
        <a:p>
          <a:endParaRPr lang="en-US"/>
        </a:p>
      </dgm:t>
    </dgm:pt>
    <dgm:pt modelId="{8022ABB9-FF30-440E-B1C5-66663E6A9B0A}" type="sibTrans" cxnId="{C98C26AD-7FD2-4027-87C5-3B371FF48046}">
      <dgm:prSet/>
      <dgm:spPr/>
      <dgm:t>
        <a:bodyPr/>
        <a:lstStyle/>
        <a:p>
          <a:endParaRPr lang="en-US"/>
        </a:p>
      </dgm:t>
    </dgm:pt>
    <dgm:pt modelId="{59DACCCD-1847-4D41-BDF3-914336D05EE4}">
      <dgm:prSet/>
      <dgm:spPr>
        <a:solidFill>
          <a:srgbClr val="1A4E66"/>
        </a:solidFill>
      </dgm:spPr>
      <dgm:t>
        <a:bodyPr/>
        <a:lstStyle/>
        <a:p>
          <a:r>
            <a:rPr lang="en-GB" dirty="0">
              <a:latin typeface="Avenir Book" panose="02000503020000020003" pitchFamily="2" charset="0"/>
            </a:rPr>
            <a:t>It is unclear which </a:t>
          </a:r>
          <a:r>
            <a:rPr lang="en-GB" b="1" i="1" dirty="0">
              <a:latin typeface="Avenir Book" panose="02000503020000020003" pitchFamily="2" charset="0"/>
            </a:rPr>
            <a:t>features</a:t>
          </a:r>
          <a:r>
            <a:rPr lang="en-GB" dirty="0">
              <a:latin typeface="Avenir Book" panose="02000503020000020003" pitchFamily="2" charset="0"/>
            </a:rPr>
            <a:t> are most salient to the reinforcement of maladaptive exercise; Little is known about in the moment exercise experience</a:t>
          </a:r>
          <a:endParaRPr lang="en-US" dirty="0">
            <a:latin typeface="Avenir Book" panose="02000503020000020003" pitchFamily="2" charset="0"/>
          </a:endParaRPr>
        </a:p>
      </dgm:t>
    </dgm:pt>
    <dgm:pt modelId="{10A28495-AF16-4251-AF02-571EE36AEF2E}" type="parTrans" cxnId="{A52845EE-23FC-4EA5-952B-A864968E2BF0}">
      <dgm:prSet/>
      <dgm:spPr/>
      <dgm:t>
        <a:bodyPr/>
        <a:lstStyle/>
        <a:p>
          <a:endParaRPr lang="en-US"/>
        </a:p>
      </dgm:t>
    </dgm:pt>
    <dgm:pt modelId="{BDAE94F7-0AC7-4178-8ABB-BA804BD27B80}" type="sibTrans" cxnId="{A52845EE-23FC-4EA5-952B-A864968E2BF0}">
      <dgm:prSet/>
      <dgm:spPr/>
      <dgm:t>
        <a:bodyPr/>
        <a:lstStyle/>
        <a:p>
          <a:endParaRPr lang="en-US"/>
        </a:p>
      </dgm:t>
    </dgm:pt>
    <dgm:pt modelId="{7FB7788C-6BF6-EB4B-906B-25E71840E296}" type="pres">
      <dgm:prSet presAssocID="{74832201-6623-44AA-9447-17506E898F4F}" presName="Name0" presStyleCnt="0">
        <dgm:presLayoutVars>
          <dgm:dir/>
          <dgm:animLvl val="lvl"/>
          <dgm:resizeHandles val="exact"/>
        </dgm:presLayoutVars>
      </dgm:prSet>
      <dgm:spPr/>
    </dgm:pt>
    <dgm:pt modelId="{F2A20BAD-4C33-1A46-A912-8C43E1F7CFF6}" type="pres">
      <dgm:prSet presAssocID="{59DACCCD-1847-4D41-BDF3-914336D05EE4}" presName="boxAndChildren" presStyleCnt="0"/>
      <dgm:spPr/>
    </dgm:pt>
    <dgm:pt modelId="{A3DBD04B-A87B-B242-AF25-577F86D8CA7E}" type="pres">
      <dgm:prSet presAssocID="{59DACCCD-1847-4D41-BDF3-914336D05EE4}" presName="parentTextBox" presStyleLbl="node1" presStyleIdx="0" presStyleCnt="2"/>
      <dgm:spPr/>
    </dgm:pt>
    <dgm:pt modelId="{AFC7331E-F8FF-0A46-BEFE-CCE6BB344D94}" type="pres">
      <dgm:prSet presAssocID="{B72D096D-A749-4774-A38B-AEF4AA7C4F26}" presName="sp" presStyleCnt="0"/>
      <dgm:spPr/>
    </dgm:pt>
    <dgm:pt modelId="{3A0FB993-A7A0-BB47-9245-DE630C4E35D1}" type="pres">
      <dgm:prSet presAssocID="{FB975454-DCFE-4626-940A-610D685AD3C0}" presName="arrowAndChildren" presStyleCnt="0"/>
      <dgm:spPr/>
    </dgm:pt>
    <dgm:pt modelId="{F5A533AE-C8CA-134D-91B3-F0C0B264D4F7}" type="pres">
      <dgm:prSet presAssocID="{FB975454-DCFE-4626-940A-610D685AD3C0}" presName="parentTextArrow" presStyleLbl="node1" presStyleIdx="0" presStyleCnt="2"/>
      <dgm:spPr/>
    </dgm:pt>
    <dgm:pt modelId="{D2BF2DCB-31D6-5A4A-9DF8-2CCC2C0A663C}" type="pres">
      <dgm:prSet presAssocID="{FB975454-DCFE-4626-940A-610D685AD3C0}" presName="arrow" presStyleLbl="node1" presStyleIdx="1" presStyleCnt="2"/>
      <dgm:spPr/>
    </dgm:pt>
    <dgm:pt modelId="{96E59A46-17FA-9146-BC29-8BCC91A5BACC}" type="pres">
      <dgm:prSet presAssocID="{FB975454-DCFE-4626-940A-610D685AD3C0}" presName="descendantArrow" presStyleCnt="0"/>
      <dgm:spPr/>
    </dgm:pt>
    <dgm:pt modelId="{2DDEABAE-16A4-BB40-8750-3286D5BA1CB5}" type="pres">
      <dgm:prSet presAssocID="{2F24926C-14ED-41E9-8D4A-79307EC6A22F}" presName="childTextArrow" presStyleLbl="fgAccFollowNode1" presStyleIdx="0" presStyleCnt="5">
        <dgm:presLayoutVars>
          <dgm:bulletEnabled val="1"/>
        </dgm:presLayoutVars>
      </dgm:prSet>
      <dgm:spPr/>
    </dgm:pt>
    <dgm:pt modelId="{41B61DFD-23CC-0F44-8D89-4E8E87A414A5}" type="pres">
      <dgm:prSet presAssocID="{79F77184-0123-43D2-B8A6-BC365A05B4DF}" presName="childTextArrow" presStyleLbl="fgAccFollowNode1" presStyleIdx="1" presStyleCnt="5">
        <dgm:presLayoutVars>
          <dgm:bulletEnabled val="1"/>
        </dgm:presLayoutVars>
      </dgm:prSet>
      <dgm:spPr/>
    </dgm:pt>
    <dgm:pt modelId="{784641BB-ECF4-A24F-AF59-D3AF6B77F73F}" type="pres">
      <dgm:prSet presAssocID="{0B07C389-C573-431C-80F8-00727ACBA034}" presName="childTextArrow" presStyleLbl="fgAccFollowNode1" presStyleIdx="2" presStyleCnt="5">
        <dgm:presLayoutVars>
          <dgm:bulletEnabled val="1"/>
        </dgm:presLayoutVars>
      </dgm:prSet>
      <dgm:spPr/>
    </dgm:pt>
    <dgm:pt modelId="{E1AC3F5A-0E84-DC4B-857B-8BFF89E97B71}" type="pres">
      <dgm:prSet presAssocID="{3BCFD461-41E8-4110-87F3-BB92C3009BD7}" presName="childTextArrow" presStyleLbl="fgAccFollowNode1" presStyleIdx="3" presStyleCnt="5">
        <dgm:presLayoutVars>
          <dgm:bulletEnabled val="1"/>
        </dgm:presLayoutVars>
      </dgm:prSet>
      <dgm:spPr/>
    </dgm:pt>
    <dgm:pt modelId="{B5B8BE7F-B24D-1940-83E2-9F74A1F9C5DA}" type="pres">
      <dgm:prSet presAssocID="{AA9E3515-C8A6-4D4C-B877-C290AED318E1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D57F5812-607B-42CB-AEA3-88AFE4F4DB92}" srcId="{FB975454-DCFE-4626-940A-610D685AD3C0}" destId="{0B07C389-C573-431C-80F8-00727ACBA034}" srcOrd="2" destOrd="0" parTransId="{33EA759E-E59C-4B3E-A411-8DA8BC131273}" sibTransId="{2638015C-5252-4A2D-98DC-B95E44131921}"/>
    <dgm:cxn modelId="{BB41BD1F-C9DB-DC46-A023-A3E82F7229CA}" type="presOf" srcId="{2F24926C-14ED-41E9-8D4A-79307EC6A22F}" destId="{2DDEABAE-16A4-BB40-8750-3286D5BA1CB5}" srcOrd="0" destOrd="0" presId="urn:microsoft.com/office/officeart/2005/8/layout/process4"/>
    <dgm:cxn modelId="{4692DE36-818D-4967-9FFE-27737F65D96C}" srcId="{FB975454-DCFE-4626-940A-610D685AD3C0}" destId="{3BCFD461-41E8-4110-87F3-BB92C3009BD7}" srcOrd="3" destOrd="0" parTransId="{0E207E88-B9D1-4954-A073-5C67DF55AE5E}" sibTransId="{F16F2BCD-25D7-4E24-B6C4-8BF286CD9A83}"/>
    <dgm:cxn modelId="{CDA5213C-EACF-CD4A-98FC-415A7972AE19}" type="presOf" srcId="{3BCFD461-41E8-4110-87F3-BB92C3009BD7}" destId="{E1AC3F5A-0E84-DC4B-857B-8BFF89E97B71}" srcOrd="0" destOrd="0" presId="urn:microsoft.com/office/officeart/2005/8/layout/process4"/>
    <dgm:cxn modelId="{FE67E740-6141-4428-A53D-1B604B5F131D}" srcId="{FB975454-DCFE-4626-940A-610D685AD3C0}" destId="{79F77184-0123-43D2-B8A6-BC365A05B4DF}" srcOrd="1" destOrd="0" parTransId="{D68A9EF7-CAAA-44FB-A124-EF3ECCA5B893}" sibTransId="{394DC25F-CB4E-462B-BED2-104BC69CD6F8}"/>
    <dgm:cxn modelId="{8F938347-6646-1E4C-9662-E61B9AD5E72A}" type="presOf" srcId="{0B07C389-C573-431C-80F8-00727ACBA034}" destId="{784641BB-ECF4-A24F-AF59-D3AF6B77F73F}" srcOrd="0" destOrd="0" presId="urn:microsoft.com/office/officeart/2005/8/layout/process4"/>
    <dgm:cxn modelId="{20EB726B-FF90-5545-A81E-EE742E4204EB}" type="presOf" srcId="{FB975454-DCFE-4626-940A-610D685AD3C0}" destId="{D2BF2DCB-31D6-5A4A-9DF8-2CCC2C0A663C}" srcOrd="1" destOrd="0" presId="urn:microsoft.com/office/officeart/2005/8/layout/process4"/>
    <dgm:cxn modelId="{2875A07D-79F5-423E-BCD1-BA94F96D2490}" srcId="{74832201-6623-44AA-9447-17506E898F4F}" destId="{FB975454-DCFE-4626-940A-610D685AD3C0}" srcOrd="0" destOrd="0" parTransId="{A223664A-EE9E-4D5D-8EB7-A34BB83A18CE}" sibTransId="{B72D096D-A749-4774-A38B-AEF4AA7C4F26}"/>
    <dgm:cxn modelId="{C18AD99E-14C3-AB47-AE86-115A7C60B2BD}" type="presOf" srcId="{FB975454-DCFE-4626-940A-610D685AD3C0}" destId="{F5A533AE-C8CA-134D-91B3-F0C0B264D4F7}" srcOrd="0" destOrd="0" presId="urn:microsoft.com/office/officeart/2005/8/layout/process4"/>
    <dgm:cxn modelId="{9CF53BA9-E646-034F-85F4-F66DA26E2821}" type="presOf" srcId="{79F77184-0123-43D2-B8A6-BC365A05B4DF}" destId="{41B61DFD-23CC-0F44-8D89-4E8E87A414A5}" srcOrd="0" destOrd="0" presId="urn:microsoft.com/office/officeart/2005/8/layout/process4"/>
    <dgm:cxn modelId="{C98C26AD-7FD2-4027-87C5-3B371FF48046}" srcId="{FB975454-DCFE-4626-940A-610D685AD3C0}" destId="{AA9E3515-C8A6-4D4C-B877-C290AED318E1}" srcOrd="4" destOrd="0" parTransId="{A6BD332B-02DC-40F6-B32B-F89278FD4370}" sibTransId="{8022ABB9-FF30-440E-B1C5-66663E6A9B0A}"/>
    <dgm:cxn modelId="{B9AE2BB1-1945-834D-80A3-E1592EA11408}" type="presOf" srcId="{74832201-6623-44AA-9447-17506E898F4F}" destId="{7FB7788C-6BF6-EB4B-906B-25E71840E296}" srcOrd="0" destOrd="0" presId="urn:microsoft.com/office/officeart/2005/8/layout/process4"/>
    <dgm:cxn modelId="{C376ABE9-D42D-A046-95B6-CD4E9D17C26A}" type="presOf" srcId="{59DACCCD-1847-4D41-BDF3-914336D05EE4}" destId="{A3DBD04B-A87B-B242-AF25-577F86D8CA7E}" srcOrd="0" destOrd="0" presId="urn:microsoft.com/office/officeart/2005/8/layout/process4"/>
    <dgm:cxn modelId="{B389D6E9-9CD5-EA45-9058-9FFE832FFB5E}" type="presOf" srcId="{AA9E3515-C8A6-4D4C-B877-C290AED318E1}" destId="{B5B8BE7F-B24D-1940-83E2-9F74A1F9C5DA}" srcOrd="0" destOrd="0" presId="urn:microsoft.com/office/officeart/2005/8/layout/process4"/>
    <dgm:cxn modelId="{A52845EE-23FC-4EA5-952B-A864968E2BF0}" srcId="{74832201-6623-44AA-9447-17506E898F4F}" destId="{59DACCCD-1847-4D41-BDF3-914336D05EE4}" srcOrd="1" destOrd="0" parTransId="{10A28495-AF16-4251-AF02-571EE36AEF2E}" sibTransId="{BDAE94F7-0AC7-4178-8ABB-BA804BD27B80}"/>
    <dgm:cxn modelId="{028FEEFC-89AC-4537-A426-F971C66BE021}" srcId="{FB975454-DCFE-4626-940A-610D685AD3C0}" destId="{2F24926C-14ED-41E9-8D4A-79307EC6A22F}" srcOrd="0" destOrd="0" parTransId="{C6BD79AD-ED2A-4BAC-8B29-FF348E875D34}" sibTransId="{FD8F5E7A-07AD-4387-B562-1B679EA0D26A}"/>
    <dgm:cxn modelId="{D79C6801-44B0-0049-806B-605A1BFA731B}" type="presParOf" srcId="{7FB7788C-6BF6-EB4B-906B-25E71840E296}" destId="{F2A20BAD-4C33-1A46-A912-8C43E1F7CFF6}" srcOrd="0" destOrd="0" presId="urn:microsoft.com/office/officeart/2005/8/layout/process4"/>
    <dgm:cxn modelId="{C4CCB371-E4B3-9D46-BDED-3FD67AE0FD5D}" type="presParOf" srcId="{F2A20BAD-4C33-1A46-A912-8C43E1F7CFF6}" destId="{A3DBD04B-A87B-B242-AF25-577F86D8CA7E}" srcOrd="0" destOrd="0" presId="urn:microsoft.com/office/officeart/2005/8/layout/process4"/>
    <dgm:cxn modelId="{01F84B33-56C9-4B4B-98E5-779AF3D4EDE7}" type="presParOf" srcId="{7FB7788C-6BF6-EB4B-906B-25E71840E296}" destId="{AFC7331E-F8FF-0A46-BEFE-CCE6BB344D94}" srcOrd="1" destOrd="0" presId="urn:microsoft.com/office/officeart/2005/8/layout/process4"/>
    <dgm:cxn modelId="{9D40A7C7-7F8E-5F48-AB9E-AAA62886981A}" type="presParOf" srcId="{7FB7788C-6BF6-EB4B-906B-25E71840E296}" destId="{3A0FB993-A7A0-BB47-9245-DE630C4E35D1}" srcOrd="2" destOrd="0" presId="urn:microsoft.com/office/officeart/2005/8/layout/process4"/>
    <dgm:cxn modelId="{540A77E0-8F62-AC4A-A7A1-2792CF5C1B97}" type="presParOf" srcId="{3A0FB993-A7A0-BB47-9245-DE630C4E35D1}" destId="{F5A533AE-C8CA-134D-91B3-F0C0B264D4F7}" srcOrd="0" destOrd="0" presId="urn:microsoft.com/office/officeart/2005/8/layout/process4"/>
    <dgm:cxn modelId="{79244853-B249-2241-AD65-3A7E6A3BC610}" type="presParOf" srcId="{3A0FB993-A7A0-BB47-9245-DE630C4E35D1}" destId="{D2BF2DCB-31D6-5A4A-9DF8-2CCC2C0A663C}" srcOrd="1" destOrd="0" presId="urn:microsoft.com/office/officeart/2005/8/layout/process4"/>
    <dgm:cxn modelId="{8C2C56B3-0F88-E34A-8A47-0C6F3FA97524}" type="presParOf" srcId="{3A0FB993-A7A0-BB47-9245-DE630C4E35D1}" destId="{96E59A46-17FA-9146-BC29-8BCC91A5BACC}" srcOrd="2" destOrd="0" presId="urn:microsoft.com/office/officeart/2005/8/layout/process4"/>
    <dgm:cxn modelId="{E43BE2F5-C8F0-DF44-96B9-D42BC8ED237F}" type="presParOf" srcId="{96E59A46-17FA-9146-BC29-8BCC91A5BACC}" destId="{2DDEABAE-16A4-BB40-8750-3286D5BA1CB5}" srcOrd="0" destOrd="0" presId="urn:microsoft.com/office/officeart/2005/8/layout/process4"/>
    <dgm:cxn modelId="{7C542D05-FBC9-B447-92EB-5EF650A0B970}" type="presParOf" srcId="{96E59A46-17FA-9146-BC29-8BCC91A5BACC}" destId="{41B61DFD-23CC-0F44-8D89-4E8E87A414A5}" srcOrd="1" destOrd="0" presId="urn:microsoft.com/office/officeart/2005/8/layout/process4"/>
    <dgm:cxn modelId="{86A9582E-6CD3-E44A-A0C3-78069B6DB8CD}" type="presParOf" srcId="{96E59A46-17FA-9146-BC29-8BCC91A5BACC}" destId="{784641BB-ECF4-A24F-AF59-D3AF6B77F73F}" srcOrd="2" destOrd="0" presId="urn:microsoft.com/office/officeart/2005/8/layout/process4"/>
    <dgm:cxn modelId="{BDC996B2-FCFC-B145-9BDB-2643A85852C7}" type="presParOf" srcId="{96E59A46-17FA-9146-BC29-8BCC91A5BACC}" destId="{E1AC3F5A-0E84-DC4B-857B-8BFF89E97B71}" srcOrd="3" destOrd="0" presId="urn:microsoft.com/office/officeart/2005/8/layout/process4"/>
    <dgm:cxn modelId="{8ED5D5D4-9B2F-C345-B5BC-F33D1516418A}" type="presParOf" srcId="{96E59A46-17FA-9146-BC29-8BCC91A5BACC}" destId="{B5B8BE7F-B24D-1940-83E2-9F74A1F9C5DA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BD04B-A87B-B242-AF25-577F86D8CA7E}">
      <dsp:nvSpPr>
        <dsp:cNvPr id="0" name=""/>
        <dsp:cNvSpPr/>
      </dsp:nvSpPr>
      <dsp:spPr>
        <a:xfrm>
          <a:off x="0" y="2626990"/>
          <a:ext cx="10515600" cy="1723590"/>
        </a:xfrm>
        <a:prstGeom prst="rect">
          <a:avLst/>
        </a:prstGeom>
        <a:solidFill>
          <a:srgbClr val="1A4E6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Avenir Book" panose="02000503020000020003" pitchFamily="2" charset="0"/>
            </a:rPr>
            <a:t>It is unclear which </a:t>
          </a:r>
          <a:r>
            <a:rPr lang="en-GB" sz="2800" b="1" i="1" kern="1200" dirty="0">
              <a:latin typeface="Avenir Book" panose="02000503020000020003" pitchFamily="2" charset="0"/>
            </a:rPr>
            <a:t>features</a:t>
          </a:r>
          <a:r>
            <a:rPr lang="en-GB" sz="2800" kern="1200" dirty="0">
              <a:latin typeface="Avenir Book" panose="02000503020000020003" pitchFamily="2" charset="0"/>
            </a:rPr>
            <a:t> are most salient to the reinforcement of maladaptive exercise; Little is known about in the moment exercise experience</a:t>
          </a:r>
          <a:endParaRPr lang="en-US" sz="2800" kern="1200" dirty="0">
            <a:latin typeface="Avenir Book" panose="02000503020000020003" pitchFamily="2" charset="0"/>
          </a:endParaRPr>
        </a:p>
      </dsp:txBody>
      <dsp:txXfrm>
        <a:off x="0" y="2626990"/>
        <a:ext cx="10515600" cy="1723590"/>
      </dsp:txXfrm>
    </dsp:sp>
    <dsp:sp modelId="{D2BF2DCB-31D6-5A4A-9DF8-2CCC2C0A663C}">
      <dsp:nvSpPr>
        <dsp:cNvPr id="0" name=""/>
        <dsp:cNvSpPr/>
      </dsp:nvSpPr>
      <dsp:spPr>
        <a:xfrm rot="10800000">
          <a:off x="0" y="1962"/>
          <a:ext cx="10515600" cy="2650882"/>
        </a:xfrm>
        <a:prstGeom prst="upArrowCallout">
          <a:avLst/>
        </a:prstGeom>
        <a:solidFill>
          <a:srgbClr val="1A4E6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venir Book" panose="02000503020000020003" pitchFamily="2" charset="0"/>
            </a:rPr>
            <a:t>Common Definitional Components of Maladaptive Exercise: </a:t>
          </a:r>
        </a:p>
      </dsp:txBody>
      <dsp:txXfrm rot="-10800000">
        <a:off x="0" y="1962"/>
        <a:ext cx="10515600" cy="930459"/>
      </dsp:txXfrm>
    </dsp:sp>
    <dsp:sp modelId="{2DDEABAE-16A4-BB40-8750-3286D5BA1CB5}">
      <dsp:nvSpPr>
        <dsp:cNvPr id="0" name=""/>
        <dsp:cNvSpPr/>
      </dsp:nvSpPr>
      <dsp:spPr>
        <a:xfrm>
          <a:off x="1283" y="932422"/>
          <a:ext cx="2102606" cy="792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Avenir Book" panose="02000503020000020003" pitchFamily="2" charset="0"/>
            </a:rPr>
            <a:t>Feeling ‘driven’ to preform exercise</a:t>
          </a:r>
          <a:r>
            <a:rPr lang="en-US" sz="1500" kern="1200">
              <a:latin typeface="Avenir Book" panose="02000503020000020003" pitchFamily="2" charset="0"/>
            </a:rPr>
            <a:t> </a:t>
          </a:r>
        </a:p>
      </dsp:txBody>
      <dsp:txXfrm>
        <a:off x="1283" y="932422"/>
        <a:ext cx="2102606" cy="792613"/>
      </dsp:txXfrm>
    </dsp:sp>
    <dsp:sp modelId="{41B61DFD-23CC-0F44-8D89-4E8E87A414A5}">
      <dsp:nvSpPr>
        <dsp:cNvPr id="0" name=""/>
        <dsp:cNvSpPr/>
      </dsp:nvSpPr>
      <dsp:spPr>
        <a:xfrm>
          <a:off x="2103890" y="932422"/>
          <a:ext cx="2102606" cy="792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Avenir Book" panose="02000503020000020003" pitchFamily="2" charset="0"/>
            </a:rPr>
            <a:t>Having exercise obsessions</a:t>
          </a:r>
          <a:r>
            <a:rPr lang="en-US" sz="1500" kern="1200">
              <a:latin typeface="Avenir Book" panose="02000503020000020003" pitchFamily="2" charset="0"/>
            </a:rPr>
            <a:t> </a:t>
          </a:r>
        </a:p>
      </dsp:txBody>
      <dsp:txXfrm>
        <a:off x="2103890" y="932422"/>
        <a:ext cx="2102606" cy="792613"/>
      </dsp:txXfrm>
    </dsp:sp>
    <dsp:sp modelId="{784641BB-ECF4-A24F-AF59-D3AF6B77F73F}">
      <dsp:nvSpPr>
        <dsp:cNvPr id="0" name=""/>
        <dsp:cNvSpPr/>
      </dsp:nvSpPr>
      <dsp:spPr>
        <a:xfrm>
          <a:off x="4206496" y="932422"/>
          <a:ext cx="2102606" cy="792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Avenir Book" panose="02000503020000020003" pitchFamily="2" charset="0"/>
            </a:rPr>
            <a:t>Exercising to reduce distress (e.g. guilt, anxiety)</a:t>
          </a:r>
          <a:r>
            <a:rPr lang="en-US" sz="1500" kern="1200" dirty="0">
              <a:latin typeface="Avenir Book" panose="02000503020000020003" pitchFamily="2" charset="0"/>
            </a:rPr>
            <a:t> </a:t>
          </a:r>
        </a:p>
      </dsp:txBody>
      <dsp:txXfrm>
        <a:off x="4206496" y="932422"/>
        <a:ext cx="2102606" cy="792613"/>
      </dsp:txXfrm>
    </dsp:sp>
    <dsp:sp modelId="{E1AC3F5A-0E84-DC4B-857B-8BFF89E97B71}">
      <dsp:nvSpPr>
        <dsp:cNvPr id="0" name=""/>
        <dsp:cNvSpPr/>
      </dsp:nvSpPr>
      <dsp:spPr>
        <a:xfrm>
          <a:off x="6309103" y="932422"/>
          <a:ext cx="2102606" cy="792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venir Book" panose="02000503020000020003" pitchFamily="2" charset="0"/>
            </a:rPr>
            <a:t>Exercising to prevent weight gain</a:t>
          </a:r>
        </a:p>
      </dsp:txBody>
      <dsp:txXfrm>
        <a:off x="6309103" y="932422"/>
        <a:ext cx="2102606" cy="792613"/>
      </dsp:txXfrm>
    </dsp:sp>
    <dsp:sp modelId="{B5B8BE7F-B24D-1940-83E2-9F74A1F9C5DA}">
      <dsp:nvSpPr>
        <dsp:cNvPr id="0" name=""/>
        <dsp:cNvSpPr/>
      </dsp:nvSpPr>
      <dsp:spPr>
        <a:xfrm>
          <a:off x="8411709" y="932422"/>
          <a:ext cx="2102606" cy="792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venir Book" panose="02000503020000020003" pitchFamily="2" charset="0"/>
            </a:rPr>
            <a:t>Exercise leading to functional impairment</a:t>
          </a:r>
        </a:p>
      </dsp:txBody>
      <dsp:txXfrm>
        <a:off x="8411709" y="932422"/>
        <a:ext cx="2102606" cy="792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3E626-E31B-A948-8EA9-21B31B46F6B7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2AD3A-15EE-8340-BD8A-2982256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 central coherence – perseveration on details/absence of big picture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D662-095B-3641-997D-733265BC8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Acute exercise response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-Intro importance of exercise in EDs; significance; need to better understand for treatment how, how much, for whom.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-Not all individuals with EDs report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-Amount of exercise not as important as psychological relationship with Ex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 want individuals with EDs to be able tot have more normative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relattionsihps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ex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-two main mechanisms that may influence risk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I’ll talk about more on the next slide-threat and reward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Progressive ratio task – 50, 100, 250, etc. for $3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“exercise reward task” – baseline reward responding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 – measure of reward response that requires model-based learning and PFC engagement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 threat task – for many people getting to drink a milkshake is exciting, not necessarily for those with EDs,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would be a threatening experience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Engage threat-based systems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back to my job talk – fear and anxiety are relevant for eating disorder risk and maintenance. And the core/central fear among EDs is fear of weight gain.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task is designed to specifically engage this fear of weight gain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response to this disorder-relevant, threat-based engagement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how effective exercise is in reducing self-reported negative affect and body image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33124-3A56-6643-81E8-A34D0884B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2AD3A-15EE-8340-BD8A-2982256215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4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2AD3A-15EE-8340-BD8A-2982256215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2AD3A-15EE-8340-BD8A-2982256215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2AD3A-15EE-8340-BD8A-2982256215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0EC-67C8-C88A-CCC3-21934042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6CB05-7060-A6CB-03E6-C38E720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2E5D-AE53-E3BA-2F15-6D590A29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68AE-93FE-3B42-145D-B2196B01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9670-ED48-FEF8-EF3C-661D7421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04C-7339-14C1-EA7A-0A93F4D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5BA22-677B-FE76-5DF9-5B8089A9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54A4-7300-03E8-40B5-D9ECB88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7CDC-0992-A3D9-2457-0617A712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0F6B-6350-D6A1-511A-7D75E316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BCDC2-3F5B-5098-0323-145D7E84C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6CBF7-B58A-AC40-20A6-77673EE6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6D7C-5C34-2BF8-7118-A5BA9D7F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930C-B2FD-0265-EBFE-58D543C5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7B99-518C-42D6-F536-5062105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1642-AFFA-72C3-C5F7-6383B680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38B5-C45C-5667-2AEE-3A87D6ED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9B5F-EBD3-6568-E2DC-2098C4B7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5ED7-8B52-00D1-54D2-19053C0F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289A-2835-0BF9-5DF9-1CDBB5E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3D46-B8B4-908C-B381-7CC87F78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153A-01E4-D7AA-D51B-412C9CCC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2C8E-3A69-14A4-A115-FFF0530B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5CC3-371F-578F-CF4E-65DB8159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ABD0-6BA1-F617-0B96-17313C1F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5476-A7A9-F5FB-1591-6BA29C52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DB59-A25F-2668-AF69-F51F789A5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F8002-CDD1-FF0F-C28A-06CB5D6C5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9CA6-AC2A-125C-5F20-31B23D89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53AC8-D1AD-2C30-8AA8-67E38B46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FDF3-7530-B647-4735-E89F7D25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7F1B-4B23-9F02-7E10-81039933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FAFF-DCC4-10DA-B730-5255AF58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CA15C-2F88-DE24-353E-769812DB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A9D3B-B4F3-8E48-A7BD-3D5C4A06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BE479-1368-19FB-77EC-335F78EF3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CC63A-3F35-1740-7A53-6C8861B7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56908-57F1-36E0-E5BA-45E7B3ED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B003A-0275-BE25-D7E9-8BE16812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2923-D726-C56A-2D03-C72E1B0A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76CF7-7FF3-DAA4-1612-4AB1FD8D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BFA7C-1212-40B5-A8DA-F8BB7698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9814A-B70C-16B7-0DB5-C85FA1C5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2C26D-FEC5-E523-3EFD-447692DC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6D70B-6279-29BA-52F9-02708DE2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37859-FA2D-AAED-7197-7E113474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66D3-2A75-6266-80D4-7B34C29C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EA3C-E9D8-1C33-E01A-6E7CA2C2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B9624-2F4F-6F33-B761-1F926295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7DA6C-2E47-BF44-0C32-1CCE36C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760A-078D-689C-5FC8-A13FE925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D3EB-BF52-E446-637D-D63DBC60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39FB-557B-7F09-2DD5-3BCD5432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66AED-FD31-A0C5-3E19-E9EACAAAD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72C3F-E27E-6049-C63D-AF1F26A4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A8D3-F045-270E-CA3E-3B26CA03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62D25-D518-7E91-3402-A98B27EF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B019-CDD6-D897-54E1-42F59825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2B824">
                <a:alpha val="39122"/>
              </a:srgbClr>
            </a:gs>
            <a:gs pos="73000">
              <a:srgbClr val="FFFDFE"/>
            </a:gs>
            <a:gs pos="83000">
              <a:srgbClr val="FFFDFE"/>
            </a:gs>
            <a:gs pos="100000">
              <a:srgbClr val="FFFDF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5C87-5656-C307-F670-0003C14D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3DA92-362C-631D-E816-DC76B710A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3A4D-FC03-B0F4-C087-B40CF35C6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AFC2-2417-DF49-8402-B9D75D5FD886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F6B9-03A3-CA97-BC32-6A565D2E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B68C-EE10-171E-EB6B-13F34190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D696D-80F4-1649-A214-242AAF0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2DCE-72C6-3682-0184-4B7E3F21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3993"/>
            <a:ext cx="9144000" cy="2387600"/>
          </a:xfrm>
        </p:spPr>
        <p:txBody>
          <a:bodyPr>
            <a:noAutofit/>
          </a:bodyPr>
          <a:lstStyle/>
          <a:p>
            <a:r>
              <a:rPr lang="en-US" sz="5600" dirty="0">
                <a:solidFill>
                  <a:srgbClr val="1A4E66"/>
                </a:solidFill>
                <a:effectLst/>
                <a:latin typeface="Avenir Book" panose="02000503020000020003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Understanding acute exercise response among girls and young women with and without eating disorders </a:t>
            </a:r>
            <a:br>
              <a:rPr lang="en-US" sz="5600" dirty="0">
                <a:solidFill>
                  <a:srgbClr val="1A4E66"/>
                </a:solidFill>
                <a:effectLst/>
                <a:latin typeface="Avenir Book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600" dirty="0">
              <a:solidFill>
                <a:srgbClr val="1A4E66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30AD9-0E51-FC29-D082-49E0D8840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1A4E66"/>
                </a:solidFill>
              </a:rPr>
              <a:t>Katherine Schaumberg</a:t>
            </a:r>
          </a:p>
        </p:txBody>
      </p:sp>
      <p:pic>
        <p:nvPicPr>
          <p:cNvPr id="4" name="Picture 3" descr="A hand holding an apple&#10;&#10;Description automatically generated">
            <a:extLst>
              <a:ext uri="{FF2B5EF4-FFF2-40B4-BE49-F238E27FC236}">
                <a16:creationId xmlns:a16="http://schemas.microsoft.com/office/drawing/2014/main" id="{72962CA6-89E0-2083-BC5D-30C4F1C7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255F-DC00-45C2-E0F2-2486AB24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Feasibility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7F0-F3EC-45BF-C815-0BA48D80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Mild recruitment resistance</a:t>
            </a:r>
          </a:p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Discomfort with blood draw</a:t>
            </a:r>
          </a:p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Relatively high study burden </a:t>
            </a:r>
          </a:p>
        </p:txBody>
      </p:sp>
      <p:pic>
        <p:nvPicPr>
          <p:cNvPr id="4" name="Picture 3" descr="A hand holding an apple&#10;&#10;Description automatically generated">
            <a:extLst>
              <a:ext uri="{FF2B5EF4-FFF2-40B4-BE49-F238E27FC236}">
                <a16:creationId xmlns:a16="http://schemas.microsoft.com/office/drawing/2014/main" id="{2FD06F76-1B4C-BD9B-4FE0-649A00FD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9F23116-25B4-265A-8877-7627498F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Pilot Participant Demographics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74E10-4EA3-0219-D11F-525487A33A31}"/>
              </a:ext>
            </a:extLst>
          </p:cNvPr>
          <p:cNvSpPr txBox="1"/>
          <p:nvPr/>
        </p:nvSpPr>
        <p:spPr>
          <a:xfrm>
            <a:off x="1495425" y="1337303"/>
            <a:ext cx="3164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FC6D46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19</a:t>
            </a:r>
            <a:r>
              <a:rPr lang="en-US" sz="2400" dirty="0">
                <a:solidFill>
                  <a:srgbClr val="FC6D46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Median Age </a:t>
            </a:r>
          </a:p>
        </p:txBody>
      </p:sp>
      <p:pic>
        <p:nvPicPr>
          <p:cNvPr id="33" name="Picture 32" descr="A hand holding an apple&#10;&#10;Description automatically generated">
            <a:extLst>
              <a:ext uri="{FF2B5EF4-FFF2-40B4-BE49-F238E27FC236}">
                <a16:creationId xmlns:a16="http://schemas.microsoft.com/office/drawing/2014/main" id="{DE901E54-0084-9F03-F443-A53CB13E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  <p:pic>
        <p:nvPicPr>
          <p:cNvPr id="35" name="Picture 3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24130928-4681-EDA0-53CD-5629ED870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8" y="2171700"/>
            <a:ext cx="5295900" cy="4686300"/>
          </a:xfrm>
          <a:prstGeom prst="rect">
            <a:avLst/>
          </a:prstGeom>
        </p:spPr>
      </p:pic>
      <p:pic>
        <p:nvPicPr>
          <p:cNvPr id="41" name="Picture 40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A304803-575A-593C-DC8F-BD7590C5C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5295900" cy="3153545"/>
          </a:xfrm>
          <a:prstGeom prst="rect">
            <a:avLst/>
          </a:prstGeom>
        </p:spPr>
      </p:pic>
      <p:pic>
        <p:nvPicPr>
          <p:cNvPr id="45" name="Picture 44" descr="A group of people in different colors&#10;&#10;Description automatically generated">
            <a:extLst>
              <a:ext uri="{FF2B5EF4-FFF2-40B4-BE49-F238E27FC236}">
                <a16:creationId xmlns:a16="http://schemas.microsoft.com/office/drawing/2014/main" id="{198CEE2C-6DA4-9AD4-DB4B-78BF26B61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901700"/>
            <a:ext cx="508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4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hand holding an apple&#10;&#10;Description automatically generated">
            <a:extLst>
              <a:ext uri="{FF2B5EF4-FFF2-40B4-BE49-F238E27FC236}">
                <a16:creationId xmlns:a16="http://schemas.microsoft.com/office/drawing/2014/main" id="{DE901E54-0084-9F03-F443-A53CB13E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02157-A5E5-A8B6-A69C-CEB40109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0" y="104775"/>
            <a:ext cx="90043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7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hand holding an apple&#10;&#10;Description automatically generated">
            <a:extLst>
              <a:ext uri="{FF2B5EF4-FFF2-40B4-BE49-F238E27FC236}">
                <a16:creationId xmlns:a16="http://schemas.microsoft.com/office/drawing/2014/main" id="{DE901E54-0084-9F03-F443-A53CB13E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85BB4E-E6B3-B070-0F23-5A6263209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101518"/>
            <a:ext cx="11346484" cy="67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hand holding an apple&#10;&#10;Description automatically generated">
            <a:extLst>
              <a:ext uri="{FF2B5EF4-FFF2-40B4-BE49-F238E27FC236}">
                <a16:creationId xmlns:a16="http://schemas.microsoft.com/office/drawing/2014/main" id="{DE901E54-0084-9F03-F443-A53CB13E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CF9046-051C-DF83-BE99-45AA22BE5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41" y="88900"/>
            <a:ext cx="11218379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6A18C-C247-7520-9AF1-BFC1BCFD7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61" y="1863861"/>
            <a:ext cx="5887277" cy="3505693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9E768E-4D2E-9DA2-5BF1-77D79006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4" y="365125"/>
            <a:ext cx="10941876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Self-Paced HR / Compulsive Exercise Test</a:t>
            </a:r>
          </a:p>
        </p:txBody>
      </p:sp>
      <p:pic>
        <p:nvPicPr>
          <p:cNvPr id="9" name="Picture 8" descr="A hand holding an apple&#10;&#10;Description automatically generated">
            <a:extLst>
              <a:ext uri="{FF2B5EF4-FFF2-40B4-BE49-F238E27FC236}">
                <a16:creationId xmlns:a16="http://schemas.microsoft.com/office/drawing/2014/main" id="{6AF067C5-EA30-9FF4-6B1B-52CB6288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  <p:pic>
        <p:nvPicPr>
          <p:cNvPr id="13" name="Picture 12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1F386FD9-368C-F8F8-D371-CECCAE3AD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64" y="1824096"/>
            <a:ext cx="6020836" cy="35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4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54F5-8BAB-D902-B595-DD5B2B5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</a:rPr>
              <a:t>Distance Covered / Compulsive Exercise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97E42-5888-42C5-0B2E-35F4938E6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1" y="2095499"/>
            <a:ext cx="5863074" cy="34912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B83D3-4B8C-9775-54FE-D65D1C1D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06" y="2095499"/>
            <a:ext cx="5694497" cy="3390898"/>
          </a:xfrm>
          <a:prstGeom prst="rect">
            <a:avLst/>
          </a:prstGeom>
        </p:spPr>
      </p:pic>
      <p:pic>
        <p:nvPicPr>
          <p:cNvPr id="8" name="Picture 7" descr="A hand holding an apple&#10;&#10;Description automatically generated">
            <a:extLst>
              <a:ext uri="{FF2B5EF4-FFF2-40B4-BE49-F238E27FC236}">
                <a16:creationId xmlns:a16="http://schemas.microsoft.com/office/drawing/2014/main" id="{20BFEB13-8E19-9580-D55A-3E8B9DF02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7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1CB-BF20-61A2-9D91-09271EA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</a:rPr>
              <a:t>PR 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EC0E-C578-C499-E2B8-ABFCD547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hand holding an apple&#10;&#10;Description automatically generated">
            <a:extLst>
              <a:ext uri="{FF2B5EF4-FFF2-40B4-BE49-F238E27FC236}">
                <a16:creationId xmlns:a16="http://schemas.microsoft.com/office/drawing/2014/main" id="{31F7428F-5D97-AD7F-5B8C-52F75627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BD31-C305-CF32-7720-071C3020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5190-224D-8160-2131-444100BD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Those with EDs may vary in </a:t>
            </a:r>
          </a:p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Improved understanding acute response to exercise is necessary for exercise-based intervention development</a:t>
            </a:r>
          </a:p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As adaptive exercise has many benefits, reshaping exercise experiences xxx intervention goal</a:t>
            </a:r>
          </a:p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In-vivo exercise training may be an understudied intervention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Picture 3" descr="A hand holding an apple&#10;&#10;Description automatically generated">
            <a:extLst>
              <a:ext uri="{FF2B5EF4-FFF2-40B4-BE49-F238E27FC236}">
                <a16:creationId xmlns:a16="http://schemas.microsoft.com/office/drawing/2014/main" id="{A155A32E-B7CF-07A3-9069-471DB786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0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B59D-71B8-BE1F-C4D9-DED8ED4C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C27B-BD56-F889-0573-4BCFB41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Examine impacts of exercise on key biomarkers</a:t>
            </a:r>
          </a:p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Continue to develop and diversify samples for hypothesis testing</a:t>
            </a:r>
          </a:p>
          <a:p>
            <a:endParaRPr lang="en-US" dirty="0">
              <a:solidFill>
                <a:srgbClr val="1A4E66"/>
              </a:solidFill>
              <a:latin typeface="Avenir Book" panose="02000503020000020003" pitchFamily="2" charset="0"/>
            </a:endParaRPr>
          </a:p>
          <a:p>
            <a:endParaRPr lang="en-US" dirty="0">
              <a:solidFill>
                <a:srgbClr val="1A4E66"/>
              </a:solidFill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Picture 3" descr="A hand holding an apple&#10;&#10;Description automatically generated">
            <a:extLst>
              <a:ext uri="{FF2B5EF4-FFF2-40B4-BE49-F238E27FC236}">
                <a16:creationId xmlns:a16="http://schemas.microsoft.com/office/drawing/2014/main" id="{E6A79201-64AE-681E-8DD5-B9423022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8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FDC6-9519-29EC-EA75-EDB0084A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EF69-E1E8-67A1-E40A-7417957D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hand holding an apple&#10;&#10;Description automatically generated">
            <a:extLst>
              <a:ext uri="{FF2B5EF4-FFF2-40B4-BE49-F238E27FC236}">
                <a16:creationId xmlns:a16="http://schemas.microsoft.com/office/drawing/2014/main" id="{D69CFFB9-829A-26B7-FF30-99CF4643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68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D403-3369-2365-E3BA-7186E56B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Many Thanks!</a:t>
            </a:r>
          </a:p>
        </p:txBody>
      </p:sp>
      <p:pic>
        <p:nvPicPr>
          <p:cNvPr id="4" name="Picture 3" descr="A hand holding an apple&#10;&#10;Description automatically generated">
            <a:extLst>
              <a:ext uri="{FF2B5EF4-FFF2-40B4-BE49-F238E27FC236}">
                <a16:creationId xmlns:a16="http://schemas.microsoft.com/office/drawing/2014/main" id="{0C378CDD-7786-DFDE-EC0C-86860245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E3DED3-8358-37B8-F20F-7DE5C7BFC66E}"/>
              </a:ext>
            </a:extLst>
          </p:cNvPr>
          <p:cNvSpPr txBox="1"/>
          <p:nvPr/>
        </p:nvSpPr>
        <p:spPr>
          <a:xfrm>
            <a:off x="614149" y="1009934"/>
            <a:ext cx="104268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rgbClr val="1A4E66"/>
                </a:solidFill>
                <a:latin typeface="Avenir Book" panose="02000503020000020003" pitchFamily="2" charset="0"/>
              </a:rPr>
              <a:t>Maladaptive exercise is </a:t>
            </a:r>
            <a:r>
              <a:rPr lang="en-US" sz="5600" b="1" i="1" dirty="0">
                <a:solidFill>
                  <a:srgbClr val="1A4E66"/>
                </a:solidFill>
                <a:latin typeface="Avenir Book" panose="02000503020000020003" pitchFamily="2" charset="0"/>
              </a:rPr>
              <a:t>present</a:t>
            </a:r>
            <a:r>
              <a:rPr lang="en-US" sz="5600" dirty="0">
                <a:solidFill>
                  <a:srgbClr val="1A4E66"/>
                </a:solidFill>
                <a:latin typeface="Avenir Book" panose="02000503020000020003" pitchFamily="2" charset="0"/>
              </a:rPr>
              <a:t> in the general population of adolescents and </a:t>
            </a:r>
            <a:r>
              <a:rPr lang="en-US" sz="5600" b="1" i="1" dirty="0">
                <a:solidFill>
                  <a:srgbClr val="1A4E66"/>
                </a:solidFill>
                <a:latin typeface="Avenir Book" panose="02000503020000020003" pitchFamily="2" charset="0"/>
              </a:rPr>
              <a:t>very</a:t>
            </a:r>
            <a:r>
              <a:rPr lang="en-US" sz="5600" dirty="0">
                <a:solidFill>
                  <a:srgbClr val="1A4E66"/>
                </a:solidFill>
                <a:latin typeface="Avenir Book" panose="02000503020000020003" pitchFamily="2" charset="0"/>
              </a:rPr>
              <a:t> </a:t>
            </a:r>
            <a:r>
              <a:rPr lang="en-US" sz="5600" b="1" i="1" dirty="0">
                <a:solidFill>
                  <a:srgbClr val="1A4E66"/>
                </a:solidFill>
                <a:latin typeface="Avenir Book" panose="02000503020000020003" pitchFamily="2" charset="0"/>
              </a:rPr>
              <a:t>common</a:t>
            </a:r>
            <a:r>
              <a:rPr lang="en-US" sz="5600" dirty="0">
                <a:solidFill>
                  <a:srgbClr val="1A4E66"/>
                </a:solidFill>
                <a:latin typeface="Avenir Book" panose="02000503020000020003" pitchFamily="2" charset="0"/>
              </a:rPr>
              <a:t> among those with EDs</a:t>
            </a:r>
          </a:p>
        </p:txBody>
      </p:sp>
      <p:pic>
        <p:nvPicPr>
          <p:cNvPr id="7" name="Picture 6" descr="A hand holding an apple&#10;&#10;Description automatically generated">
            <a:extLst>
              <a:ext uri="{FF2B5EF4-FFF2-40B4-BE49-F238E27FC236}">
                <a16:creationId xmlns:a16="http://schemas.microsoft.com/office/drawing/2014/main" id="{D2D8BB36-2F4B-56E4-6044-6B2290C5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F4ED707A-B2C1-36B4-9A4F-7026FCB9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234"/>
                    </a14:imgEffect>
                    <a14:imgEffect>
                      <a14:saturation sat="9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2685" y="593002"/>
            <a:ext cx="8102851" cy="5671996"/>
          </a:xfrm>
          <a:prstGeom prst="rect">
            <a:avLst/>
          </a:prstGeom>
        </p:spPr>
      </p:pic>
      <p:pic>
        <p:nvPicPr>
          <p:cNvPr id="5" name="Picture 4" descr="A hand holding an apple&#10;&#10;Description automatically generated">
            <a:extLst>
              <a:ext uri="{FF2B5EF4-FFF2-40B4-BE49-F238E27FC236}">
                <a16:creationId xmlns:a16="http://schemas.microsoft.com/office/drawing/2014/main" id="{91EFAA7E-7426-95C9-32B3-3234E14C3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AA75-325E-F548-912E-ADF3791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solidFill>
                  <a:srgbClr val="1A4E66"/>
                </a:solidFill>
                <a:latin typeface="Avenir Book" panose="02000503020000020003" pitchFamily="2" charset="0"/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ED5D4-9725-478C-8D0D-7F40407C2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0431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hand holding an apple&#10;&#10;Description automatically generated">
            <a:extLst>
              <a:ext uri="{FF2B5EF4-FFF2-40B4-BE49-F238E27FC236}">
                <a16:creationId xmlns:a16="http://schemas.microsoft.com/office/drawing/2014/main" id="{9B897316-8B8D-A66E-8780-16BC8177F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1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D2A5-2842-A995-35D3-AD76B1FB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Why Study In-Vivo Exercise?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70E2-38B1-6465-51FB-E5DBA8AC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hand holding an apple&#10;&#10;Description automatically generated">
            <a:extLst>
              <a:ext uri="{FF2B5EF4-FFF2-40B4-BE49-F238E27FC236}">
                <a16:creationId xmlns:a16="http://schemas.microsoft.com/office/drawing/2014/main" id="{0616CD67-96EB-4DCE-9466-759E7094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1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06122E-074B-33A2-334D-3CA1F44B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1A4E66"/>
                </a:solidFill>
                <a:effectLst/>
              </a:rPr>
              <a:t>Aim 1: Confirm feasibility of paradigms evaluating acute response to exercise among outpatient individuals with </a:t>
            </a:r>
            <a:r>
              <a:rPr lang="en-US" sz="2000" b="1" dirty="0" err="1">
                <a:solidFill>
                  <a:srgbClr val="1A4E66"/>
                </a:solidFill>
                <a:effectLst/>
              </a:rPr>
              <a:t>EDs.</a:t>
            </a:r>
            <a:r>
              <a:rPr lang="en-US" sz="2000" b="1" dirty="0">
                <a:solidFill>
                  <a:srgbClr val="1A4E66"/>
                </a:solidFill>
                <a:effectLst/>
              </a:rPr>
              <a:t> </a:t>
            </a:r>
            <a:r>
              <a:rPr lang="en-US" sz="2000" i="1" dirty="0">
                <a:solidFill>
                  <a:srgbClr val="1A4E66"/>
                </a:solidFill>
                <a:effectLst/>
              </a:rPr>
              <a:t>a) study dropout, b) adverse events, c) completion rates of exercise tasks, d) completion rates of milkshake task across ED and HC participants.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endParaRPr lang="en-US" sz="2000" i="1" dirty="0">
              <a:solidFill>
                <a:srgbClr val="1A4E66"/>
              </a:solidFill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1A4E66"/>
                </a:solidFill>
                <a:effectLst/>
              </a:rPr>
              <a:t>Aim 2: Characterize variability in biobehavioral response to in-lab exercise</a:t>
            </a:r>
            <a:r>
              <a:rPr lang="en-US" sz="2000" dirty="0">
                <a:solidFill>
                  <a:srgbClr val="1A4E66"/>
                </a:solidFill>
                <a:effectLst/>
              </a:rPr>
              <a:t>. </a:t>
            </a:r>
            <a:r>
              <a:rPr lang="en-US" sz="2000" i="1" dirty="0">
                <a:solidFill>
                  <a:srgbClr val="1A4E66"/>
                </a:solidFill>
              </a:rPr>
              <a:t>C</a:t>
            </a:r>
            <a:r>
              <a:rPr lang="en-US" sz="2000" i="1" dirty="0">
                <a:solidFill>
                  <a:srgbClr val="1A4E66"/>
                </a:solidFill>
                <a:effectLst/>
              </a:rPr>
              <a:t>haracterize changes during exercise in state body image, mood, and biological markers in both ED and HC groups; specifically mean levels of, and variability in, response to exercise across ED and HC. </a:t>
            </a:r>
            <a:endParaRPr lang="en-US" sz="2000" dirty="0">
              <a:solidFill>
                <a:srgbClr val="1A4E66"/>
              </a:solidFill>
              <a:effectLst/>
            </a:endParaRPr>
          </a:p>
        </p:txBody>
      </p:sp>
      <p:pic>
        <p:nvPicPr>
          <p:cNvPr id="8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24DE04-1FFC-57A0-4752-5E1C5ACB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3603009" y="518476"/>
            <a:ext cx="5225369" cy="196220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2" name="Picture 1" descr="A hand holding an apple&#10;&#10;Description automatically generated">
            <a:extLst>
              <a:ext uri="{FF2B5EF4-FFF2-40B4-BE49-F238E27FC236}">
                <a16:creationId xmlns:a16="http://schemas.microsoft.com/office/drawing/2014/main" id="{E26AD11F-6319-F9E3-92B6-ED5607EB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E50F41E-ADF4-6741-A34F-ED3289AB814E}"/>
              </a:ext>
            </a:extLst>
          </p:cNvPr>
          <p:cNvSpPr/>
          <p:nvPr/>
        </p:nvSpPr>
        <p:spPr>
          <a:xfrm>
            <a:off x="6072537" y="4427355"/>
            <a:ext cx="6126889" cy="2032101"/>
          </a:xfrm>
          <a:prstGeom prst="rect">
            <a:avLst/>
          </a:prstGeom>
          <a:noFill/>
          <a:ln w="25400"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rgbClr val="1A4E66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E03FD-F361-7B4A-AB23-3D9556B43C66}"/>
              </a:ext>
            </a:extLst>
          </p:cNvPr>
          <p:cNvSpPr/>
          <p:nvPr/>
        </p:nvSpPr>
        <p:spPr>
          <a:xfrm>
            <a:off x="6086042" y="669051"/>
            <a:ext cx="6105958" cy="3758304"/>
          </a:xfrm>
          <a:prstGeom prst="rect">
            <a:avLst/>
          </a:prstGeom>
          <a:noFill/>
          <a:ln w="38100"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rgbClr val="1A4E66"/>
              </a:solidFill>
              <a:latin typeface="Avenir Book" panose="02000503020000020003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28D2F9-3BE8-8241-9456-475C60D32088}"/>
              </a:ext>
            </a:extLst>
          </p:cNvPr>
          <p:cNvSpPr/>
          <p:nvPr/>
        </p:nvSpPr>
        <p:spPr>
          <a:xfrm>
            <a:off x="0" y="669051"/>
            <a:ext cx="6078908" cy="5778149"/>
          </a:xfrm>
          <a:prstGeom prst="rect">
            <a:avLst/>
          </a:prstGeom>
          <a:noFill/>
          <a:ln w="38100"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rgbClr val="1A4E66"/>
              </a:solidFill>
              <a:highlight>
                <a:srgbClr val="C2B824"/>
              </a:highlight>
              <a:latin typeface="Avenir Book" panose="02000503020000020003" pitchFamily="2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AE575CE-E156-2848-9F93-CD38E4E90D6F}"/>
              </a:ext>
            </a:extLst>
          </p:cNvPr>
          <p:cNvGrpSpPr/>
          <p:nvPr/>
        </p:nvGrpSpPr>
        <p:grpSpPr>
          <a:xfrm>
            <a:off x="6210085" y="4722607"/>
            <a:ext cx="6129742" cy="1642949"/>
            <a:chOff x="464386" y="1344549"/>
            <a:chExt cx="6129742" cy="16429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64503-AFEF-C248-9982-9A45BD0FADDB}"/>
                </a:ext>
              </a:extLst>
            </p:cNvPr>
            <p:cNvSpPr txBox="1"/>
            <p:nvPr/>
          </p:nvSpPr>
          <p:spPr>
            <a:xfrm>
              <a:off x="464386" y="1969934"/>
              <a:ext cx="14159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rgbClr val="1A4E66"/>
                  </a:solidFill>
                  <a:latin typeface="Avenir Book" panose="02000503020000020003" pitchFamily="2" charset="0"/>
                </a:rPr>
                <a:t>State Measures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DE1476D-56FC-C647-9373-5E4B1BB95AE9}"/>
                </a:ext>
              </a:extLst>
            </p:cNvPr>
            <p:cNvSpPr/>
            <p:nvPr/>
          </p:nvSpPr>
          <p:spPr>
            <a:xfrm>
              <a:off x="2624040" y="1499329"/>
              <a:ext cx="762529" cy="14726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B82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rgbClr val="1A4E66"/>
                </a:solidFill>
                <a:latin typeface="Avenir Book" panose="02000503020000020003" pitchFamily="2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C0F64E-8761-D14F-9654-3BF1EF329A17}"/>
                </a:ext>
              </a:extLst>
            </p:cNvPr>
            <p:cNvGrpSpPr/>
            <p:nvPr/>
          </p:nvGrpSpPr>
          <p:grpSpPr>
            <a:xfrm>
              <a:off x="4351406" y="1344549"/>
              <a:ext cx="2242722" cy="1642949"/>
              <a:chOff x="6783285" y="1408260"/>
              <a:chExt cx="1699805" cy="1229744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CA69E95-8525-574B-9971-0CB071176F92}"/>
                  </a:ext>
                </a:extLst>
              </p:cNvPr>
              <p:cNvSpPr/>
              <p:nvPr/>
            </p:nvSpPr>
            <p:spPr>
              <a:xfrm>
                <a:off x="6783285" y="1600925"/>
                <a:ext cx="1109499" cy="1037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2B82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rgbClr val="1A4E66"/>
                  </a:solidFill>
                  <a:latin typeface="Avenir Book" panose="02000503020000020003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rgbClr val="1A4E66"/>
                  </a:solidFill>
                  <a:latin typeface="Avenir Book" panose="02000503020000020003" pitchFamily="2" charset="0"/>
                </a:endParaRPr>
              </a:p>
              <a:p>
                <a:endParaRPr lang="en-US" sz="1300" dirty="0">
                  <a:solidFill>
                    <a:srgbClr val="1A4E66"/>
                  </a:solidFill>
                  <a:latin typeface="Avenir Book" panose="02000503020000020003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Affect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Body Image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2E1091-4DD3-2047-A048-5762ED4B30AD}"/>
                  </a:ext>
                </a:extLst>
              </p:cNvPr>
              <p:cNvSpPr txBox="1"/>
              <p:nvPr/>
            </p:nvSpPr>
            <p:spPr>
              <a:xfrm>
                <a:off x="6913698" y="1408260"/>
                <a:ext cx="1569392" cy="218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30-min </a:t>
                </a:r>
                <a:r>
                  <a:rPr lang="en-US" sz="1300" b="1" i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Rest</a:t>
                </a:r>
                <a:endParaRPr lang="en-US" sz="1300" i="1" dirty="0">
                  <a:solidFill>
                    <a:srgbClr val="1A4E66"/>
                  </a:solidFill>
                  <a:latin typeface="Avenir Book" panose="02000503020000020003" pitchFamily="2" charset="0"/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6C7F4AD-24BC-7243-82D3-FD2436D5CEF7}"/>
                </a:ext>
              </a:extLst>
            </p:cNvPr>
            <p:cNvCxnSpPr>
              <a:cxnSpLocks/>
            </p:cNvCxnSpPr>
            <p:nvPr/>
          </p:nvCxnSpPr>
          <p:spPr>
            <a:xfrm>
              <a:off x="2064272" y="2459541"/>
              <a:ext cx="554911" cy="0"/>
            </a:xfrm>
            <a:prstGeom prst="straightConnector1">
              <a:avLst/>
            </a:prstGeom>
            <a:ln w="38100">
              <a:solidFill>
                <a:srgbClr val="1A4E66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7CF6E1B-7934-334C-84EB-D0A4004378B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569" y="2486446"/>
              <a:ext cx="930962" cy="0"/>
            </a:xfrm>
            <a:prstGeom prst="straightConnector1">
              <a:avLst/>
            </a:prstGeom>
            <a:ln w="38100">
              <a:solidFill>
                <a:srgbClr val="1A4E66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C97FFA7-D051-FB49-A1E1-CF5013686177}"/>
              </a:ext>
            </a:extLst>
          </p:cNvPr>
          <p:cNvSpPr txBox="1"/>
          <p:nvPr/>
        </p:nvSpPr>
        <p:spPr>
          <a:xfrm>
            <a:off x="-3096" y="6418471"/>
            <a:ext cx="108996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1A4E66"/>
                </a:solidFill>
                <a:latin typeface="Avenir Book" panose="02000503020000020003" pitchFamily="2" charset="0"/>
              </a:rPr>
              <a:t>Note</a:t>
            </a:r>
            <a:r>
              <a:rPr lang="en-US" sz="1300" dirty="0">
                <a:solidFill>
                  <a:srgbClr val="1A4E66"/>
                </a:solidFill>
                <a:latin typeface="Avenir Book" panose="02000503020000020003" pitchFamily="2" charset="0"/>
              </a:rPr>
              <a:t>. Day A-C order is randomized. Accelerometer-measured free-living activity; self-reported </a:t>
            </a:r>
            <a:r>
              <a:rPr lang="en-US" sz="1300" dirty="0" err="1">
                <a:solidFill>
                  <a:srgbClr val="1A4E66"/>
                </a:solidFill>
                <a:latin typeface="Avenir Book" panose="02000503020000020003" pitchFamily="2" charset="0"/>
              </a:rPr>
              <a:t>DEx</a:t>
            </a:r>
            <a:r>
              <a:rPr lang="en-US" sz="1300" dirty="0">
                <a:solidFill>
                  <a:srgbClr val="1A4E66"/>
                </a:solidFill>
                <a:latin typeface="Avenir Book" panose="02000503020000020003" pitchFamily="2" charset="0"/>
              </a:rPr>
              <a:t>; ED symptoms; anxiety and personality measures collected at screening; additional state self-report measures collected during Day C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8B3DF9-F46B-0948-9D62-0DFE0F2A25CA}"/>
              </a:ext>
            </a:extLst>
          </p:cNvPr>
          <p:cNvSpPr txBox="1"/>
          <p:nvPr/>
        </p:nvSpPr>
        <p:spPr>
          <a:xfrm>
            <a:off x="365710" y="640705"/>
            <a:ext cx="568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1A4E66"/>
                </a:solidFill>
                <a:latin typeface="Avenir Book" panose="02000503020000020003" pitchFamily="2" charset="0"/>
              </a:rPr>
              <a:t>DAY A: Prescribed Exercise Task - Rest Condition; Self-Paced Exercise - Exercise Condition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577F79-4C74-A440-9888-9154B46FDF80}"/>
              </a:ext>
            </a:extLst>
          </p:cNvPr>
          <p:cNvSpPr txBox="1"/>
          <p:nvPr/>
        </p:nvSpPr>
        <p:spPr>
          <a:xfrm>
            <a:off x="6232828" y="715717"/>
            <a:ext cx="59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1A4E66"/>
                </a:solidFill>
                <a:latin typeface="Avenir Book" panose="02000503020000020003" pitchFamily="2" charset="0"/>
              </a:rPr>
              <a:t>DAY B: Prescribed Exercise Task - Exercise Condition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C181165-700C-954D-8982-C7423DAD106E}"/>
              </a:ext>
            </a:extLst>
          </p:cNvPr>
          <p:cNvSpPr txBox="1"/>
          <p:nvPr/>
        </p:nvSpPr>
        <p:spPr>
          <a:xfrm>
            <a:off x="6260609" y="4438458"/>
            <a:ext cx="541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1A4E66"/>
                </a:solidFill>
                <a:latin typeface="Avenir Book" panose="02000503020000020003" pitchFamily="2" charset="0"/>
              </a:rPr>
              <a:t>DAY C: Self-paced Exercise Task - Rest Condition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87DE7D-81A1-5143-89D9-6AFB6A619803}"/>
              </a:ext>
            </a:extLst>
          </p:cNvPr>
          <p:cNvGrpSpPr/>
          <p:nvPr/>
        </p:nvGrpSpPr>
        <p:grpSpPr>
          <a:xfrm>
            <a:off x="187196" y="3879626"/>
            <a:ext cx="5743818" cy="2468176"/>
            <a:chOff x="11327" y="3802979"/>
            <a:chExt cx="5684961" cy="243877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EE842EF-8D30-3C40-9F03-975221F11718}"/>
                </a:ext>
              </a:extLst>
            </p:cNvPr>
            <p:cNvSpPr txBox="1"/>
            <p:nvPr/>
          </p:nvSpPr>
          <p:spPr>
            <a:xfrm>
              <a:off x="11327" y="4953103"/>
              <a:ext cx="1352271" cy="28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rgbClr val="1A4E66"/>
                  </a:solidFill>
                  <a:latin typeface="Avenir Book" panose="02000503020000020003" pitchFamily="2" charset="0"/>
                </a:rPr>
                <a:t>State Measures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977F3B5E-8A0A-1A4D-ABC2-68D8B6D7F433}"/>
                </a:ext>
              </a:extLst>
            </p:cNvPr>
            <p:cNvSpPr/>
            <p:nvPr/>
          </p:nvSpPr>
          <p:spPr>
            <a:xfrm>
              <a:off x="2085287" y="4595852"/>
              <a:ext cx="762529" cy="14743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B82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rgbClr val="1A4E66"/>
                </a:solidFill>
                <a:latin typeface="Avenir Book" panose="02000503020000020003" pitchFamily="2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EE21D09-90A3-8F47-8ACF-C5A9DB18B4A1}"/>
                </a:ext>
              </a:extLst>
            </p:cNvPr>
            <p:cNvGrpSpPr/>
            <p:nvPr/>
          </p:nvGrpSpPr>
          <p:grpSpPr>
            <a:xfrm>
              <a:off x="4047563" y="3802979"/>
              <a:ext cx="1648725" cy="2438772"/>
              <a:chOff x="6700242" y="1111179"/>
              <a:chExt cx="1249603" cy="1823300"/>
            </a:xfrm>
          </p:grpSpPr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3D91FC81-8316-DA44-B153-174FD0C3774F}"/>
                  </a:ext>
                </a:extLst>
              </p:cNvPr>
              <p:cNvSpPr/>
              <p:nvPr/>
            </p:nvSpPr>
            <p:spPr>
              <a:xfrm>
                <a:off x="6700242" y="1523516"/>
                <a:ext cx="1199637" cy="141096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2B82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rgbClr val="1A4E66"/>
                  </a:solidFill>
                  <a:latin typeface="Avenir Book" panose="02000503020000020003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rgbClr val="1A4E66"/>
                  </a:solidFill>
                  <a:latin typeface="Avenir Book" panose="02000503020000020003" pitchFamily="2" charset="0"/>
                </a:endParaRPr>
              </a:p>
              <a:p>
                <a:endParaRPr lang="en-US" sz="1300" dirty="0">
                  <a:solidFill>
                    <a:srgbClr val="1A4E66"/>
                  </a:solidFill>
                  <a:latin typeface="Avenir Book" panose="02000503020000020003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HR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Exertion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Affect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Body Image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3DA5176-74B7-3747-BCF6-7C028AD63B27}"/>
                  </a:ext>
                </a:extLst>
              </p:cNvPr>
              <p:cNvSpPr txBox="1"/>
              <p:nvPr/>
            </p:nvSpPr>
            <p:spPr>
              <a:xfrm>
                <a:off x="6750207" y="1111179"/>
                <a:ext cx="1199638" cy="36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30-min </a:t>
                </a:r>
                <a:r>
                  <a:rPr lang="en-US" sz="1300" b="1" i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self-paced </a:t>
                </a:r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exercise</a:t>
                </a:r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F49AB98-2971-6147-88A4-3C266E3F45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876" y="5447982"/>
              <a:ext cx="554911" cy="0"/>
            </a:xfrm>
            <a:prstGeom prst="straightConnector1">
              <a:avLst/>
            </a:prstGeom>
            <a:ln w="38100">
              <a:solidFill>
                <a:srgbClr val="1A4E66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D6C4870-EAB3-2841-AF3C-11AFD6975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336" y="5471180"/>
              <a:ext cx="1130228" cy="5802"/>
            </a:xfrm>
            <a:prstGeom prst="straightConnector1">
              <a:avLst/>
            </a:prstGeom>
            <a:ln w="38100">
              <a:solidFill>
                <a:srgbClr val="1A4E66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C458FA-553D-4641-A1D7-4ED6832590CF}"/>
              </a:ext>
            </a:extLst>
          </p:cNvPr>
          <p:cNvGrpSpPr/>
          <p:nvPr/>
        </p:nvGrpSpPr>
        <p:grpSpPr>
          <a:xfrm>
            <a:off x="334989" y="1238865"/>
            <a:ext cx="3884240" cy="3354073"/>
            <a:chOff x="337809" y="1026702"/>
            <a:chExt cx="3884240" cy="335407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04102-B883-E347-A597-2521A58120EE}"/>
                </a:ext>
              </a:extLst>
            </p:cNvPr>
            <p:cNvGrpSpPr/>
            <p:nvPr/>
          </p:nvGrpSpPr>
          <p:grpSpPr>
            <a:xfrm>
              <a:off x="337809" y="1026702"/>
              <a:ext cx="1661523" cy="3354073"/>
              <a:chOff x="1957393" y="2071550"/>
              <a:chExt cx="1800693" cy="3759954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2AF0DA8-242D-AE41-9460-F7BECE7C3AE5}"/>
                  </a:ext>
                </a:extLst>
              </p:cNvPr>
              <p:cNvSpPr/>
              <p:nvPr/>
            </p:nvSpPr>
            <p:spPr>
              <a:xfrm>
                <a:off x="1997953" y="2388992"/>
                <a:ext cx="1760133" cy="407174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Affect, Body Image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2DC6B271-8724-4F40-B576-DDF6F0BF75D5}"/>
                  </a:ext>
                </a:extLst>
              </p:cNvPr>
              <p:cNvSpPr/>
              <p:nvPr/>
            </p:nvSpPr>
            <p:spPr>
              <a:xfrm>
                <a:off x="2012451" y="4637197"/>
                <a:ext cx="1475251" cy="1194307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DA, </a:t>
                </a:r>
                <a:r>
                  <a:rPr lang="en-US" sz="1200" dirty="0" err="1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eCB</a:t>
                </a:r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, 5-HT, leptin, cortisol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656CA8-EDC4-DE4B-BA44-6DD3F03B8826}"/>
                  </a:ext>
                </a:extLst>
              </p:cNvPr>
              <p:cNvSpPr txBox="1"/>
              <p:nvPr/>
            </p:nvSpPr>
            <p:spPr>
              <a:xfrm>
                <a:off x="1957393" y="2071550"/>
                <a:ext cx="1480711" cy="32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State Measures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2CC11A-90E5-064D-8418-59C6101AD4F5}"/>
                  </a:ext>
                </a:extLst>
              </p:cNvPr>
              <p:cNvSpPr txBox="1"/>
              <p:nvPr/>
            </p:nvSpPr>
            <p:spPr>
              <a:xfrm>
                <a:off x="2013037" y="4344030"/>
                <a:ext cx="1054871" cy="32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Biomarker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A454E5A-1E1D-4C47-82E0-21527F1E30D5}"/>
                </a:ext>
              </a:extLst>
            </p:cNvPr>
            <p:cNvGrpSpPr/>
            <p:nvPr/>
          </p:nvGrpSpPr>
          <p:grpSpPr>
            <a:xfrm>
              <a:off x="2356745" y="1142509"/>
              <a:ext cx="1400270" cy="1934796"/>
              <a:chOff x="6987930" y="2940015"/>
              <a:chExt cx="1895785" cy="2032163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DFA8508-7DDE-D042-9F9D-8A815E8E7C4C}"/>
                  </a:ext>
                </a:extLst>
              </p:cNvPr>
              <p:cNvSpPr/>
              <p:nvPr/>
            </p:nvSpPr>
            <p:spPr>
              <a:xfrm>
                <a:off x="6987930" y="3273371"/>
                <a:ext cx="1895785" cy="1698807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rgbClr val="1A4E66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6D5C13-4064-9B48-813A-BF200490699C}"/>
                  </a:ext>
                </a:extLst>
              </p:cNvPr>
              <p:cNvSpPr txBox="1"/>
              <p:nvPr/>
            </p:nvSpPr>
            <p:spPr>
              <a:xfrm>
                <a:off x="7166516" y="2940015"/>
                <a:ext cx="1494760" cy="30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30-min </a:t>
                </a:r>
                <a:r>
                  <a:rPr lang="en-US" sz="1300" b="1" i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Rest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FDEC441-2B98-F942-8531-6BB1E2C88AAC}"/>
                </a:ext>
              </a:extLst>
            </p:cNvPr>
            <p:cNvGrpSpPr/>
            <p:nvPr/>
          </p:nvGrpSpPr>
          <p:grpSpPr>
            <a:xfrm>
              <a:off x="388611" y="1725184"/>
              <a:ext cx="1345545" cy="1352121"/>
              <a:chOff x="4670736" y="2632874"/>
              <a:chExt cx="1302315" cy="1530234"/>
            </a:xfrm>
          </p:grpSpPr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18E2D705-552E-7C46-8E42-9CD26F0D305A}"/>
                  </a:ext>
                </a:extLst>
              </p:cNvPr>
              <p:cNvSpPr/>
              <p:nvPr/>
            </p:nvSpPr>
            <p:spPr>
              <a:xfrm>
                <a:off x="4670736" y="2980638"/>
                <a:ext cx="1302315" cy="1182470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Work for</a:t>
                </a:r>
                <a:r>
                  <a:rPr lang="en-US" sz="1300" i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en-US" sz="1300" b="1" i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$</a:t>
                </a:r>
                <a:r>
                  <a:rPr lang="en-US" sz="1300" i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 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0CA34-F5EC-564A-8CB7-372E8676DEBD}"/>
                  </a:ext>
                </a:extLst>
              </p:cNvPr>
              <p:cNvSpPr txBox="1"/>
              <p:nvPr/>
            </p:nvSpPr>
            <p:spPr>
              <a:xfrm>
                <a:off x="4694257" y="2632874"/>
                <a:ext cx="965345" cy="330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Behavioral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ABC3093-7829-EE41-9E3F-5AEAD7EC22FE}"/>
                </a:ext>
              </a:extLst>
            </p:cNvPr>
            <p:cNvCxnSpPr>
              <a:cxnSpLocks/>
            </p:cNvCxnSpPr>
            <p:nvPr/>
          </p:nvCxnSpPr>
          <p:spPr>
            <a:xfrm>
              <a:off x="1731690" y="2341718"/>
              <a:ext cx="554911" cy="0"/>
            </a:xfrm>
            <a:prstGeom prst="straightConnector1">
              <a:avLst/>
            </a:prstGeom>
            <a:ln w="38100">
              <a:solidFill>
                <a:srgbClr val="1A4E66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F1A17D4-0997-0C4A-A00E-6865D16070C9}"/>
                </a:ext>
              </a:extLst>
            </p:cNvPr>
            <p:cNvCxnSpPr>
              <a:cxnSpLocks/>
            </p:cNvCxnSpPr>
            <p:nvPr/>
          </p:nvCxnSpPr>
          <p:spPr>
            <a:xfrm>
              <a:off x="3757015" y="2341718"/>
              <a:ext cx="465034" cy="0"/>
            </a:xfrm>
            <a:prstGeom prst="straightConnector1">
              <a:avLst/>
            </a:prstGeom>
            <a:ln w="38100">
              <a:solidFill>
                <a:srgbClr val="1A4E66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761C83A2-388D-414E-A14B-A62BDB5F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2" y="-56716"/>
            <a:ext cx="12163837" cy="71912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1A4E66"/>
                </a:solidFill>
                <a:latin typeface="Avenir Book" panose="02000503020000020003" pitchFamily="2" charset="0"/>
                <a:cs typeface="Calibri" panose="020F0502020204030204" pitchFamily="34" charset="0"/>
              </a:rPr>
              <a:t>Study Procedures</a:t>
            </a:r>
            <a:endParaRPr lang="en-US" sz="3600" b="1" baseline="30000" dirty="0">
              <a:solidFill>
                <a:srgbClr val="1A4E66"/>
              </a:solidFill>
              <a:latin typeface="Avenir Book" panose="02000503020000020003" pitchFamily="2" charset="0"/>
              <a:cs typeface="Calibri" panose="020F0502020204030204" pitchFamily="34" charset="0"/>
            </a:endParaRPr>
          </a:p>
        </p:txBody>
      </p:sp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9A809FBB-E8C2-6618-D4C9-7A9FBDF1B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668" y="2544269"/>
            <a:ext cx="682628" cy="682628"/>
          </a:xfrm>
          <a:prstGeom prst="rect">
            <a:avLst/>
          </a:prstGeom>
        </p:spPr>
      </p:pic>
      <p:pic>
        <p:nvPicPr>
          <p:cNvPr id="16" name="Graphic 15" descr="Programmer female with solid fill">
            <a:extLst>
              <a:ext uri="{FF2B5EF4-FFF2-40B4-BE49-F238E27FC236}">
                <a16:creationId xmlns:a16="http://schemas.microsoft.com/office/drawing/2014/main" id="{719DEA31-5EFE-C472-5B68-52D4157DA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159" y="2357959"/>
            <a:ext cx="544249" cy="544249"/>
          </a:xfrm>
          <a:prstGeom prst="rect">
            <a:avLst/>
          </a:prstGeom>
        </p:spPr>
      </p:pic>
      <p:pic>
        <p:nvPicPr>
          <p:cNvPr id="32" name="Graphic 31" descr="Cycling with solid fill">
            <a:extLst>
              <a:ext uri="{FF2B5EF4-FFF2-40B4-BE49-F238E27FC236}">
                <a16:creationId xmlns:a16="http://schemas.microsoft.com/office/drawing/2014/main" id="{D450B213-16AD-C73E-FF0B-C3EB9CC5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3482" y="4450147"/>
            <a:ext cx="748727" cy="748727"/>
          </a:xfrm>
          <a:prstGeom prst="rect">
            <a:avLst/>
          </a:prstGeom>
        </p:spPr>
      </p:pic>
      <p:pic>
        <p:nvPicPr>
          <p:cNvPr id="34" name="Graphic 33" descr="Couch with solid fill">
            <a:extLst>
              <a:ext uri="{FF2B5EF4-FFF2-40B4-BE49-F238E27FC236}">
                <a16:creationId xmlns:a16="http://schemas.microsoft.com/office/drawing/2014/main" id="{D7BB91A6-761A-220B-ECFE-00C1B86079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3531" y="1744211"/>
            <a:ext cx="914400" cy="914400"/>
          </a:xfrm>
          <a:prstGeom prst="rect">
            <a:avLst/>
          </a:prstGeom>
        </p:spPr>
      </p:pic>
      <p:pic>
        <p:nvPicPr>
          <p:cNvPr id="35" name="Graphic 34" descr="Couch with solid fill">
            <a:extLst>
              <a:ext uri="{FF2B5EF4-FFF2-40B4-BE49-F238E27FC236}">
                <a16:creationId xmlns:a16="http://schemas.microsoft.com/office/drawing/2014/main" id="{A16A4574-C2BC-CF62-B68B-305C285D55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46701" y="4940620"/>
            <a:ext cx="914400" cy="914400"/>
          </a:xfrm>
          <a:prstGeom prst="rect">
            <a:avLst/>
          </a:prstGeom>
        </p:spPr>
      </p:pic>
      <p:pic>
        <p:nvPicPr>
          <p:cNvPr id="40" name="Graphic 39" descr="Frappe Cup with solid fill">
            <a:extLst>
              <a:ext uri="{FF2B5EF4-FFF2-40B4-BE49-F238E27FC236}">
                <a16:creationId xmlns:a16="http://schemas.microsoft.com/office/drawing/2014/main" id="{14EE2CB7-57F4-41B7-095D-91E94F9A89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8894" y="4941472"/>
            <a:ext cx="914400" cy="914400"/>
          </a:xfrm>
          <a:prstGeom prst="rect">
            <a:avLst/>
          </a:prstGeom>
        </p:spPr>
      </p:pic>
      <p:pic>
        <p:nvPicPr>
          <p:cNvPr id="41" name="Graphic 40" descr="Frappe Cup with solid fill">
            <a:extLst>
              <a:ext uri="{FF2B5EF4-FFF2-40B4-BE49-F238E27FC236}">
                <a16:creationId xmlns:a16="http://schemas.microsoft.com/office/drawing/2014/main" id="{2766768D-89CE-04D8-B4C8-811770CF6B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6686" y="5085606"/>
            <a:ext cx="914400" cy="914400"/>
          </a:xfrm>
          <a:prstGeom prst="rect">
            <a:avLst/>
          </a:prstGeom>
        </p:spPr>
      </p:pic>
      <p:pic>
        <p:nvPicPr>
          <p:cNvPr id="45" name="Graphic 44" descr="Test tubes with solid fill">
            <a:extLst>
              <a:ext uri="{FF2B5EF4-FFF2-40B4-BE49-F238E27FC236}">
                <a16:creationId xmlns:a16="http://schemas.microsoft.com/office/drawing/2014/main" id="{34C89AD3-502D-AACF-5874-8FCFB5D1F5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3182" y="4098180"/>
            <a:ext cx="478365" cy="478365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E811C34-265E-12B4-F4CB-A6CBF4B9937C}"/>
              </a:ext>
            </a:extLst>
          </p:cNvPr>
          <p:cNvGrpSpPr/>
          <p:nvPr/>
        </p:nvGrpSpPr>
        <p:grpSpPr>
          <a:xfrm>
            <a:off x="4226363" y="1651097"/>
            <a:ext cx="1375872" cy="1472456"/>
            <a:chOff x="4199007" y="2100323"/>
            <a:chExt cx="1375872" cy="147245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C031870-E8DD-7B80-2891-27694A6A395C}"/>
                </a:ext>
              </a:extLst>
            </p:cNvPr>
            <p:cNvGrpSpPr/>
            <p:nvPr/>
          </p:nvGrpSpPr>
          <p:grpSpPr>
            <a:xfrm>
              <a:off x="4213646" y="2408373"/>
              <a:ext cx="1361233" cy="1164406"/>
              <a:chOff x="4213646" y="2408373"/>
              <a:chExt cx="1361233" cy="1164406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1F416BF7-A058-9909-8D8C-D230AA104608}"/>
                  </a:ext>
                </a:extLst>
              </p:cNvPr>
              <p:cNvSpPr/>
              <p:nvPr/>
            </p:nvSpPr>
            <p:spPr>
              <a:xfrm>
                <a:off x="4213646" y="2408373"/>
                <a:ext cx="1361233" cy="1164406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DA, </a:t>
                </a:r>
                <a:r>
                  <a:rPr lang="en-US" sz="1200" dirty="0" err="1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eCB</a:t>
                </a:r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, 5-HT, leptin, cortisol</a:t>
                </a:r>
              </a:p>
            </p:txBody>
          </p:sp>
          <p:pic>
            <p:nvPicPr>
              <p:cNvPr id="48" name="Graphic 47" descr="Test tubes with solid fill">
                <a:extLst>
                  <a:ext uri="{FF2B5EF4-FFF2-40B4-BE49-F238E27FC236}">
                    <a16:creationId xmlns:a16="http://schemas.microsoft.com/office/drawing/2014/main" id="{CED99942-CCC0-281F-2F2E-D1735FC6B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540990" y="2880253"/>
                <a:ext cx="610146" cy="610146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61237B-2955-75A5-DF0F-679F9EEC0E36}"/>
                </a:ext>
              </a:extLst>
            </p:cNvPr>
            <p:cNvSpPr txBox="1"/>
            <p:nvPr/>
          </p:nvSpPr>
          <p:spPr>
            <a:xfrm>
              <a:off x="4199007" y="2100323"/>
              <a:ext cx="97334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rgbClr val="1A4E66"/>
                  </a:solidFill>
                  <a:latin typeface="Avenir Book" panose="02000503020000020003" pitchFamily="2" charset="0"/>
                </a:rPr>
                <a:t>Biomarker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88B450-CAD3-CB0D-0CEB-A036A549F022}"/>
              </a:ext>
            </a:extLst>
          </p:cNvPr>
          <p:cNvGrpSpPr/>
          <p:nvPr/>
        </p:nvGrpSpPr>
        <p:grpSpPr>
          <a:xfrm>
            <a:off x="6234933" y="1106214"/>
            <a:ext cx="4209015" cy="3301197"/>
            <a:chOff x="324395" y="968063"/>
            <a:chExt cx="4209015" cy="330119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2F0A11-F320-B935-EE83-63DA7BC318F9}"/>
                </a:ext>
              </a:extLst>
            </p:cNvPr>
            <p:cNvGrpSpPr/>
            <p:nvPr/>
          </p:nvGrpSpPr>
          <p:grpSpPr>
            <a:xfrm>
              <a:off x="324395" y="968063"/>
              <a:ext cx="1607684" cy="3301197"/>
              <a:chOff x="1942854" y="2005816"/>
              <a:chExt cx="1742344" cy="3700679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8E340F4-9CF0-6911-BE02-96F26ABEEE0A}"/>
                  </a:ext>
                </a:extLst>
              </p:cNvPr>
              <p:cNvSpPr/>
              <p:nvPr/>
            </p:nvSpPr>
            <p:spPr>
              <a:xfrm>
                <a:off x="1997951" y="2303149"/>
                <a:ext cx="1687247" cy="325443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Affect, Body Image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6A216B4E-731C-1E81-E7F7-D184189E9D04}"/>
                  </a:ext>
                </a:extLst>
              </p:cNvPr>
              <p:cNvSpPr/>
              <p:nvPr/>
            </p:nvSpPr>
            <p:spPr>
              <a:xfrm>
                <a:off x="2022235" y="4512188"/>
                <a:ext cx="1475251" cy="1194307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DA, </a:t>
                </a:r>
                <a:r>
                  <a:rPr lang="en-US" sz="1200" dirty="0" err="1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eCB</a:t>
                </a:r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, 5-HT, leptin, cortisol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C85F42E-2574-C290-DA81-AF0ED5F9FE0C}"/>
                  </a:ext>
                </a:extLst>
              </p:cNvPr>
              <p:cNvSpPr txBox="1"/>
              <p:nvPr/>
            </p:nvSpPr>
            <p:spPr>
              <a:xfrm>
                <a:off x="1942854" y="2005816"/>
                <a:ext cx="1480710" cy="32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State Measures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1691113-8EC2-C867-39B3-2AE686ED0FE1}"/>
                  </a:ext>
                </a:extLst>
              </p:cNvPr>
              <p:cNvSpPr txBox="1"/>
              <p:nvPr/>
            </p:nvSpPr>
            <p:spPr>
              <a:xfrm>
                <a:off x="1988584" y="4241408"/>
                <a:ext cx="1054872" cy="32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Biomarker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1798B68-0553-066C-91AF-B4E5F4B38FB8}"/>
                </a:ext>
              </a:extLst>
            </p:cNvPr>
            <p:cNvGrpSpPr/>
            <p:nvPr/>
          </p:nvGrpSpPr>
          <p:grpSpPr>
            <a:xfrm>
              <a:off x="2454344" y="1019363"/>
              <a:ext cx="1656755" cy="2615982"/>
              <a:chOff x="7120063" y="2810671"/>
              <a:chExt cx="2243031" cy="2747629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9B980483-F063-F990-1676-717AEC6D47B6}"/>
                  </a:ext>
                </a:extLst>
              </p:cNvPr>
              <p:cNvSpPr/>
              <p:nvPr/>
            </p:nvSpPr>
            <p:spPr>
              <a:xfrm>
                <a:off x="7251521" y="3282555"/>
                <a:ext cx="1911940" cy="2275745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rgbClr val="1A4E66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BA5F6C0-2F25-B265-41C3-7014B9DC4B57}"/>
                  </a:ext>
                </a:extLst>
              </p:cNvPr>
              <p:cNvSpPr txBox="1"/>
              <p:nvPr/>
            </p:nvSpPr>
            <p:spPr>
              <a:xfrm>
                <a:off x="7120063" y="2810671"/>
                <a:ext cx="2243031" cy="51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30-min </a:t>
                </a:r>
                <a:r>
                  <a:rPr lang="en-US" sz="1300" b="1" i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prescribed </a:t>
                </a:r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exercise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A25CDEC-893C-B905-8242-D8D0417DCB6B}"/>
                </a:ext>
              </a:extLst>
            </p:cNvPr>
            <p:cNvGrpSpPr/>
            <p:nvPr/>
          </p:nvGrpSpPr>
          <p:grpSpPr>
            <a:xfrm>
              <a:off x="339017" y="1631846"/>
              <a:ext cx="1624690" cy="1280655"/>
              <a:chOff x="4622731" y="2527241"/>
              <a:chExt cx="1572490" cy="1449354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422AAB64-170A-C5DF-BE36-D7529F5B762F}"/>
                  </a:ext>
                </a:extLst>
              </p:cNvPr>
              <p:cNvSpPr/>
              <p:nvPr/>
            </p:nvSpPr>
            <p:spPr>
              <a:xfrm>
                <a:off x="4651604" y="2794126"/>
                <a:ext cx="1543617" cy="1182469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Work for </a:t>
                </a:r>
                <a:r>
                  <a:rPr lang="en-US" sz="1300" b="1" i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exercise</a:t>
                </a:r>
                <a:r>
                  <a:rPr lang="en-US" sz="13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 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95B9F5-CBA9-1A9E-54B2-30904A2101A4}"/>
                  </a:ext>
                </a:extLst>
              </p:cNvPr>
              <p:cNvSpPr txBox="1"/>
              <p:nvPr/>
            </p:nvSpPr>
            <p:spPr>
              <a:xfrm>
                <a:off x="4622731" y="2527241"/>
                <a:ext cx="965344" cy="330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Behavioral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17B8B92-6F5A-72E3-5707-D9A9868B0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41" y="2341630"/>
              <a:ext cx="504743" cy="1962"/>
            </a:xfrm>
            <a:prstGeom prst="straightConnector1">
              <a:avLst/>
            </a:prstGeom>
            <a:ln w="38100">
              <a:solidFill>
                <a:srgbClr val="1A4E66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BDC9E6-D345-1C11-C1EA-1905229DC6E3}"/>
                </a:ext>
              </a:extLst>
            </p:cNvPr>
            <p:cNvCxnSpPr>
              <a:cxnSpLocks/>
            </p:cNvCxnSpPr>
            <p:nvPr/>
          </p:nvCxnSpPr>
          <p:spPr>
            <a:xfrm>
              <a:off x="4007885" y="2343680"/>
              <a:ext cx="525525" cy="0"/>
            </a:xfrm>
            <a:prstGeom prst="straightConnector1">
              <a:avLst/>
            </a:prstGeom>
            <a:ln w="38100">
              <a:solidFill>
                <a:srgbClr val="1A4E66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8" name="Graphic 67" descr="Test tubes with solid fill">
            <a:extLst>
              <a:ext uri="{FF2B5EF4-FFF2-40B4-BE49-F238E27FC236}">
                <a16:creationId xmlns:a16="http://schemas.microsoft.com/office/drawing/2014/main" id="{469F3130-E2E5-719B-D13D-9D6C5662AB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5958" y="3811479"/>
            <a:ext cx="478365" cy="478365"/>
          </a:xfrm>
          <a:prstGeom prst="rect">
            <a:avLst/>
          </a:prstGeom>
        </p:spPr>
      </p:pic>
      <p:pic>
        <p:nvPicPr>
          <p:cNvPr id="83" name="Graphic 82" descr="Cycling with solid fill">
            <a:extLst>
              <a:ext uri="{FF2B5EF4-FFF2-40B4-BE49-F238E27FC236}">
                <a16:creationId xmlns:a16="http://schemas.microsoft.com/office/drawing/2014/main" id="{7DD4DB1B-ADE4-A2B6-3129-978BC6281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5557" y="1726736"/>
            <a:ext cx="748727" cy="74872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C2392A8-8C6B-42F2-2D68-2C4231292A67}"/>
              </a:ext>
            </a:extLst>
          </p:cNvPr>
          <p:cNvSpPr txBox="1"/>
          <p:nvPr/>
        </p:nvSpPr>
        <p:spPr>
          <a:xfrm>
            <a:off x="8456519" y="2519463"/>
            <a:ext cx="13716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1A4E66"/>
                </a:solidFill>
                <a:latin typeface="Avenir Book" panose="02000503020000020003" pitchFamily="2" charset="0"/>
              </a:rPr>
              <a:t>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1A4E66"/>
                </a:solidFill>
                <a:latin typeface="Avenir Book" panose="02000503020000020003" pitchFamily="2" charset="0"/>
              </a:rPr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1A4E66"/>
                </a:solidFill>
                <a:latin typeface="Avenir Book" panose="02000503020000020003" pitchFamily="2" charset="0"/>
              </a:rPr>
              <a:t>Exertion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1A4E66"/>
                </a:solidFill>
                <a:latin typeface="Avenir Book" panose="02000503020000020003" pitchFamily="2" charset="0"/>
              </a:rPr>
              <a:t>Affect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1A4E66"/>
                </a:solidFill>
                <a:latin typeface="Avenir Book" panose="02000503020000020003" pitchFamily="2" charset="0"/>
              </a:rPr>
              <a:t>Body Image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E9BB25-5880-D16B-2FBA-4EDD3A6E6F78}"/>
              </a:ext>
            </a:extLst>
          </p:cNvPr>
          <p:cNvSpPr txBox="1"/>
          <p:nvPr/>
        </p:nvSpPr>
        <p:spPr>
          <a:xfrm>
            <a:off x="2344915" y="2651954"/>
            <a:ext cx="1371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1A4E66"/>
                </a:solidFill>
                <a:latin typeface="Avenir Book" panose="02000503020000020003" pitchFamily="2" charset="0"/>
              </a:rPr>
              <a:t>Affect</a:t>
            </a:r>
          </a:p>
          <a:p>
            <a:pPr marL="9144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1A4E66"/>
                </a:solidFill>
                <a:latin typeface="Avenir Book" panose="02000503020000020003" pitchFamily="2" charset="0"/>
              </a:rPr>
              <a:t>Body Image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14DBA540-08DC-03B9-928D-01240ED0346C}"/>
              </a:ext>
            </a:extLst>
          </p:cNvPr>
          <p:cNvSpPr/>
          <p:nvPr/>
        </p:nvSpPr>
        <p:spPr>
          <a:xfrm>
            <a:off x="154114" y="5367928"/>
            <a:ext cx="1532012" cy="363220"/>
          </a:xfrm>
          <a:prstGeom prst="roundRect">
            <a:avLst/>
          </a:prstGeom>
          <a:noFill/>
          <a:ln>
            <a:solidFill>
              <a:srgbClr val="C2B82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1A4E66"/>
                </a:solidFill>
                <a:latin typeface="Avenir Book" panose="02000503020000020003" pitchFamily="2" charset="0"/>
              </a:rPr>
              <a:t>Affect, Body Image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737E1A4-53F6-E2B9-05C3-1009C89A66BE}"/>
              </a:ext>
            </a:extLst>
          </p:cNvPr>
          <p:cNvSpPr/>
          <p:nvPr/>
        </p:nvSpPr>
        <p:spPr>
          <a:xfrm>
            <a:off x="6142254" y="5682131"/>
            <a:ext cx="1624098" cy="363220"/>
          </a:xfrm>
          <a:prstGeom prst="roundRect">
            <a:avLst/>
          </a:prstGeom>
          <a:noFill/>
          <a:ln>
            <a:solidFill>
              <a:srgbClr val="C2B82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1A4E66"/>
                </a:solidFill>
                <a:latin typeface="Avenir Book" panose="02000503020000020003" pitchFamily="2" charset="0"/>
              </a:rPr>
              <a:t>Affect, Body Image</a:t>
            </a:r>
          </a:p>
        </p:txBody>
      </p:sp>
      <p:pic>
        <p:nvPicPr>
          <p:cNvPr id="104" name="Picture 103" descr="A hand holding an apple&#10;&#10;Description automatically generated">
            <a:extLst>
              <a:ext uri="{FF2B5EF4-FFF2-40B4-BE49-F238E27FC236}">
                <a16:creationId xmlns:a16="http://schemas.microsoft.com/office/drawing/2014/main" id="{0E0AAA40-78AD-F8A7-731E-2B2B69178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0684924-046A-BD8D-B7A5-AC8E698AEC73}"/>
              </a:ext>
            </a:extLst>
          </p:cNvPr>
          <p:cNvGrpSpPr/>
          <p:nvPr/>
        </p:nvGrpSpPr>
        <p:grpSpPr>
          <a:xfrm>
            <a:off x="10461918" y="1573218"/>
            <a:ext cx="1375872" cy="1472456"/>
            <a:chOff x="4199007" y="2100323"/>
            <a:chExt cx="1375872" cy="1472456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06C2798-1E58-24F5-4E53-112B81311BDE}"/>
                </a:ext>
              </a:extLst>
            </p:cNvPr>
            <p:cNvGrpSpPr/>
            <p:nvPr/>
          </p:nvGrpSpPr>
          <p:grpSpPr>
            <a:xfrm>
              <a:off x="4213646" y="2408373"/>
              <a:ext cx="1361233" cy="1164406"/>
              <a:chOff x="4213646" y="2408373"/>
              <a:chExt cx="1361233" cy="1164406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F23BF83E-31D0-5F7A-AA6A-29A47ABB1F26}"/>
                  </a:ext>
                </a:extLst>
              </p:cNvPr>
              <p:cNvSpPr/>
              <p:nvPr/>
            </p:nvSpPr>
            <p:spPr>
              <a:xfrm>
                <a:off x="4213646" y="2408373"/>
                <a:ext cx="1361233" cy="1164406"/>
              </a:xfrm>
              <a:prstGeom prst="roundRect">
                <a:avLst/>
              </a:prstGeom>
              <a:noFill/>
              <a:ln>
                <a:solidFill>
                  <a:srgbClr val="1A4E6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DA, </a:t>
                </a:r>
                <a:r>
                  <a:rPr lang="en-US" sz="1200" dirty="0" err="1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eCB</a:t>
                </a:r>
                <a:r>
                  <a:rPr lang="en-US" sz="1200" dirty="0">
                    <a:solidFill>
                      <a:srgbClr val="1A4E66"/>
                    </a:solidFill>
                    <a:latin typeface="Avenir Book" panose="02000503020000020003" pitchFamily="2" charset="0"/>
                  </a:rPr>
                  <a:t>, 5-HT, leptin, cortisol</a:t>
                </a:r>
              </a:p>
            </p:txBody>
          </p:sp>
          <p:pic>
            <p:nvPicPr>
              <p:cNvPr id="159" name="Graphic 158" descr="Test tubes with solid fill">
                <a:extLst>
                  <a:ext uri="{FF2B5EF4-FFF2-40B4-BE49-F238E27FC236}">
                    <a16:creationId xmlns:a16="http://schemas.microsoft.com/office/drawing/2014/main" id="{878F742D-DC15-A7AE-27EB-2E2ABB5C46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540990" y="2880253"/>
                <a:ext cx="610146" cy="610146"/>
              </a:xfrm>
              <a:prstGeom prst="rect">
                <a:avLst/>
              </a:prstGeom>
            </p:spPr>
          </p:pic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A9F6BA9-FCEC-136F-33E7-D88AFE0113E8}"/>
                </a:ext>
              </a:extLst>
            </p:cNvPr>
            <p:cNvSpPr txBox="1"/>
            <p:nvPr/>
          </p:nvSpPr>
          <p:spPr>
            <a:xfrm>
              <a:off x="4199007" y="2100323"/>
              <a:ext cx="97334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rgbClr val="1A4E66"/>
                  </a:solidFill>
                  <a:latin typeface="Avenir Book" panose="02000503020000020003" pitchFamily="2" charset="0"/>
                </a:rPr>
                <a:t>Biomarker</a:t>
              </a:r>
            </a:p>
          </p:txBody>
        </p:sp>
      </p:grp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53EF6142-84AA-8278-02B5-2841FE676E3E}"/>
              </a:ext>
            </a:extLst>
          </p:cNvPr>
          <p:cNvSpPr/>
          <p:nvPr/>
        </p:nvSpPr>
        <p:spPr>
          <a:xfrm>
            <a:off x="3186347" y="4687604"/>
            <a:ext cx="947695" cy="680324"/>
          </a:xfrm>
          <a:prstGeom prst="roundRect">
            <a:avLst/>
          </a:prstGeom>
          <a:noFill/>
          <a:ln>
            <a:solidFill>
              <a:srgbClr val="C2B82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1A4E66"/>
                </a:solidFill>
                <a:latin typeface="Avenir Book" panose="02000503020000020003" pitchFamily="2" charset="0"/>
              </a:rPr>
              <a:t>Affect, Body Image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B448C478-3466-144F-B5BD-B4688A137029}"/>
              </a:ext>
            </a:extLst>
          </p:cNvPr>
          <p:cNvSpPr/>
          <p:nvPr/>
        </p:nvSpPr>
        <p:spPr>
          <a:xfrm>
            <a:off x="9208934" y="4950847"/>
            <a:ext cx="802137" cy="633978"/>
          </a:xfrm>
          <a:prstGeom prst="roundRect">
            <a:avLst/>
          </a:prstGeom>
          <a:noFill/>
          <a:ln>
            <a:solidFill>
              <a:srgbClr val="C2B82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1A4E66"/>
                </a:solidFill>
                <a:latin typeface="Avenir Book" panose="02000503020000020003" pitchFamily="2" charset="0"/>
              </a:rPr>
              <a:t>Affect, Body Image</a:t>
            </a:r>
          </a:p>
        </p:txBody>
      </p:sp>
    </p:spTree>
    <p:extLst>
      <p:ext uri="{BB962C8B-B14F-4D97-AF65-F5344CB8AC3E}">
        <p14:creationId xmlns:p14="http://schemas.microsoft.com/office/powerpoint/2010/main" val="7660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21" grpId="0"/>
      <p:bldP spid="1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6025-F663-CFF0-8C79-B5693467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venir Book" panose="02000503020000020003" pitchFamily="2" charset="0"/>
              </a:rPr>
              <a:t>Pilot Participants (through 8/15/2023)</a:t>
            </a:r>
          </a:p>
        </p:txBody>
      </p:sp>
      <p:pic>
        <p:nvPicPr>
          <p:cNvPr id="4" name="Picture 3" descr="A hand holding an apple&#10;&#10;Description automatically generated">
            <a:extLst>
              <a:ext uri="{FF2B5EF4-FFF2-40B4-BE49-F238E27FC236}">
                <a16:creationId xmlns:a16="http://schemas.microsoft.com/office/drawing/2014/main" id="{DB20A1A1-1220-7059-FFF1-568FA0AE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73" y="5837599"/>
            <a:ext cx="1754481" cy="1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5466</TotalTime>
  <Words>720</Words>
  <Application>Microsoft Macintosh PowerPoint</Application>
  <PresentationFormat>Widescreen</PresentationFormat>
  <Paragraphs>115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Book</vt:lpstr>
      <vt:lpstr>Baloo Bhaijaan</vt:lpstr>
      <vt:lpstr>Calibri</vt:lpstr>
      <vt:lpstr>Calibri Light</vt:lpstr>
      <vt:lpstr>Office Theme</vt:lpstr>
      <vt:lpstr>Understanding acute exercise response among girls and young women with and without eating disorders  </vt:lpstr>
      <vt:lpstr>Objectives</vt:lpstr>
      <vt:lpstr>PowerPoint Presentation</vt:lpstr>
      <vt:lpstr>PowerPoint Presentation</vt:lpstr>
      <vt:lpstr>Background</vt:lpstr>
      <vt:lpstr>Why Study In-Vivo Exercise?</vt:lpstr>
      <vt:lpstr>PowerPoint Presentation</vt:lpstr>
      <vt:lpstr>Study Procedures</vt:lpstr>
      <vt:lpstr>Pilot Participants (through 8/15/2023)</vt:lpstr>
      <vt:lpstr>Feasibility Summary</vt:lpstr>
      <vt:lpstr>Pilot Participant Demographics</vt:lpstr>
      <vt:lpstr>PowerPoint Presentation</vt:lpstr>
      <vt:lpstr>PowerPoint Presentation</vt:lpstr>
      <vt:lpstr>PowerPoint Presentation</vt:lpstr>
      <vt:lpstr>Self-Paced HR / Compulsive Exercise Test</vt:lpstr>
      <vt:lpstr>Distance Covered / Compulsive Exercise Test</vt:lpstr>
      <vt:lpstr>PR Breakpoint</vt:lpstr>
      <vt:lpstr>Takeaways</vt:lpstr>
      <vt:lpstr>Future Work</vt:lpstr>
      <vt:lpstr>Many 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25</cp:revision>
  <dcterms:created xsi:type="dcterms:W3CDTF">2023-08-22T00:27:45Z</dcterms:created>
  <dcterms:modified xsi:type="dcterms:W3CDTF">2023-08-27T21:53:08Z</dcterms:modified>
</cp:coreProperties>
</file>