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8"/>
  </p:notesMasterIdLst>
  <p:sldIdLst>
    <p:sldId id="256" r:id="rId2"/>
    <p:sldId id="257" r:id="rId3"/>
    <p:sldId id="259" r:id="rId4"/>
    <p:sldId id="264" r:id="rId5"/>
    <p:sldId id="265" r:id="rId6"/>
    <p:sldId id="266" r:id="rId7"/>
    <p:sldId id="261" r:id="rId8"/>
    <p:sldId id="262" r:id="rId9"/>
    <p:sldId id="267" r:id="rId10"/>
    <p:sldId id="269" r:id="rId11"/>
    <p:sldId id="270" r:id="rId12"/>
    <p:sldId id="271" r:id="rId13"/>
    <p:sldId id="268" r:id="rId14"/>
    <p:sldId id="272" r:id="rId15"/>
    <p:sldId id="260"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p:restoredTop sz="94740"/>
  </p:normalViewPr>
  <p:slideViewPr>
    <p:cSldViewPr snapToGrid="0" snapToObjects="1">
      <p:cViewPr varScale="1">
        <p:scale>
          <a:sx n="102" d="100"/>
          <a:sy n="102" d="100"/>
        </p:scale>
        <p:origin x="121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A655D-0E5A-8D4D-837D-FFB07F554FAF}" type="datetimeFigureOut">
              <a:rPr lang="en-US" smtClean="0"/>
              <a:t>2/25/18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C250-A5C6-214D-B894-F37FB2B527CB}" type="slidenum">
              <a:rPr lang="en-US" smtClean="0"/>
              <a:t>‹#›</a:t>
            </a:fld>
            <a:endParaRPr lang="en-US"/>
          </a:p>
        </p:txBody>
      </p:sp>
    </p:spTree>
    <p:extLst>
      <p:ext uri="{BB962C8B-B14F-4D97-AF65-F5344CB8AC3E}">
        <p14:creationId xmlns:p14="http://schemas.microsoft.com/office/powerpoint/2010/main" val="133628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man is painting a sign outside the Dog and Duck and the landlord comes out and says to him: ‘I’d like more space, please, between the ‘dog’ and ‘and’ and ‘and’ and ‘duck’!’”</a:t>
            </a:r>
            <a:endParaRPr lang="en-US" dirty="0"/>
          </a:p>
        </p:txBody>
      </p:sp>
      <p:sp>
        <p:nvSpPr>
          <p:cNvPr id="4" name="Slide Number Placeholder 3"/>
          <p:cNvSpPr>
            <a:spLocks noGrp="1"/>
          </p:cNvSpPr>
          <p:nvPr>
            <p:ph type="sldNum" sz="quarter" idx="10"/>
          </p:nvPr>
        </p:nvSpPr>
        <p:spPr/>
        <p:txBody>
          <a:bodyPr/>
          <a:lstStyle/>
          <a:p>
            <a:fld id="{1278C250-A5C6-214D-B894-F37FB2B527CB}" type="slidenum">
              <a:rPr lang="en-US" smtClean="0"/>
              <a:t>16</a:t>
            </a:fld>
            <a:endParaRPr lang="en-US"/>
          </a:p>
        </p:txBody>
      </p:sp>
    </p:spTree>
    <p:extLst>
      <p:ext uri="{BB962C8B-B14F-4D97-AF65-F5344CB8AC3E}">
        <p14:creationId xmlns:p14="http://schemas.microsoft.com/office/powerpoint/2010/main" val="9395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5207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411103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1113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191393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661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27846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423534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26736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213958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69855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157A4-8531-4E44-BD8F-8124D0AAB68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95388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157A4-8531-4E44-BD8F-8124D0AAB688}" type="datetimeFigureOut">
              <a:rPr lang="en-US" smtClean="0"/>
              <a:t>2/25/18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24141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157A4-8531-4E44-BD8F-8124D0AAB688}" type="datetimeFigureOut">
              <a:rPr lang="en-US" smtClean="0"/>
              <a:t>2/25/18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66374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157A4-8531-4E44-BD8F-8124D0AAB688}" type="datetimeFigureOut">
              <a:rPr lang="en-US" smtClean="0"/>
              <a:t>2/25/18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186884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157A4-8531-4E44-BD8F-8124D0AAB68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406205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F157A4-8531-4E44-BD8F-8124D0AAB688}" type="datetimeFigureOut">
              <a:rPr lang="en-US" smtClean="0"/>
              <a:t>2/25/18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extLst>
      <p:ext uri="{BB962C8B-B14F-4D97-AF65-F5344CB8AC3E}">
        <p14:creationId xmlns:p14="http://schemas.microsoft.com/office/powerpoint/2010/main" val="316298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F157A4-8531-4E44-BD8F-8124D0AAB688}" type="datetimeFigureOut">
              <a:rPr lang="en-US" smtClean="0"/>
              <a:t>2/25/18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3188751-AA4D-0D4E-84C1-2DC2D0DEA544}" type="slidenum">
              <a:rPr lang="en-US" smtClean="0"/>
              <a:t>‹#›</a:t>
            </a:fld>
            <a:endParaRPr lang="en-US"/>
          </a:p>
        </p:txBody>
      </p:sp>
    </p:spTree>
    <p:extLst>
      <p:ext uri="{BB962C8B-B14F-4D97-AF65-F5344CB8AC3E}">
        <p14:creationId xmlns:p14="http://schemas.microsoft.com/office/powerpoint/2010/main" val="428254715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241" y="2404534"/>
            <a:ext cx="7058346" cy="1646302"/>
          </a:xfrm>
        </p:spPr>
        <p:txBody>
          <a:bodyPr>
            <a:normAutofit fontScale="90000"/>
          </a:bodyPr>
          <a:lstStyle/>
          <a:p>
            <a:r>
              <a:rPr lang="en-US" dirty="0"/>
              <a:t>Problem Solving through </a:t>
            </a:r>
            <a:br>
              <a:rPr lang="en-US" dirty="0"/>
            </a:br>
            <a:r>
              <a:rPr lang="en-US" dirty="0"/>
              <a:t>Data Modeling	</a:t>
            </a:r>
          </a:p>
        </p:txBody>
      </p:sp>
      <p:sp>
        <p:nvSpPr>
          <p:cNvPr id="3" name="Subtitle 2"/>
          <p:cNvSpPr>
            <a:spLocks noGrp="1"/>
          </p:cNvSpPr>
          <p:nvPr>
            <p:ph type="subTitle" idx="1"/>
          </p:nvPr>
        </p:nvSpPr>
        <p:spPr/>
        <p:txBody>
          <a:bodyPr/>
          <a:lstStyle/>
          <a:p>
            <a:r>
              <a:rPr lang="en-US" dirty="0"/>
              <a:t>How do we understand a problem to solve it?</a:t>
            </a:r>
          </a:p>
        </p:txBody>
      </p:sp>
      <p:sp>
        <p:nvSpPr>
          <p:cNvPr id="4" name="Rectangle 3"/>
          <p:cNvSpPr/>
          <p:nvPr/>
        </p:nvSpPr>
        <p:spPr>
          <a:xfrm>
            <a:off x="914400" y="391998"/>
            <a:ext cx="8011289" cy="830997"/>
          </a:xfrm>
          <a:prstGeom prst="rect">
            <a:avLst/>
          </a:prstGeom>
        </p:spPr>
        <p:txBody>
          <a:bodyPr wrap="square">
            <a:spAutoFit/>
          </a:bodyPr>
          <a:lstStyle/>
          <a:p>
            <a:r>
              <a:rPr lang="en-US" sz="2400" dirty="0"/>
              <a:t>“In the ‘real world’ there are no model answers, no completely right or wrong solutions.”</a:t>
            </a:r>
          </a:p>
        </p:txBody>
      </p:sp>
    </p:spTree>
    <p:extLst>
      <p:ext uri="{BB962C8B-B14F-4D97-AF65-F5344CB8AC3E}">
        <p14:creationId xmlns:p14="http://schemas.microsoft.com/office/powerpoint/2010/main" val="10955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Keys and Foreign Keys</a:t>
            </a:r>
          </a:p>
        </p:txBody>
      </p:sp>
      <p:sp>
        <p:nvSpPr>
          <p:cNvPr id="4" name="Text Placeholder 3"/>
          <p:cNvSpPr>
            <a:spLocks noGrp="1"/>
          </p:cNvSpPr>
          <p:nvPr>
            <p:ph type="body" idx="1"/>
          </p:nvPr>
        </p:nvSpPr>
        <p:spPr/>
        <p:txBody>
          <a:bodyPr/>
          <a:lstStyle/>
          <a:p>
            <a:r>
              <a:rPr lang="en-US" dirty="0"/>
              <a:t>Primary Key	</a:t>
            </a:r>
          </a:p>
        </p:txBody>
      </p:sp>
      <p:sp>
        <p:nvSpPr>
          <p:cNvPr id="5" name="Content Placeholder 4"/>
          <p:cNvSpPr>
            <a:spLocks noGrp="1"/>
          </p:cNvSpPr>
          <p:nvPr>
            <p:ph sz="half" idx="2"/>
          </p:nvPr>
        </p:nvSpPr>
        <p:spPr/>
        <p:txBody>
          <a:bodyPr/>
          <a:lstStyle/>
          <a:p>
            <a:r>
              <a:rPr lang="en-US" dirty="0"/>
              <a:t>An ID to relate and definitely call the particular record or row</a:t>
            </a:r>
          </a:p>
        </p:txBody>
      </p:sp>
      <p:sp>
        <p:nvSpPr>
          <p:cNvPr id="6" name="Text Placeholder 5"/>
          <p:cNvSpPr>
            <a:spLocks noGrp="1"/>
          </p:cNvSpPr>
          <p:nvPr>
            <p:ph type="body" sz="quarter" idx="3"/>
          </p:nvPr>
        </p:nvSpPr>
        <p:spPr/>
        <p:txBody>
          <a:bodyPr/>
          <a:lstStyle/>
          <a:p>
            <a:r>
              <a:rPr lang="en-US" dirty="0"/>
              <a:t>Foreign Key</a:t>
            </a:r>
          </a:p>
        </p:txBody>
      </p:sp>
      <p:sp>
        <p:nvSpPr>
          <p:cNvPr id="7" name="Content Placeholder 6"/>
          <p:cNvSpPr>
            <a:spLocks noGrp="1"/>
          </p:cNvSpPr>
          <p:nvPr>
            <p:ph sz="quarter" idx="4"/>
          </p:nvPr>
        </p:nvSpPr>
        <p:spPr/>
        <p:txBody>
          <a:bodyPr/>
          <a:lstStyle/>
          <a:p>
            <a:r>
              <a:rPr lang="en-US" dirty="0"/>
              <a:t>Storage of a Primary Key from another table. Shows the relationship.</a:t>
            </a:r>
          </a:p>
        </p:txBody>
      </p:sp>
    </p:spTree>
    <p:extLst>
      <p:ext uri="{BB962C8B-B14F-4D97-AF65-F5344CB8AC3E}">
        <p14:creationId xmlns:p14="http://schemas.microsoft.com/office/powerpoint/2010/main" val="396416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Text Placeholder 2"/>
          <p:cNvSpPr>
            <a:spLocks noGrp="1"/>
          </p:cNvSpPr>
          <p:nvPr>
            <p:ph type="body" idx="1"/>
          </p:nvPr>
        </p:nvSpPr>
        <p:spPr/>
        <p:txBody>
          <a:bodyPr/>
          <a:lstStyle/>
          <a:p>
            <a:r>
              <a:rPr lang="en-US" dirty="0"/>
              <a:t>1:1</a:t>
            </a:r>
          </a:p>
        </p:txBody>
      </p:sp>
      <p:sp>
        <p:nvSpPr>
          <p:cNvPr id="4" name="Content Placeholder 3"/>
          <p:cNvSpPr>
            <a:spLocks noGrp="1"/>
          </p:cNvSpPr>
          <p:nvPr>
            <p:ph sz="half" idx="2"/>
          </p:nvPr>
        </p:nvSpPr>
        <p:spPr/>
        <p:txBody>
          <a:bodyPr/>
          <a:lstStyle/>
          <a:p>
            <a:r>
              <a:rPr lang="en-US" dirty="0"/>
              <a:t>One entity can be related to one other entity</a:t>
            </a:r>
          </a:p>
          <a:p>
            <a:r>
              <a:rPr lang="en-US" dirty="0"/>
              <a:t>One row can be related to one row on another table</a:t>
            </a:r>
          </a:p>
          <a:p>
            <a:r>
              <a:rPr lang="en-US" dirty="0"/>
              <a:t>Cars can have one driver</a:t>
            </a:r>
          </a:p>
          <a:p>
            <a:r>
              <a:rPr lang="en-US" dirty="0"/>
              <a:t>Car 1:1 Driver</a:t>
            </a:r>
          </a:p>
        </p:txBody>
      </p:sp>
      <p:sp>
        <p:nvSpPr>
          <p:cNvPr id="5" name="Text Placeholder 4"/>
          <p:cNvSpPr>
            <a:spLocks noGrp="1"/>
          </p:cNvSpPr>
          <p:nvPr>
            <p:ph type="body" sz="quarter" idx="3"/>
          </p:nvPr>
        </p:nvSpPr>
        <p:spPr/>
        <p:txBody>
          <a:bodyPr/>
          <a:lstStyle/>
          <a:p>
            <a:r>
              <a:rPr lang="en-US" dirty="0"/>
              <a:t>1:M</a:t>
            </a:r>
          </a:p>
        </p:txBody>
      </p:sp>
      <p:sp>
        <p:nvSpPr>
          <p:cNvPr id="6" name="Content Placeholder 5"/>
          <p:cNvSpPr>
            <a:spLocks noGrp="1"/>
          </p:cNvSpPr>
          <p:nvPr>
            <p:ph sz="quarter" idx="4"/>
          </p:nvPr>
        </p:nvSpPr>
        <p:spPr/>
        <p:txBody>
          <a:bodyPr/>
          <a:lstStyle/>
          <a:p>
            <a:r>
              <a:rPr lang="en-US" dirty="0"/>
              <a:t>One entity can be related to many other rows on another table</a:t>
            </a:r>
          </a:p>
          <a:p>
            <a:r>
              <a:rPr lang="en-US" dirty="0"/>
              <a:t>Father has many children but a child only has one father</a:t>
            </a:r>
          </a:p>
          <a:p>
            <a:r>
              <a:rPr lang="en-US" dirty="0"/>
              <a:t>Father 1:M Children</a:t>
            </a:r>
          </a:p>
        </p:txBody>
      </p:sp>
    </p:spTree>
    <p:extLst>
      <p:ext uri="{BB962C8B-B14F-4D97-AF65-F5344CB8AC3E}">
        <p14:creationId xmlns:p14="http://schemas.microsoft.com/office/powerpoint/2010/main" val="111576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Text Placeholder 2"/>
          <p:cNvSpPr>
            <a:spLocks noGrp="1"/>
          </p:cNvSpPr>
          <p:nvPr>
            <p:ph type="body" idx="1"/>
          </p:nvPr>
        </p:nvSpPr>
        <p:spPr/>
        <p:txBody>
          <a:bodyPr/>
          <a:lstStyle/>
          <a:p>
            <a:r>
              <a:rPr lang="en-US" dirty="0"/>
              <a:t>Many to Many</a:t>
            </a:r>
          </a:p>
        </p:txBody>
      </p:sp>
      <p:sp>
        <p:nvSpPr>
          <p:cNvPr id="4" name="Content Placeholder 3"/>
          <p:cNvSpPr>
            <a:spLocks noGrp="1"/>
          </p:cNvSpPr>
          <p:nvPr>
            <p:ph sz="half" idx="2"/>
          </p:nvPr>
        </p:nvSpPr>
        <p:spPr/>
        <p:txBody>
          <a:bodyPr/>
          <a:lstStyle/>
          <a:p>
            <a:r>
              <a:rPr lang="en-US" dirty="0"/>
              <a:t>Many Entities can have many rows and vice versa.</a:t>
            </a:r>
          </a:p>
          <a:p>
            <a:r>
              <a:rPr lang="en-US" dirty="0"/>
              <a:t>Classes have many students. Students have many classes</a:t>
            </a:r>
          </a:p>
          <a:p>
            <a:r>
              <a:rPr lang="en-US" dirty="0"/>
              <a:t>Classes M:M Students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67351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lstStyle/>
          <a:p>
            <a:r>
              <a:rPr lang="en-US" dirty="0"/>
              <a:t>Simple Outline for Entities and Attributes</a:t>
            </a:r>
          </a:p>
          <a:p>
            <a:r>
              <a:rPr lang="en-US" dirty="0"/>
              <a:t>Use () Foreign Key</a:t>
            </a:r>
          </a:p>
          <a:p>
            <a:pPr lvl="1"/>
            <a:r>
              <a:rPr lang="en-US" dirty="0"/>
              <a:t>(1:1) One to One</a:t>
            </a:r>
          </a:p>
          <a:p>
            <a:pPr lvl="1"/>
            <a:r>
              <a:rPr lang="en-US" dirty="0"/>
              <a:t>(1:M) One to Many</a:t>
            </a:r>
          </a:p>
          <a:p>
            <a:pPr lvl="1"/>
            <a:r>
              <a:rPr lang="en-US" dirty="0"/>
              <a:t>(M:M) Many to Many</a:t>
            </a:r>
          </a:p>
        </p:txBody>
      </p:sp>
    </p:spTree>
    <p:extLst>
      <p:ext uri="{BB962C8B-B14F-4D97-AF65-F5344CB8AC3E}">
        <p14:creationId xmlns:p14="http://schemas.microsoft.com/office/powerpoint/2010/main" val="69838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Example notation</a:t>
            </a:r>
          </a:p>
        </p:txBody>
      </p:sp>
      <p:sp>
        <p:nvSpPr>
          <p:cNvPr id="7" name="Content Placeholder 6"/>
          <p:cNvSpPr>
            <a:spLocks noGrp="1"/>
          </p:cNvSpPr>
          <p:nvPr>
            <p:ph idx="1"/>
          </p:nvPr>
        </p:nvSpPr>
        <p:spPr/>
        <p:txBody>
          <a:bodyPr/>
          <a:lstStyle/>
          <a:p>
            <a:r>
              <a:rPr lang="en-US" dirty="0"/>
              <a:t>Car</a:t>
            </a:r>
          </a:p>
          <a:p>
            <a:pPr lvl="1"/>
            <a:r>
              <a:rPr lang="en-US" dirty="0"/>
              <a:t>Driver (1:1)</a:t>
            </a:r>
          </a:p>
          <a:p>
            <a:pPr lvl="1"/>
            <a:r>
              <a:rPr lang="en-US" dirty="0"/>
              <a:t>Color</a:t>
            </a:r>
          </a:p>
          <a:p>
            <a:pPr lvl="1"/>
            <a:r>
              <a:rPr lang="en-US" dirty="0"/>
              <a:t>Make</a:t>
            </a:r>
          </a:p>
          <a:p>
            <a:pPr lvl="1"/>
            <a:r>
              <a:rPr lang="en-US" dirty="0"/>
              <a:t>Model</a:t>
            </a:r>
          </a:p>
          <a:p>
            <a:endParaRPr lang="en-US" dirty="0"/>
          </a:p>
          <a:p>
            <a:r>
              <a:rPr lang="en-US" dirty="0"/>
              <a:t>Driver</a:t>
            </a:r>
          </a:p>
          <a:p>
            <a:pPr lvl="1"/>
            <a:r>
              <a:rPr lang="en-US" dirty="0"/>
              <a:t>Name</a:t>
            </a:r>
          </a:p>
          <a:p>
            <a:pPr marL="349250" lvl="1" indent="0">
              <a:buNone/>
            </a:pPr>
            <a:endParaRPr lang="en-US" dirty="0"/>
          </a:p>
        </p:txBody>
      </p:sp>
    </p:spTree>
    <p:extLst>
      <p:ext uri="{BB962C8B-B14F-4D97-AF65-F5344CB8AC3E}">
        <p14:creationId xmlns:p14="http://schemas.microsoft.com/office/powerpoint/2010/main" val="239592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5" name="Content Placeholder 4"/>
          <p:cNvSpPr>
            <a:spLocks noGrp="1"/>
          </p:cNvSpPr>
          <p:nvPr>
            <p:ph idx="1"/>
          </p:nvPr>
        </p:nvSpPr>
        <p:spPr/>
        <p:txBody>
          <a:bodyPr/>
          <a:lstStyle/>
          <a:p>
            <a:r>
              <a:rPr lang="en-US" dirty="0"/>
              <a:t>Write a short product description that examines this object and explain a usage, different from the usual or intended usage. Be creative. </a:t>
            </a:r>
          </a:p>
          <a:p>
            <a:r>
              <a:rPr lang="en-US" dirty="0"/>
              <a:t>Example:</a:t>
            </a:r>
          </a:p>
          <a:p>
            <a:pPr lvl="1"/>
            <a:r>
              <a:rPr lang="en-US" dirty="0"/>
              <a:t>This fuzzy foot massager provides a firm resistance and repetitive motion for stopping arch pain. The bright green color enhance your mood while you receive a comfortable touch to the bottom of your feet. Comes in packs of two, one for each foot and one for a backup just incase one rolls away.</a:t>
            </a:r>
          </a:p>
        </p:txBody>
      </p:sp>
    </p:spTree>
    <p:extLst>
      <p:ext uri="{BB962C8B-B14F-4D97-AF65-F5344CB8AC3E}">
        <p14:creationId xmlns:p14="http://schemas.microsoft.com/office/powerpoint/2010/main" val="370771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p>
        </p:txBody>
      </p:sp>
      <p:sp>
        <p:nvSpPr>
          <p:cNvPr id="4" name="Rectangle 3"/>
          <p:cNvSpPr/>
          <p:nvPr/>
        </p:nvSpPr>
        <p:spPr>
          <a:xfrm>
            <a:off x="364410" y="2521014"/>
            <a:ext cx="6961064" cy="1200329"/>
          </a:xfrm>
          <a:prstGeom prst="rect">
            <a:avLst/>
          </a:prstGeom>
        </p:spPr>
        <p:txBody>
          <a:bodyPr wrap="square">
            <a:spAutoFit/>
          </a:bodyPr>
          <a:lstStyle/>
          <a:p>
            <a:r>
              <a:rPr lang="en-US" dirty="0"/>
              <a:t>Construct a grammatically correct and meaningful English sentence that has the word ‘and’ repeated five times with no other words in between; punctuation between the five ‘ands’ is allowed.</a:t>
            </a:r>
          </a:p>
        </p:txBody>
      </p:sp>
    </p:spTree>
    <p:extLst>
      <p:ext uri="{BB962C8B-B14F-4D97-AF65-F5344CB8AC3E}">
        <p14:creationId xmlns:p14="http://schemas.microsoft.com/office/powerpoint/2010/main" val="32810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Rome was not built in a day</a:t>
            </a:r>
          </a:p>
        </p:txBody>
      </p:sp>
      <p:sp>
        <p:nvSpPr>
          <p:cNvPr id="4" name="Rectangle 3"/>
          <p:cNvSpPr/>
          <p:nvPr/>
        </p:nvSpPr>
        <p:spPr>
          <a:xfrm>
            <a:off x="609599" y="2434091"/>
            <a:ext cx="6885435" cy="2308324"/>
          </a:xfrm>
          <a:prstGeom prst="rect">
            <a:avLst/>
          </a:prstGeom>
        </p:spPr>
        <p:txBody>
          <a:bodyPr wrap="square">
            <a:spAutoFit/>
          </a:bodyPr>
          <a:lstStyle/>
          <a:p>
            <a:r>
              <a:rPr lang="en-US" dirty="0"/>
              <a:t>In a 16 week class in the Information Science department at MIT it was explained to students that expertise in data modeling could not come from study alone and that none of them would be ‘experts’ at the conclusion of the course. Instead, it was emphasized that expertise comes largely from experience, from exposure to a wide range of modeling applications and situations, and from the ability to think creatively ‘outside the square.’</a:t>
            </a:r>
          </a:p>
        </p:txBody>
      </p:sp>
    </p:spTree>
    <p:extLst>
      <p:ext uri="{BB962C8B-B14F-4D97-AF65-F5344CB8AC3E}">
        <p14:creationId xmlns:p14="http://schemas.microsoft.com/office/powerpoint/2010/main" val="3664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Data Modeling</a:t>
            </a:r>
          </a:p>
        </p:txBody>
      </p:sp>
      <p:sp>
        <p:nvSpPr>
          <p:cNvPr id="3" name="Content Placeholder 2"/>
          <p:cNvSpPr>
            <a:spLocks noGrp="1"/>
          </p:cNvSpPr>
          <p:nvPr>
            <p:ph sz="half" idx="1"/>
          </p:nvPr>
        </p:nvSpPr>
        <p:spPr>
          <a:xfrm>
            <a:off x="1117600" y="2595563"/>
            <a:ext cx="3566160" cy="1826171"/>
          </a:xfrm>
        </p:spPr>
        <p:txBody>
          <a:bodyPr/>
          <a:lstStyle/>
          <a:p>
            <a:r>
              <a:rPr lang="en-US" dirty="0"/>
              <a:t>Name the  Entities</a:t>
            </a:r>
          </a:p>
          <a:p>
            <a:r>
              <a:rPr lang="en-US" dirty="0"/>
              <a:t>Add some Attributes</a:t>
            </a:r>
          </a:p>
          <a:p>
            <a:r>
              <a:rPr lang="en-US" dirty="0"/>
              <a:t>Verbalize their Relationships</a:t>
            </a:r>
          </a:p>
        </p:txBody>
      </p:sp>
      <p:sp>
        <p:nvSpPr>
          <p:cNvPr id="4" name="Content Placeholder 3"/>
          <p:cNvSpPr>
            <a:spLocks noGrp="1"/>
          </p:cNvSpPr>
          <p:nvPr>
            <p:ph sz="half" idx="2"/>
          </p:nvPr>
        </p:nvSpPr>
        <p:spPr>
          <a:xfrm>
            <a:off x="5147534" y="2595563"/>
            <a:ext cx="3566160" cy="1826171"/>
          </a:xfrm>
        </p:spPr>
        <p:txBody>
          <a:bodyPr/>
          <a:lstStyle/>
          <a:p>
            <a:r>
              <a:rPr lang="en-US" dirty="0"/>
              <a:t>Name the Nouns</a:t>
            </a:r>
          </a:p>
          <a:p>
            <a:r>
              <a:rPr lang="en-US" dirty="0"/>
              <a:t>Add some adjectives</a:t>
            </a:r>
          </a:p>
          <a:p>
            <a:r>
              <a:rPr lang="en-US" dirty="0"/>
              <a:t>Verbalize their verbs</a:t>
            </a:r>
          </a:p>
        </p:txBody>
      </p:sp>
    </p:spTree>
    <p:extLst>
      <p:ext uri="{BB962C8B-B14F-4D97-AF65-F5344CB8AC3E}">
        <p14:creationId xmlns:p14="http://schemas.microsoft.com/office/powerpoint/2010/main" val="405292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Content Placeholder 2"/>
          <p:cNvSpPr>
            <a:spLocks noGrp="1"/>
          </p:cNvSpPr>
          <p:nvPr>
            <p:ph sz="half" idx="1"/>
          </p:nvPr>
        </p:nvSpPr>
        <p:spPr/>
        <p:txBody>
          <a:bodyPr/>
          <a:lstStyle/>
          <a:p>
            <a:r>
              <a:rPr lang="en-US" dirty="0"/>
              <a:t>Nouns, typically becomes a table.</a:t>
            </a:r>
          </a:p>
        </p:txBody>
      </p:sp>
      <p:sp>
        <p:nvSpPr>
          <p:cNvPr id="4" name="Content Placeholder 3"/>
          <p:cNvSpPr>
            <a:spLocks noGrp="1"/>
          </p:cNvSpPr>
          <p:nvPr>
            <p:ph sz="half" idx="2"/>
          </p:nvPr>
        </p:nvSpPr>
        <p:spPr/>
        <p:txBody>
          <a:bodyPr/>
          <a:lstStyle/>
          <a:p>
            <a:r>
              <a:rPr lang="en-US" dirty="0"/>
              <a:t>Car</a:t>
            </a:r>
          </a:p>
          <a:p>
            <a:r>
              <a:rPr lang="en-US" dirty="0"/>
              <a:t>Driver</a:t>
            </a:r>
          </a:p>
          <a:p>
            <a:r>
              <a:rPr lang="en-US" dirty="0"/>
              <a:t>Road</a:t>
            </a:r>
          </a:p>
        </p:txBody>
      </p:sp>
    </p:spTree>
    <p:extLst>
      <p:ext uri="{BB962C8B-B14F-4D97-AF65-F5344CB8AC3E}">
        <p14:creationId xmlns:p14="http://schemas.microsoft.com/office/powerpoint/2010/main" val="50402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(adjectives)</a:t>
            </a:r>
          </a:p>
        </p:txBody>
      </p:sp>
      <p:sp>
        <p:nvSpPr>
          <p:cNvPr id="3" name="Content Placeholder 2"/>
          <p:cNvSpPr>
            <a:spLocks noGrp="1"/>
          </p:cNvSpPr>
          <p:nvPr>
            <p:ph sz="half" idx="1"/>
          </p:nvPr>
        </p:nvSpPr>
        <p:spPr/>
        <p:txBody>
          <a:bodyPr>
            <a:normAutofit/>
          </a:bodyPr>
          <a:lstStyle/>
          <a:p>
            <a:r>
              <a:rPr lang="en-US" dirty="0"/>
              <a:t>Properties or the things that describe the entity	</a:t>
            </a:r>
          </a:p>
        </p:txBody>
      </p:sp>
      <p:sp>
        <p:nvSpPr>
          <p:cNvPr id="4" name="Content Placeholder 3"/>
          <p:cNvSpPr>
            <a:spLocks noGrp="1"/>
          </p:cNvSpPr>
          <p:nvPr>
            <p:ph sz="half" idx="2"/>
          </p:nvPr>
        </p:nvSpPr>
        <p:spPr/>
        <p:txBody>
          <a:bodyPr>
            <a:normAutofit/>
          </a:bodyPr>
          <a:lstStyle/>
          <a:p>
            <a:r>
              <a:rPr lang="en-US" dirty="0"/>
              <a:t>Car</a:t>
            </a:r>
          </a:p>
          <a:p>
            <a:pPr lvl="1"/>
            <a:r>
              <a:rPr lang="en-US" dirty="0"/>
              <a:t>Color</a:t>
            </a:r>
          </a:p>
          <a:p>
            <a:pPr lvl="1"/>
            <a:r>
              <a:rPr lang="en-US" dirty="0"/>
              <a:t>Make</a:t>
            </a:r>
          </a:p>
          <a:p>
            <a:pPr lvl="1"/>
            <a:r>
              <a:rPr lang="en-US" dirty="0"/>
              <a:t>Model</a:t>
            </a:r>
          </a:p>
          <a:p>
            <a:pPr lvl="1"/>
            <a:r>
              <a:rPr lang="en-US" dirty="0"/>
              <a:t>Speed</a:t>
            </a:r>
          </a:p>
          <a:p>
            <a:pPr lvl="1"/>
            <a:r>
              <a:rPr lang="en-US" dirty="0"/>
              <a:t>Direction</a:t>
            </a:r>
          </a:p>
          <a:p>
            <a:pPr lvl="1"/>
            <a:r>
              <a:rPr lang="en-US" dirty="0"/>
              <a:t>Driver</a:t>
            </a:r>
          </a:p>
          <a:p>
            <a:r>
              <a:rPr lang="en-US" dirty="0"/>
              <a:t>Driver</a:t>
            </a:r>
          </a:p>
          <a:p>
            <a:pPr lvl="1"/>
            <a:r>
              <a:rPr lang="en-US" dirty="0"/>
              <a:t>Name</a:t>
            </a:r>
          </a:p>
          <a:p>
            <a:pPr lvl="1"/>
            <a:r>
              <a:rPr lang="en-US" dirty="0"/>
              <a:t>Sex</a:t>
            </a:r>
          </a:p>
          <a:p>
            <a:pPr lvl="1"/>
            <a:endParaRPr lang="en-US" dirty="0"/>
          </a:p>
        </p:txBody>
      </p:sp>
    </p:spTree>
    <p:extLst>
      <p:ext uri="{BB962C8B-B14F-4D97-AF65-F5344CB8AC3E}">
        <p14:creationId xmlns:p14="http://schemas.microsoft.com/office/powerpoint/2010/main" val="186308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(Verbs)</a:t>
            </a:r>
          </a:p>
        </p:txBody>
      </p:sp>
      <p:sp>
        <p:nvSpPr>
          <p:cNvPr id="3" name="Content Placeholder 2"/>
          <p:cNvSpPr>
            <a:spLocks noGrp="1"/>
          </p:cNvSpPr>
          <p:nvPr>
            <p:ph sz="half" idx="1"/>
          </p:nvPr>
        </p:nvSpPr>
        <p:spPr/>
        <p:txBody>
          <a:bodyPr/>
          <a:lstStyle/>
          <a:p>
            <a:r>
              <a:rPr lang="en-US" dirty="0"/>
              <a:t>How are the entitles related</a:t>
            </a:r>
          </a:p>
        </p:txBody>
      </p:sp>
      <p:sp>
        <p:nvSpPr>
          <p:cNvPr id="4" name="Content Placeholder 3"/>
          <p:cNvSpPr>
            <a:spLocks noGrp="1"/>
          </p:cNvSpPr>
          <p:nvPr>
            <p:ph sz="half" idx="2"/>
          </p:nvPr>
        </p:nvSpPr>
        <p:spPr/>
        <p:txBody>
          <a:bodyPr/>
          <a:lstStyle/>
          <a:p>
            <a:r>
              <a:rPr lang="en-US" dirty="0"/>
              <a:t>There are many Cars MOVING on a ROAD and are DRIVEN by a Driver</a:t>
            </a:r>
          </a:p>
          <a:p>
            <a:endParaRPr lang="en-US" dirty="0"/>
          </a:p>
          <a:p>
            <a:r>
              <a:rPr lang="en-US" dirty="0"/>
              <a:t>Road 1:M Cars</a:t>
            </a:r>
          </a:p>
          <a:p>
            <a:r>
              <a:rPr lang="en-US" dirty="0"/>
              <a:t>Car 1:1 Driver</a:t>
            </a:r>
          </a:p>
        </p:txBody>
      </p:sp>
    </p:spTree>
    <p:extLst>
      <p:ext uri="{BB962C8B-B14F-4D97-AF65-F5344CB8AC3E}">
        <p14:creationId xmlns:p14="http://schemas.microsoft.com/office/powerpoint/2010/main" val="147207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old Order Problem</a:t>
            </a:r>
          </a:p>
        </p:txBody>
      </p:sp>
      <p:sp>
        <p:nvSpPr>
          <p:cNvPr id="3" name="Content Placeholder 2"/>
          <p:cNvSpPr>
            <a:spLocks noGrp="1"/>
          </p:cNvSpPr>
          <p:nvPr>
            <p:ph idx="1"/>
          </p:nvPr>
        </p:nvSpPr>
        <p:spPr/>
        <p:txBody>
          <a:bodyPr/>
          <a:lstStyle/>
          <a:p>
            <a:r>
              <a:rPr lang="en-US" dirty="0"/>
              <a:t>Model the traditional online order for a product.</a:t>
            </a:r>
          </a:p>
          <a:p>
            <a:r>
              <a:rPr lang="en-US" dirty="0"/>
              <a:t>Workflow: Customer orders a product that is fulfilled and shipped to the customer’s home.</a:t>
            </a:r>
          </a:p>
        </p:txBody>
      </p:sp>
    </p:spTree>
    <p:extLst>
      <p:ext uri="{BB962C8B-B14F-4D97-AF65-F5344CB8AC3E}">
        <p14:creationId xmlns:p14="http://schemas.microsoft.com/office/powerpoint/2010/main" val="265009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Order Model</a:t>
            </a:r>
          </a:p>
        </p:txBody>
      </p:sp>
      <p:sp>
        <p:nvSpPr>
          <p:cNvPr id="3" name="Content Placeholder 2"/>
          <p:cNvSpPr>
            <a:spLocks noGrp="1"/>
          </p:cNvSpPr>
          <p:nvPr>
            <p:ph idx="1"/>
          </p:nvPr>
        </p:nvSpPr>
        <p:spPr/>
        <p:txBody>
          <a:bodyPr/>
          <a:lstStyle/>
          <a:p>
            <a:endParaRPr lang="en-US"/>
          </a:p>
        </p:txBody>
      </p:sp>
      <p:pic>
        <p:nvPicPr>
          <p:cNvPr id="5" name="Picture 4" descr="Screen Shot 2013-02-05 at 10.5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0867"/>
            <a:ext cx="9144000" cy="3059953"/>
          </a:xfrm>
          <a:prstGeom prst="rect">
            <a:avLst/>
          </a:prstGeom>
        </p:spPr>
      </p:pic>
    </p:spTree>
    <p:extLst>
      <p:ext uri="{BB962C8B-B14F-4D97-AF65-F5344CB8AC3E}">
        <p14:creationId xmlns:p14="http://schemas.microsoft.com/office/powerpoint/2010/main" val="16341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err="1"/>
              <a:t>CharField</a:t>
            </a:r>
            <a:r>
              <a:rPr lang="en-US" dirty="0"/>
              <a:t> (Text Field)</a:t>
            </a:r>
          </a:p>
          <a:p>
            <a:r>
              <a:rPr lang="en-US" dirty="0" err="1"/>
              <a:t>TextField</a:t>
            </a:r>
            <a:r>
              <a:rPr lang="en-US" dirty="0"/>
              <a:t> (Text Area)</a:t>
            </a:r>
          </a:p>
          <a:p>
            <a:r>
              <a:rPr lang="en-US" dirty="0"/>
              <a:t>Integer (Number) [multiple types]</a:t>
            </a:r>
          </a:p>
          <a:p>
            <a:r>
              <a:rPr lang="en-US" dirty="0"/>
              <a:t>Date (Date Object</a:t>
            </a:r>
          </a:p>
          <a:p>
            <a:r>
              <a:rPr lang="en-US" dirty="0"/>
              <a:t>Media Path</a:t>
            </a:r>
          </a:p>
          <a:p>
            <a:r>
              <a:rPr lang="en-US" dirty="0"/>
              <a:t>Boolean</a:t>
            </a:r>
          </a:p>
          <a:p>
            <a:endParaRPr lang="en-US" dirty="0"/>
          </a:p>
          <a:p>
            <a:endParaRPr lang="en-US" dirty="0"/>
          </a:p>
          <a:p>
            <a:endParaRPr lang="en-US" dirty="0"/>
          </a:p>
        </p:txBody>
      </p:sp>
    </p:spTree>
    <p:extLst>
      <p:ext uri="{BB962C8B-B14F-4D97-AF65-F5344CB8AC3E}">
        <p14:creationId xmlns:p14="http://schemas.microsoft.com/office/powerpoint/2010/main" val="3297443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{8C2D8CDA-3A18-1944-86F6-49B2C85BC804}tf10001060</Template>
  <TotalTime>812</TotalTime>
  <Words>606</Words>
  <Application>Microsoft Macintosh PowerPoint</Application>
  <PresentationFormat>On-screen Show (4:3)</PresentationFormat>
  <Paragraphs>90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Problem Solving through  Data Modeling </vt:lpstr>
      <vt:lpstr>Rome was not built in a day</vt:lpstr>
      <vt:lpstr>Basics of Data Modeling</vt:lpstr>
      <vt:lpstr>Entities</vt:lpstr>
      <vt:lpstr>Attributes (adjectives)</vt:lpstr>
      <vt:lpstr>Relationships (Verbs)</vt:lpstr>
      <vt:lpstr>The old Order Problem</vt:lpstr>
      <vt:lpstr>Customer Order Model</vt:lpstr>
      <vt:lpstr>Data Types</vt:lpstr>
      <vt:lpstr>Primary Keys and Foreign Keys</vt:lpstr>
      <vt:lpstr>Relationships</vt:lpstr>
      <vt:lpstr>Relationships</vt:lpstr>
      <vt:lpstr>Notation</vt:lpstr>
      <vt:lpstr>Example notation</vt:lpstr>
      <vt:lpstr>Problem 1</vt:lpstr>
      <vt:lpstr>Problem 2</vt:lpstr>
    </vt:vector>
  </TitlesOfParts>
  <Company>UNC-Chapel Hill</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dc:title>
  <dc:creator>School of Journalism</dc:creator>
  <cp:lastModifiedBy>Steven King</cp:lastModifiedBy>
  <cp:revision>21</cp:revision>
  <dcterms:created xsi:type="dcterms:W3CDTF">2013-02-06T03:25:33Z</dcterms:created>
  <dcterms:modified xsi:type="dcterms:W3CDTF">2018-02-26T16:07:33Z</dcterms:modified>
</cp:coreProperties>
</file>