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2" r:id="rId16"/>
    <p:sldId id="271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39" autoAdjust="0"/>
  </p:normalViewPr>
  <p:slideViewPr>
    <p:cSldViewPr snapToGrid="0">
      <p:cViewPr varScale="1">
        <p:scale>
          <a:sx n="104" d="100"/>
          <a:sy n="104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83153-EE20-40CF-ABD9-12A93FD7CC1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AC65C-2A2A-47B4-8BA2-4E33081C95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30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nnUNetv2_train 121 3d_fullres 5 –tr nnUNetTrainerBenchmark_5epochs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AC65C-2A2A-47B4-8BA2-4E33081C957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68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A5BAA-7814-32D0-9C53-903465388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65A9B6-C266-8880-E461-963D642D5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2DF36-0AFC-9364-4987-6240C0A6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8683-7D04-40C4-ABFE-C9D4E10021EA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44861-C7DD-53EA-8DF1-4D23CA47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75F86-83A8-5CA4-D798-B5BA1290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8117D-FCD8-4342-98B0-C4793184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0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0A971-B978-A8AB-683F-6BCDF6D4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97BC25-D80F-81D2-AD50-F7FF1D222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19624-2CEC-8F60-CF56-8FFA5612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8683-7D04-40C4-ABFE-C9D4E10021EA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EE674D-B871-C8FD-6799-62E4588C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641F8-3CA5-157F-BED7-B6428683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8117D-FCD8-4342-98B0-C4793184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57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209539-2FC1-F7D9-136C-F011F60AB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97E6AA-3F13-5FB4-744E-595EE6B32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B7B384-8D04-E627-9D4B-C52E90B9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8683-7D04-40C4-ABFE-C9D4E10021EA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B13087-0B42-48F8-D216-3EE576D2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F1CCDA-A3E1-FCB0-5CDD-5A24E4FE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8117D-FCD8-4342-98B0-C4793184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4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BF1EC-9B5D-E893-2C6F-3A06D5C72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25A81-D89B-C32B-52BE-85B7E475C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2D729-8FE7-6A6F-387D-AB71F660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8683-7D04-40C4-ABFE-C9D4E10021EA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5C13BE-21DA-B7CB-4F9A-AE26CDCF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1634DA-DC8F-85DD-3DC4-036D1C1A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8117D-FCD8-4342-98B0-C4793184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83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AC4F5-81AE-29B9-DFCE-52DE5356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7F7D1E-03DF-08B6-D375-155F2977C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F1FCD-5BA1-E3C6-855D-344F422B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8683-7D04-40C4-ABFE-C9D4E10021EA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90DF5B-56E0-E7F7-02AF-56798CE88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0EAE6-273C-D958-B6DF-6E3029A8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8117D-FCD8-4342-98B0-C4793184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7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D2969-7D9F-AAF2-5308-AAE1E6E8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A4D01-0095-DAFD-506F-38A193D44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6F3622-0FDA-D335-D374-4C52EA518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D92F83-748B-9B17-ED69-8BA86DFF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8683-7D04-40C4-ABFE-C9D4E10021EA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36E549-9EDA-75BC-1F8B-7E1342D3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2AD9D2-0597-7DAE-6934-B184DFBD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8117D-FCD8-4342-98B0-C4793184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8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C1DC0-7C59-6E1D-7B06-8074E0FEC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348DBF-CDFC-44A1-C84A-EFF0192F3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343757-28B5-CA8E-99EB-8F3E8D44B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7B1CB0-01EC-0D64-8C1C-CD8CC6D1C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725614-3812-42EF-C373-B27F11545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0C0399-AD6B-A58A-31BF-04B31A2E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8683-7D04-40C4-ABFE-C9D4E10021EA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E4641E-9209-11B2-8A43-F3B93AE0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F5E6E1-3B35-0B4C-8FAB-EC5D7B37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8117D-FCD8-4342-98B0-C4793184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72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BCF8D-CDFD-8845-B5BE-19A57579E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CD16B1-7C7D-4FF4-AD80-B6ED8BB4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8683-7D04-40C4-ABFE-C9D4E10021EA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03F321-536C-99B9-DB1B-1CB86B6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2460DE-81CB-3461-3A35-F93C6662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8117D-FCD8-4342-98B0-C4793184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0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88CA77-3064-556A-929D-6E88D60A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8683-7D04-40C4-ABFE-C9D4E10021EA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D142C5-C739-B128-A222-ED01CFE2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9708CF-E525-FE0F-3F35-A851A2F2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8117D-FCD8-4342-98B0-C4793184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60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7719B-23ED-94D3-9A4B-F2608110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48F23-18FA-A956-F972-AD51B30C8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EAB871-F8F9-241E-822E-CE7B1F459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D48D5F-9642-F02D-FC63-0931ADE8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8683-7D04-40C4-ABFE-C9D4E10021EA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739235-DE6A-9BC1-D823-0ECD2A22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984E4A-A3E2-7398-DA14-2FF77FC5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8117D-FCD8-4342-98B0-C4793184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2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41BE0-1939-0709-1931-5DF0F99EA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948D1-0DEB-8F14-802D-00BF68F23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C3B1F0-D424-8CF5-2B8A-D52739733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FE7D49-1FA4-F2DA-58CF-48A766E7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8683-7D04-40C4-ABFE-C9D4E10021EA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C3427A-3D96-260F-8388-051F5089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BA8465-D15B-2218-2187-F3E6A9BA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8117D-FCD8-4342-98B0-C4793184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1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2DD04A-3874-0D87-7BEF-F13D225F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FC5D76-A4A2-30C5-26EE-0802E02DD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15566-A0F1-0C5C-A6A7-FAF52D884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08683-7D04-40C4-ABFE-C9D4E10021EA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35F701-0170-41A6-3965-2AD90C915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161652-A4E9-FDFA-484F-2C7A72ECF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8117D-FCD8-4342-98B0-C4793184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06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-DKFZ/nnUNet/blob/master/documentation/how_to_use_nnunet.m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483D4-0788-1ECC-6D8E-9AD3B501D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nnUnet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18ED67-26A8-8261-CD16-BAD7711B8D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hlinkClick r:id="rId2"/>
              </a:rPr>
              <a:t>https://github.com/MIC-DKFZ/nnUNet/blob/master/documentation/how_to_use_nnunet.md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5841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0E7B3-62E6-5FD7-72C5-FEC65FDA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추론</a:t>
            </a:r>
            <a:r>
              <a:rPr lang="en-US" altLang="ko-KR" dirty="0"/>
              <a:t>(</a:t>
            </a:r>
            <a:r>
              <a:rPr lang="ko-KR" altLang="en-US" dirty="0"/>
              <a:t>여러 </a:t>
            </a:r>
            <a:r>
              <a:rPr lang="en-US" altLang="ko-KR" dirty="0"/>
              <a:t>configuration </a:t>
            </a:r>
            <a:r>
              <a:rPr lang="ko-KR" altLang="en-US" dirty="0"/>
              <a:t>앙상블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CC8A6-1399-E97B-B24D-A6AFB3EDE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nnUNetv2_ensemble -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[FOLDER1 FOLDER2 ...] -o [OUTPUT_FOLDER] -np [NUM_PROCESSES]</a:t>
            </a:r>
          </a:p>
          <a:p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en-US" altLang="ko-KR" sz="1800" dirty="0"/>
              <a:t>nnUNetv2_ensemble -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/ / -o / -np 4</a:t>
            </a:r>
          </a:p>
          <a:p>
            <a:endParaRPr lang="en-US" altLang="ko-KR" sz="1800" dirty="0">
              <a:sym typeface="Wingdings" panose="05000000000000000000" pitchFamily="2" charset="2"/>
            </a:endParaRP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1045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08C62-533E-B514-84C5-D9D09864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후처리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734BA3-1175-CA0D-472E-ADAAFC0BE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nnUNetv2_apply_postprocessing -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[FOLDER_WITH_PREDICTIONS] -o [OUTPUT_FOLDER] --</a:t>
            </a:r>
            <a:r>
              <a:rPr lang="en-US" altLang="ko-KR" sz="2000" dirty="0" err="1"/>
              <a:t>pp_pkl_file</a:t>
            </a:r>
            <a:r>
              <a:rPr lang="en-US" altLang="ko-KR" sz="2000" dirty="0"/>
              <a:t> [POSTPROCESSING_FILE] -</a:t>
            </a:r>
            <a:r>
              <a:rPr lang="en-US" altLang="ko-KR" sz="2000" dirty="0" err="1"/>
              <a:t>plans_json</a:t>
            </a:r>
            <a:r>
              <a:rPr lang="en-US" altLang="ko-KR" sz="2000" dirty="0"/>
              <a:t> [PLANS_FILE] -</a:t>
            </a:r>
            <a:r>
              <a:rPr lang="en-US" altLang="ko-KR" sz="2000" dirty="0" err="1"/>
              <a:t>dataset_json</a:t>
            </a:r>
            <a:r>
              <a:rPr lang="en-US" altLang="ko-KR" sz="2000" dirty="0"/>
              <a:t> [DATASET_JSON_FILE]</a:t>
            </a:r>
          </a:p>
          <a:p>
            <a:r>
              <a:rPr lang="en-US" altLang="ko-KR" sz="1100" dirty="0"/>
              <a:t>nnUNetv2_apply_postprocessing </a:t>
            </a:r>
          </a:p>
          <a:p>
            <a:pPr lvl="1"/>
            <a:r>
              <a:rPr lang="en-US" altLang="ko-KR" sz="1050" dirty="0"/>
              <a:t>-</a:t>
            </a:r>
            <a:r>
              <a:rPr lang="en-US" altLang="ko-KR" sz="1050" dirty="0" err="1"/>
              <a:t>i</a:t>
            </a:r>
            <a:r>
              <a:rPr lang="en-US" altLang="ko-KR" sz="1050" dirty="0"/>
              <a:t> OUTPUT_FOLDER </a:t>
            </a:r>
          </a:p>
          <a:p>
            <a:pPr lvl="1"/>
            <a:r>
              <a:rPr lang="en-US" altLang="ko-KR" sz="1050" dirty="0"/>
              <a:t>-o OUTPUT_FOLDER_PP </a:t>
            </a:r>
          </a:p>
          <a:p>
            <a:pPr lvl="1"/>
            <a:r>
              <a:rPr lang="en-US" altLang="ko-KR" sz="1050" dirty="0"/>
              <a:t>-</a:t>
            </a:r>
            <a:r>
              <a:rPr lang="en-US" altLang="ko-KR" sz="1050" dirty="0" err="1"/>
              <a:t>pp_pkl_file</a:t>
            </a:r>
            <a:r>
              <a:rPr lang="en-US" altLang="ko-KR" sz="1050" dirty="0"/>
              <a:t> C:/Users/qwe14/0.code/nnUNet/nnUNet_results\Dataset121_MR\nnUNetTrainer__nnUNetPlans__2d\crossval_results_folds_5\postprocessing.pkl </a:t>
            </a:r>
          </a:p>
          <a:p>
            <a:pPr lvl="1"/>
            <a:r>
              <a:rPr lang="en-US" altLang="ko-KR" sz="1050" dirty="0"/>
              <a:t>-np 8 </a:t>
            </a:r>
          </a:p>
          <a:p>
            <a:pPr lvl="1"/>
            <a:r>
              <a:rPr lang="en-US" altLang="ko-KR" sz="1050" dirty="0"/>
              <a:t>-</a:t>
            </a:r>
            <a:r>
              <a:rPr lang="en-US" altLang="ko-KR" sz="1050" dirty="0" err="1"/>
              <a:t>plans_json</a:t>
            </a:r>
            <a:r>
              <a:rPr lang="en-US" altLang="ko-KR" sz="1050" dirty="0"/>
              <a:t> C:/Users/qwe14/0.code/nnUNet/nnUNet_results\Dataset121_MR\nnUNetTrainer__nnUNetPlans__2d\crossval_results_folds_5\plans.json</a:t>
            </a:r>
          </a:p>
          <a:p>
            <a:endParaRPr lang="en-US" altLang="ko-KR" sz="1100" dirty="0"/>
          </a:p>
          <a:p>
            <a:r>
              <a:rPr lang="en-US" altLang="ko-KR" sz="1100" dirty="0"/>
              <a:t>nnUNetv2_apply_postprocessing -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C:\Users\qwe14\0.code\nnUNet\nnUNet_results\Dataset121_MR\nnUNetTrainer__nnUNetPlans__2d\fold_5\test -o C:\Users\qwe14\0.code\nnUNet\nnUNet_results\Dataset121_MR\nnUNetTrainer__nnUNetPlans__2d\fold_5\test\postprocess -</a:t>
            </a:r>
            <a:r>
              <a:rPr lang="en-US" altLang="ko-KR" sz="1100" dirty="0" err="1"/>
              <a:t>pp_pkl_file</a:t>
            </a:r>
            <a:r>
              <a:rPr lang="en-US" altLang="ko-KR" sz="1100" dirty="0"/>
              <a:t> C:/Users/qwe14/0.code/nnUNet/nnUNet_results\Dataset121_MR\nnUNetTrainer__nnUNetPlans__2d\crossval_results_folds_5\postprocessing.pkl -np 8 -</a:t>
            </a:r>
            <a:r>
              <a:rPr lang="en-US" altLang="ko-KR" sz="1100" dirty="0" err="1"/>
              <a:t>plans_json</a:t>
            </a:r>
            <a:r>
              <a:rPr lang="en-US" altLang="ko-KR" sz="1100" dirty="0"/>
              <a:t> C:/Users/qwe14/0.code/nnUNet/nnUNet_results\Dataset121_MR\nnUNetTrainer__nnUNetPlans__2d\crossval_results_folds_5\plans.json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85206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26E59-49D9-1242-8F83-06C37A79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4B3C8-7656-ECEA-E48F-8E83602CB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65F301-2708-8167-6294-0279F0790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65" y="0"/>
            <a:ext cx="10625070" cy="68580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81D93E-7A28-3B13-95D4-8D2AB3904B87}"/>
              </a:ext>
            </a:extLst>
          </p:cNvPr>
          <p:cNvCxnSpPr/>
          <p:nvPr/>
        </p:nvCxnSpPr>
        <p:spPr>
          <a:xfrm>
            <a:off x="1981596" y="6237922"/>
            <a:ext cx="90239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8CB5C61-E3F1-08AE-DEF0-46FB370B91F8}"/>
              </a:ext>
            </a:extLst>
          </p:cNvPr>
          <p:cNvCxnSpPr/>
          <p:nvPr/>
        </p:nvCxnSpPr>
        <p:spPr>
          <a:xfrm>
            <a:off x="1981596" y="6507887"/>
            <a:ext cx="90239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08C0BE-80F7-7F9D-073E-5BE13412BFFB}"/>
              </a:ext>
            </a:extLst>
          </p:cNvPr>
          <p:cNvCxnSpPr/>
          <p:nvPr/>
        </p:nvCxnSpPr>
        <p:spPr>
          <a:xfrm>
            <a:off x="1981596" y="899567"/>
            <a:ext cx="90239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BB05A3-FE26-073B-4FEF-30B02C490403}"/>
              </a:ext>
            </a:extLst>
          </p:cNvPr>
          <p:cNvCxnSpPr/>
          <p:nvPr/>
        </p:nvCxnSpPr>
        <p:spPr>
          <a:xfrm>
            <a:off x="8316686" y="365125"/>
            <a:ext cx="0" cy="649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296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52D59D-696E-12EE-2E04-F1087BE2E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6" y="838200"/>
            <a:ext cx="4761698" cy="5181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035779-C700-B79A-7014-1825DCFEE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274" y="838200"/>
            <a:ext cx="4715171" cy="51816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D0120F-88AD-872D-6373-5943163B6B2F}"/>
              </a:ext>
            </a:extLst>
          </p:cNvPr>
          <p:cNvCxnSpPr/>
          <p:nvPr/>
        </p:nvCxnSpPr>
        <p:spPr>
          <a:xfrm>
            <a:off x="6097361" y="365125"/>
            <a:ext cx="0" cy="649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ED579DDA-C51F-D45F-9D7D-734B742204D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테스트셋 예측결과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4BBC79-3B43-3FAF-5C9B-09D7EDE93619}"/>
              </a:ext>
            </a:extLst>
          </p:cNvPr>
          <p:cNvSpPr txBox="1"/>
          <p:nvPr/>
        </p:nvSpPr>
        <p:spPr>
          <a:xfrm>
            <a:off x="6793191" y="221673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showPredict_rst.ipynb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245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1621D4-CAF9-05E9-1689-CEFBD254F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77" y="601808"/>
            <a:ext cx="5108946" cy="56543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CA56A8E-3987-382A-6EE8-164EC6F25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933" y="676275"/>
            <a:ext cx="5099856" cy="558166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AF28186-7576-C76C-7588-FD9A47F3ACAC}"/>
              </a:ext>
            </a:extLst>
          </p:cNvPr>
          <p:cNvCxnSpPr/>
          <p:nvPr/>
        </p:nvCxnSpPr>
        <p:spPr>
          <a:xfrm>
            <a:off x="6097361" y="365125"/>
            <a:ext cx="0" cy="649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22E37269-2AEA-8A64-14F7-CDA62E2833B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테스트셋 예측결과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CC66CD-C1B6-BD6A-790C-7493F7FD6C38}"/>
              </a:ext>
            </a:extLst>
          </p:cNvPr>
          <p:cNvSpPr txBox="1"/>
          <p:nvPr/>
        </p:nvSpPr>
        <p:spPr>
          <a:xfrm>
            <a:off x="6410036" y="180459"/>
            <a:ext cx="2549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showPredict_rst.ipynb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883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7274CA-EB43-EE1A-6370-6093487CE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35" y="1282930"/>
            <a:ext cx="7186839" cy="214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82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5053E9-581C-6386-7D37-C8249C1CB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77" y="840508"/>
            <a:ext cx="4991634" cy="57122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2003A8D-572C-452E-372C-7C80700D7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219" y="840508"/>
            <a:ext cx="4962603" cy="5727417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F5B2165-A4A5-8E7F-928A-E290BEB1C084}"/>
              </a:ext>
            </a:extLst>
          </p:cNvPr>
          <p:cNvCxnSpPr/>
          <p:nvPr/>
        </p:nvCxnSpPr>
        <p:spPr>
          <a:xfrm>
            <a:off x="6097361" y="365125"/>
            <a:ext cx="0" cy="649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F8ADD9F1-0941-98AF-9E09-90C0CC9C2FC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테스트셋</a:t>
            </a:r>
            <a:r>
              <a:rPr lang="en-US" altLang="ko-KR" sz="1600" dirty="0"/>
              <a:t>2(900</a:t>
            </a:r>
            <a:r>
              <a:rPr lang="ko-KR" altLang="en-US" sz="1600" dirty="0"/>
              <a:t>개 </a:t>
            </a:r>
            <a:r>
              <a:rPr lang="en-US" altLang="ko-KR" sz="1600" dirty="0"/>
              <a:t>HU </a:t>
            </a:r>
            <a:r>
              <a:rPr lang="ko-KR" altLang="en-US" sz="1600" dirty="0"/>
              <a:t>적용된 </a:t>
            </a:r>
            <a:r>
              <a:rPr lang="en-US" altLang="ko-KR" sz="1600" dirty="0"/>
              <a:t>test</a:t>
            </a:r>
            <a:r>
              <a:rPr lang="ko-KR" altLang="en-US" sz="1600" dirty="0"/>
              <a:t>데이터</a:t>
            </a:r>
            <a:r>
              <a:rPr lang="en-US" altLang="ko-KR" sz="1600" dirty="0"/>
              <a:t>)</a:t>
            </a:r>
            <a:r>
              <a:rPr lang="ko-KR" altLang="en-US" sz="1600" dirty="0"/>
              <a:t> 예측결과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7157C-D395-C860-C37C-1A786DF5FF19}"/>
              </a:ext>
            </a:extLst>
          </p:cNvPr>
          <p:cNvSpPr txBox="1"/>
          <p:nvPr/>
        </p:nvSpPr>
        <p:spPr>
          <a:xfrm>
            <a:off x="6793191" y="221673"/>
            <a:ext cx="191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testPredict.ipynb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443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E249BE8-DCA2-E98F-71B2-A5227E343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948" y="2032527"/>
            <a:ext cx="4525351" cy="123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7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45B55-0AFF-4713-9164-3A06A461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 생성 및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7884C-E741-0DDA-BD14-F4138419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dirty="0" err="1">
                <a:solidFill>
                  <a:srgbClr val="1F2328"/>
                </a:solidFill>
                <a:latin typeface="ui-monospace"/>
              </a:rPr>
              <a:t>conda</a:t>
            </a:r>
            <a:r>
              <a:rPr lang="ko-KR" altLang="en-US" sz="2000" dirty="0">
                <a:solidFill>
                  <a:srgbClr val="1F2328"/>
                </a:solidFill>
                <a:latin typeface="ui-monospace"/>
              </a:rPr>
              <a:t> </a:t>
            </a:r>
            <a:r>
              <a:rPr lang="en-US" altLang="ko-KR" sz="2000" dirty="0">
                <a:solidFill>
                  <a:srgbClr val="1F2328"/>
                </a:solidFill>
                <a:latin typeface="ui-monospace"/>
              </a:rPr>
              <a:t>create -n </a:t>
            </a:r>
            <a:r>
              <a:rPr lang="en-US" altLang="ko-KR" sz="2000" dirty="0" err="1">
                <a:solidFill>
                  <a:srgbClr val="1F2328"/>
                </a:solidFill>
                <a:latin typeface="ui-monospace"/>
              </a:rPr>
              <a:t>nnunet</a:t>
            </a:r>
            <a:r>
              <a:rPr lang="en-US" altLang="ko-KR" sz="2000" dirty="0">
                <a:solidFill>
                  <a:srgbClr val="1F2328"/>
                </a:solidFill>
                <a:latin typeface="ui-monospace"/>
              </a:rPr>
              <a:t> python=3.10</a:t>
            </a:r>
          </a:p>
          <a:p>
            <a:pPr marL="0" indent="0">
              <a:buNone/>
            </a:pPr>
            <a:r>
              <a:rPr lang="en-US" altLang="ko-KR" sz="2000" b="0" i="0" dirty="0" err="1">
                <a:solidFill>
                  <a:srgbClr val="1F2328"/>
                </a:solidFill>
                <a:effectLst/>
                <a:latin typeface="ui-monospace"/>
              </a:rPr>
              <a:t>conda</a:t>
            </a:r>
            <a:r>
              <a:rPr lang="en-US" altLang="ko-KR" sz="2000" b="0" i="0" dirty="0">
                <a:solidFill>
                  <a:srgbClr val="1F2328"/>
                </a:solidFill>
                <a:effectLst/>
                <a:latin typeface="ui-monospace"/>
              </a:rPr>
              <a:t> activate </a:t>
            </a:r>
            <a:r>
              <a:rPr lang="en-US" altLang="ko-KR" sz="2000" b="0" i="0" dirty="0" err="1">
                <a:solidFill>
                  <a:srgbClr val="1F2328"/>
                </a:solidFill>
                <a:effectLst/>
                <a:latin typeface="ui-monospace"/>
              </a:rPr>
              <a:t>nnunet</a:t>
            </a:r>
            <a:endParaRPr lang="en-US" altLang="ko-KR" sz="2000" b="0" i="0" dirty="0">
              <a:solidFill>
                <a:srgbClr val="1F2328"/>
              </a:solidFill>
              <a:effectLst/>
              <a:latin typeface="ui-monospace"/>
            </a:endParaRPr>
          </a:p>
          <a:p>
            <a:pPr marL="0" indent="0">
              <a:buNone/>
            </a:pPr>
            <a:endParaRPr lang="en-US" altLang="ko-KR" sz="2000" b="0" i="0" dirty="0">
              <a:solidFill>
                <a:srgbClr val="1F2328"/>
              </a:solidFill>
              <a:effectLst/>
              <a:latin typeface="ui-monospace"/>
            </a:endParaRPr>
          </a:p>
          <a:p>
            <a:pPr marL="0" indent="0">
              <a:buNone/>
            </a:pPr>
            <a:r>
              <a:rPr lang="en-US" altLang="ko-KR" sz="2000" b="0" i="0" dirty="0">
                <a:solidFill>
                  <a:srgbClr val="1F2328"/>
                </a:solidFill>
                <a:effectLst/>
                <a:latin typeface="ui-monospace"/>
              </a:rPr>
              <a:t>pip install nnunetv2</a:t>
            </a:r>
          </a:p>
          <a:p>
            <a:pPr marL="0" indent="0">
              <a:buNone/>
            </a:pPr>
            <a:r>
              <a:rPr lang="en-US" altLang="ko-KR" sz="2000" dirty="0"/>
              <a:t>git clone https://github.com/MIC-DKFZ/nnUNet.git</a:t>
            </a:r>
          </a:p>
          <a:p>
            <a:pPr marL="0" indent="0">
              <a:buNone/>
            </a:pPr>
            <a:r>
              <a:rPr lang="en-US" altLang="ko-KR" sz="2000" dirty="0"/>
              <a:t>cd </a:t>
            </a:r>
            <a:r>
              <a:rPr lang="en-US" altLang="ko-KR" sz="2000" dirty="0" err="1"/>
              <a:t>nnUNet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pip install -e .</a:t>
            </a:r>
          </a:p>
          <a:p>
            <a:pPr marL="0" indent="0">
              <a:buNone/>
            </a:pPr>
            <a:r>
              <a:rPr lang="sv-SE" altLang="ko-KR" sz="2000" dirty="0"/>
              <a:t>pip install --upgrade git+https://github.com/FabianIsensee/hiddenlayer.git</a:t>
            </a:r>
          </a:p>
          <a:p>
            <a:pPr marL="0" indent="0">
              <a:buNone/>
            </a:pPr>
            <a:endParaRPr lang="sv-SE" altLang="ko-KR" sz="2000" dirty="0"/>
          </a:p>
          <a:p>
            <a:pPr marL="0" indent="0">
              <a:buNone/>
            </a:pPr>
            <a:r>
              <a:rPr lang="en-US" altLang="ko-KR" sz="2000" dirty="0"/>
              <a:t># torch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nvcc</a:t>
            </a:r>
            <a:r>
              <a:rPr lang="en-US" altLang="ko-KR" sz="2000" dirty="0"/>
              <a:t> </a:t>
            </a:r>
            <a:r>
              <a:rPr lang="ko-KR" altLang="en-US" sz="2000" dirty="0"/>
              <a:t>버전 맞게 설치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en-US" altLang="ko-KR" sz="2000" dirty="0" err="1"/>
              <a:t>conda</a:t>
            </a:r>
            <a:r>
              <a:rPr lang="en-US" altLang="ko-KR" sz="2000" dirty="0"/>
              <a:t> install </a:t>
            </a:r>
            <a:r>
              <a:rPr lang="en-US" altLang="ko-KR" sz="2000" dirty="0" err="1"/>
              <a:t>pytorch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torchvision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torchaudio</a:t>
            </a:r>
            <a:r>
              <a:rPr lang="en-US" altLang="ko-KR" sz="2000" dirty="0"/>
              <a:t> </a:t>
            </a:r>
            <a:r>
              <a:rPr lang="en-US" altLang="ko-KR" sz="2000" dirty="0" err="1"/>
              <a:t>pytorch-cuda</a:t>
            </a:r>
            <a:r>
              <a:rPr lang="en-US" altLang="ko-KR" sz="2000" dirty="0"/>
              <a:t>=11.8 -c </a:t>
            </a:r>
            <a:r>
              <a:rPr lang="en-US" altLang="ko-KR" sz="2000" dirty="0" err="1"/>
              <a:t>pytorch</a:t>
            </a:r>
            <a:r>
              <a:rPr lang="en-US" altLang="ko-KR" sz="2000" dirty="0"/>
              <a:t> -c </a:t>
            </a:r>
            <a:r>
              <a:rPr lang="en-US" altLang="ko-KR" sz="2000" dirty="0" err="1"/>
              <a:t>nvidia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5284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36D21-2B74-8E4C-BA97-96DD0D38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사용할 터미널에서 환경설정</a:t>
            </a:r>
            <a:r>
              <a:rPr lang="en-US" altLang="ko-KR" dirty="0"/>
              <a:t>(</a:t>
            </a:r>
            <a:r>
              <a:rPr lang="ko-KR" altLang="en-US" dirty="0"/>
              <a:t>윈도우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E4F141-3681-3CD7-EF11-1D5F10AC6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set </a:t>
            </a:r>
            <a:r>
              <a:rPr lang="en-US" altLang="ko-KR" sz="2000" dirty="0" err="1"/>
              <a:t>nnUNet_raw</a:t>
            </a:r>
            <a:r>
              <a:rPr lang="en-US" altLang="ko-KR" sz="2000" dirty="0"/>
              <a:t>=C:/Users/qwe14/0.code/nnUNet/nnUNet_raw</a:t>
            </a:r>
          </a:p>
          <a:p>
            <a:pPr marL="0" indent="0">
              <a:buNone/>
            </a:pPr>
            <a:r>
              <a:rPr lang="en-US" altLang="ko-KR" sz="2000" dirty="0"/>
              <a:t>set </a:t>
            </a:r>
            <a:r>
              <a:rPr lang="en-US" altLang="ko-KR" sz="2000" dirty="0" err="1"/>
              <a:t>nnUNet_preprocessed</a:t>
            </a:r>
            <a:r>
              <a:rPr lang="en-US" altLang="ko-KR" sz="2000" dirty="0"/>
              <a:t>=C:/Users/qwe14/0.code/nnUNet/nnUNet_preprocessed</a:t>
            </a:r>
          </a:p>
          <a:p>
            <a:pPr marL="0" indent="0">
              <a:buNone/>
            </a:pPr>
            <a:r>
              <a:rPr lang="en-US" altLang="ko-KR" sz="2000" dirty="0"/>
              <a:t>set </a:t>
            </a:r>
            <a:r>
              <a:rPr lang="en-US" altLang="ko-KR" sz="2000" dirty="0" err="1"/>
              <a:t>nnUNet_results</a:t>
            </a:r>
            <a:r>
              <a:rPr lang="en-US" altLang="ko-KR" sz="2000" dirty="0"/>
              <a:t>=C:/Users/qwe14/0.code/nnUNet/nnUNet_results</a:t>
            </a:r>
          </a:p>
          <a:p>
            <a:pPr marL="0" indent="0">
              <a:buNone/>
            </a:pPr>
            <a:r>
              <a:rPr lang="en-US" altLang="ko-KR" sz="2000" dirty="0"/>
              <a:t>set KMP_DUPLICATE_LIB_OK=True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0762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9A2EF-3290-99A9-F2EE-F3132963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en-US" altLang="ko-KR" dirty="0"/>
              <a:t>(1</a:t>
            </a:r>
            <a:r>
              <a:rPr lang="ko-KR" altLang="en-US" dirty="0"/>
              <a:t>단계 세팅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EE4E0-7DA4-E44D-51AD-204CBF023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nnUNet_raw</a:t>
            </a:r>
            <a:r>
              <a:rPr lang="en-US" altLang="ko-KR" dirty="0"/>
              <a:t>/Data[</a:t>
            </a:r>
            <a:r>
              <a:rPr lang="ko-KR" altLang="en-US" dirty="0"/>
              <a:t>숫자</a:t>
            </a:r>
            <a:r>
              <a:rPr lang="en-US" altLang="ko-KR" dirty="0"/>
              <a:t>]_[</a:t>
            </a:r>
            <a:r>
              <a:rPr lang="ko-KR" altLang="en-US" dirty="0"/>
              <a:t>데이터 이름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 err="1">
                <a:sym typeface="Wingdings" panose="05000000000000000000" pitchFamily="2" charset="2"/>
              </a:rPr>
              <a:t>nnUNet_raw</a:t>
            </a:r>
            <a:r>
              <a:rPr lang="en-US" altLang="ko-KR" dirty="0">
                <a:sym typeface="Wingdings" panose="05000000000000000000" pitchFamily="2" charset="2"/>
              </a:rPr>
              <a:t>/Dataset121_MR/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>
                <a:sym typeface="Wingdings" panose="05000000000000000000" pitchFamily="2" charset="2"/>
              </a:rPr>
              <a:t>아래에 </a:t>
            </a:r>
            <a:r>
              <a:rPr lang="en-US" altLang="ko-KR" dirty="0" err="1">
                <a:sym typeface="Wingdings" panose="05000000000000000000" pitchFamily="2" charset="2"/>
              </a:rPr>
              <a:t>imagesTr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imagesTs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labelsTr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labelsTs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dataset.json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sz="1400" dirty="0" err="1">
                <a:sym typeface="Wingdings" panose="05000000000000000000" pitchFamily="2" charset="2"/>
              </a:rPr>
              <a:t>imagesTr</a:t>
            </a:r>
            <a:r>
              <a:rPr lang="en-US" altLang="ko-KR" sz="1400" dirty="0">
                <a:sym typeface="Wingdings" panose="05000000000000000000" pitchFamily="2" charset="2"/>
              </a:rPr>
              <a:t>: training/</a:t>
            </a:r>
            <a:r>
              <a:rPr lang="en-US" altLang="ko-KR" sz="1400" dirty="0" err="1">
                <a:sym typeface="Wingdings" panose="05000000000000000000" pitchFamily="2" charset="2"/>
              </a:rPr>
              <a:t>val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image</a:t>
            </a:r>
          </a:p>
          <a:p>
            <a:r>
              <a:rPr lang="en-US" altLang="ko-KR" sz="1400" dirty="0" err="1">
                <a:sym typeface="Wingdings" panose="05000000000000000000" pitchFamily="2" charset="2"/>
              </a:rPr>
              <a:t>imagesTs</a:t>
            </a:r>
            <a:r>
              <a:rPr lang="en-US" altLang="ko-KR" sz="1400" dirty="0">
                <a:sym typeface="Wingdings" panose="05000000000000000000" pitchFamily="2" charset="2"/>
              </a:rPr>
              <a:t>: test image</a:t>
            </a:r>
          </a:p>
          <a:p>
            <a:r>
              <a:rPr lang="en-US" altLang="ko-KR" sz="1400" dirty="0" err="1">
                <a:sym typeface="Wingdings" panose="05000000000000000000" pitchFamily="2" charset="2"/>
              </a:rPr>
              <a:t>labelsTr</a:t>
            </a:r>
            <a:r>
              <a:rPr lang="en-US" altLang="ko-KR" sz="1400" dirty="0">
                <a:sym typeface="Wingdings" panose="05000000000000000000" pitchFamily="2" charset="2"/>
              </a:rPr>
              <a:t>: training/</a:t>
            </a:r>
            <a:r>
              <a:rPr lang="en-US" altLang="ko-KR" sz="1400" dirty="0" err="1">
                <a:sym typeface="Wingdings" panose="05000000000000000000" pitchFamily="2" charset="2"/>
              </a:rPr>
              <a:t>val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label</a:t>
            </a:r>
          </a:p>
          <a:p>
            <a:r>
              <a:rPr lang="en-US" altLang="ko-KR" sz="1400" dirty="0" err="1">
                <a:sym typeface="Wingdings" panose="05000000000000000000" pitchFamily="2" charset="2"/>
              </a:rPr>
              <a:t>labelsTs</a:t>
            </a:r>
            <a:r>
              <a:rPr lang="en-US" altLang="ko-KR" sz="1400" dirty="0">
                <a:sym typeface="Wingdings" panose="05000000000000000000" pitchFamily="2" charset="2"/>
              </a:rPr>
              <a:t>: test label</a:t>
            </a:r>
          </a:p>
          <a:p>
            <a:r>
              <a:rPr lang="en-US" altLang="ko-KR" sz="1400" dirty="0" err="1">
                <a:sym typeface="Wingdings" panose="05000000000000000000" pitchFamily="2" charset="2"/>
              </a:rPr>
              <a:t>dataset.json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1BD90D-27D3-FB7E-CF27-A4B39F50B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116" y="172448"/>
            <a:ext cx="1590897" cy="8097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116F02-5712-FF99-6DA7-EF53C1C9A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9433" y="1273098"/>
            <a:ext cx="1867161" cy="5525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D1CC87-4C80-D3F7-EEDC-83689B87E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5515" y="1825625"/>
            <a:ext cx="962159" cy="16004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167702B-1A86-F876-C0F9-3D84911FD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0225" y="4807132"/>
            <a:ext cx="1951650" cy="19593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452E3C6-E982-16B5-FEAB-7F5C438609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5000" y="4807132"/>
            <a:ext cx="2504439" cy="18783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5AA727-33F3-54D1-A429-A487D2DC19E1}"/>
              </a:ext>
            </a:extLst>
          </p:cNvPr>
          <p:cNvSpPr txBox="1"/>
          <p:nvPr/>
        </p:nvSpPr>
        <p:spPr>
          <a:xfrm>
            <a:off x="8160541" y="3840211"/>
            <a:ext cx="3082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Images: </a:t>
            </a:r>
            <a:r>
              <a:rPr lang="en-US" altLang="ko-KR" dirty="0" err="1"/>
              <a:t>png</a:t>
            </a:r>
            <a:r>
              <a:rPr lang="ko-KR" altLang="en-US" dirty="0"/>
              <a:t>로 만들 것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img-[id]_0000.png</a:t>
            </a:r>
          </a:p>
          <a:p>
            <a:r>
              <a:rPr lang="en-US" altLang="ko-KR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img-00002_0000.png</a:t>
            </a:r>
          </a:p>
          <a:p>
            <a:r>
              <a:rPr lang="en-US" altLang="ko-KR" dirty="0"/>
              <a:t>Label: </a:t>
            </a:r>
            <a:r>
              <a:rPr lang="en-US" altLang="ko-KR" dirty="0" err="1"/>
              <a:t>png</a:t>
            </a:r>
            <a:r>
              <a:rPr lang="ko-KR" altLang="en-US" dirty="0"/>
              <a:t>로 만들 것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img-[id].png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img-00002.png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8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16178-DCFF-37D1-E774-FF784FF1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en-US" altLang="ko-KR" sz="3600" dirty="0"/>
              <a:t>(2</a:t>
            </a:r>
            <a:r>
              <a:rPr lang="ko-KR" altLang="en-US" sz="3600" dirty="0"/>
              <a:t>단계 </a:t>
            </a:r>
            <a:r>
              <a:rPr lang="en-US" altLang="ko-KR" sz="3600" dirty="0" err="1"/>
              <a:t>raw</a:t>
            </a:r>
            <a:r>
              <a:rPr lang="en-US" altLang="ko-KR" sz="3600" dirty="0" err="1">
                <a:sym typeface="Wingdings" panose="05000000000000000000" pitchFamily="2" charset="2"/>
              </a:rPr>
              <a:t></a:t>
            </a:r>
            <a:r>
              <a:rPr lang="en-US" altLang="ko-KR" sz="3600" dirty="0" err="1"/>
              <a:t>preprocess</a:t>
            </a:r>
            <a:r>
              <a:rPr lang="en-US" altLang="ko-KR" sz="3600" dirty="0"/>
              <a:t> </a:t>
            </a:r>
            <a:r>
              <a:rPr lang="ko-KR" altLang="en-US" sz="3600" dirty="0"/>
              <a:t>변환</a:t>
            </a:r>
            <a:r>
              <a:rPr lang="en-US" altLang="ko-KR" sz="3600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5E5802-48B4-977F-F60F-5CFCD3262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nnUNetv2_plan_and_preprocess -d </a:t>
            </a:r>
            <a:r>
              <a:rPr lang="en-US" altLang="ko-KR" sz="2000" dirty="0"/>
              <a:t>[DATASET_ID]</a:t>
            </a:r>
            <a:r>
              <a:rPr lang="en-US" altLang="ko-KR" sz="2400" dirty="0"/>
              <a:t> --</a:t>
            </a:r>
            <a:r>
              <a:rPr lang="en-US" altLang="ko-KR" sz="2400" dirty="0" err="1"/>
              <a:t>verify_dataset_integrity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nnUNetv2_plan_and_preprocess -d 121 --</a:t>
            </a:r>
            <a:r>
              <a:rPr lang="en-US" altLang="ko-KR" sz="2400" dirty="0" err="1"/>
              <a:t>verify_dataset_integrity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097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13A67DE-941A-A2CE-328E-013A01B04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9754"/>
            <a:ext cx="9972682" cy="337824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AF16178-DCFF-37D1-E774-FF784FF1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5E5802-48B4-977F-F60F-5CFCD3262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nnUNetv2_train [DATASET_NAME_OR_ID] [UNET_CONFIGURATION] [FOLD] --</a:t>
            </a:r>
            <a:r>
              <a:rPr lang="en-US" altLang="ko-KR" sz="2400" dirty="0" err="1"/>
              <a:t>val</a:t>
            </a:r>
            <a:r>
              <a:rPr lang="en-US" altLang="ko-KR" sz="2400" dirty="0"/>
              <a:t> –</a:t>
            </a:r>
            <a:r>
              <a:rPr lang="en-US" altLang="ko-KR" sz="2400" dirty="0" err="1"/>
              <a:t>npz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nnUNetv2_train 121 2d 5 --</a:t>
            </a:r>
            <a:r>
              <a:rPr lang="en-US" altLang="ko-KR" sz="2400" dirty="0" err="1"/>
              <a:t>val</a:t>
            </a:r>
            <a:r>
              <a:rPr lang="en-US" altLang="ko-KR" sz="2400" dirty="0"/>
              <a:t> --</a:t>
            </a:r>
            <a:r>
              <a:rPr lang="en-US" altLang="ko-KR" sz="2400" dirty="0" err="1"/>
              <a:t>npz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0F3796-C56D-B062-D5C8-DCC5D11BF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210" y="3899918"/>
            <a:ext cx="5788790" cy="9362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E3A105-3E54-F612-395E-BFC117AA7DC5}"/>
              </a:ext>
            </a:extLst>
          </p:cNvPr>
          <p:cNvSpPr txBox="1"/>
          <p:nvPr/>
        </p:nvSpPr>
        <p:spPr>
          <a:xfrm>
            <a:off x="6403209" y="2864199"/>
            <a:ext cx="2130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UNET_CONFIGURATION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98458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CC62D-0E74-BA7D-1001-B3DE4253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학습 부록</a:t>
            </a:r>
            <a:r>
              <a:rPr lang="en-US" altLang="ko-KR" dirty="0"/>
              <a:t>(</a:t>
            </a:r>
            <a:r>
              <a:rPr lang="ko-KR" altLang="en-US" dirty="0"/>
              <a:t>예제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DB9593-4925-AC7C-6B92-C19949D2C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nnUNetv2_train 121 2d 0 -tr nnUNetTrainerBenchmark_5epochs</a:t>
            </a:r>
          </a:p>
          <a:p>
            <a:r>
              <a:rPr lang="en-US" altLang="ko-KR" sz="2000" dirty="0"/>
              <a:t>nnUNetv2_train 121 3d_fullres 0 -tr nnUNetTrainerBenchmark_5epochs</a:t>
            </a:r>
          </a:p>
          <a:p>
            <a:r>
              <a:rPr lang="en-US" altLang="ko-KR" sz="2000" dirty="0"/>
              <a:t>nnUNetv2_train 121 2d 0 -tr nnUNetTrainerBenchmark_5epochs_noDataLoading</a:t>
            </a:r>
          </a:p>
          <a:p>
            <a:r>
              <a:rPr lang="en-US" altLang="ko-KR" sz="2000" dirty="0"/>
              <a:t>nnUNetv2_train 121 3d_fullres 0 -tr nnUNetTrainerBenchmark_5epochs_noDataLoading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414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0227C-2F41-A3C7-1F2B-8294EA7E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Best</a:t>
            </a:r>
            <a:r>
              <a:rPr lang="ko-KR" altLang="en-US" dirty="0"/>
              <a:t> </a:t>
            </a:r>
            <a:r>
              <a:rPr lang="en-US" altLang="ko-KR" dirty="0"/>
              <a:t>config</a:t>
            </a:r>
            <a:r>
              <a:rPr lang="ko-KR" altLang="en-US" dirty="0"/>
              <a:t> 자동 결정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61E92-CE64-C521-E735-DD87292F6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nnUNetv2_find_best_configuration [DATASET_NAME_OR_ID] -c [CONFIGURATIONS]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nnUNetv2_find_best_configuration 121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5E9B5F-CB47-AFDB-8DDD-88E9ABFCF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65" y="3497680"/>
            <a:ext cx="9935962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7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0E7B3-62E6-5FD7-72C5-FEC65FDA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추론</a:t>
            </a:r>
            <a:r>
              <a:rPr lang="en-US" altLang="ko-KR" dirty="0"/>
              <a:t>(</a:t>
            </a:r>
            <a:r>
              <a:rPr lang="ko-KR" altLang="en-US" dirty="0"/>
              <a:t>단일 </a:t>
            </a:r>
            <a:r>
              <a:rPr lang="en-US" altLang="ko-KR" dirty="0"/>
              <a:t>configuration)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CC8A6-1399-E97B-B24D-A6AFB3EDE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nnUNetv2_predict -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[INPUT_FOLDER] -o [OUTPUT_FOLDER] -d [DATASET_NAME_OR_ID] -c [CONFIGURATION] --</a:t>
            </a:r>
            <a:r>
              <a:rPr lang="en-US" altLang="ko-KR" sz="1800" dirty="0" err="1"/>
              <a:t>save_probabilities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en-US" altLang="ko-KR" sz="1800" dirty="0"/>
              <a:t>nnUNetv2_predict -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/ -o / -d 121 -c 2d --</a:t>
            </a:r>
            <a:r>
              <a:rPr lang="en-US" altLang="ko-KR" sz="1800" dirty="0" err="1"/>
              <a:t>save_probabilities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단일 모델 추론</a:t>
            </a:r>
            <a:r>
              <a:rPr lang="en-US" altLang="ko-KR" sz="1800" dirty="0"/>
              <a:t>(</a:t>
            </a:r>
            <a:r>
              <a:rPr lang="en-US" altLang="ko-KR" sz="1800" dirty="0" err="1"/>
              <a:t>kfold</a:t>
            </a:r>
            <a:r>
              <a:rPr lang="en-US" altLang="ko-KR" sz="1800" dirty="0"/>
              <a:t> </a:t>
            </a:r>
            <a:r>
              <a:rPr lang="ko-KR" altLang="en-US" sz="1800" dirty="0"/>
              <a:t>학습 모델 중 하나만 사용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-f all</a:t>
            </a: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en-US" altLang="ko-KR" sz="1800" dirty="0"/>
              <a:t>nnUNetv2_predict -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C:\Users\qwe14\0.code\nnUNet\nnUNet_raw\Dataset121_MR\imagesTs -o C:\Users\qwe14\0.code\nnUNet\nnUNet_results\Dataset121_MR\nnUNetTrainer__nnUNetPlans__2d\fold_5 -d 121 -c 2d -f 5</a:t>
            </a:r>
          </a:p>
          <a:p>
            <a:pPr marL="0" indent="0">
              <a:buNone/>
            </a:pPr>
            <a:r>
              <a:rPr lang="en-US" altLang="ko-KR" sz="1800" dirty="0"/>
              <a:t>nnUNetv2_predict -d Dataset121_MR -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INPUT_FOLDER -o OUTPUT_FOLDER -f  5 -tr </a:t>
            </a:r>
            <a:r>
              <a:rPr lang="en-US" altLang="ko-KR" sz="1800" dirty="0" err="1"/>
              <a:t>nnUNetTrainer</a:t>
            </a:r>
            <a:r>
              <a:rPr lang="en-US" altLang="ko-KR" sz="1800" dirty="0"/>
              <a:t> -c 2d -p </a:t>
            </a:r>
            <a:r>
              <a:rPr lang="en-US" altLang="ko-KR" sz="1800" dirty="0" err="1"/>
              <a:t>nnUNetPlans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74932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14512</TotalTime>
  <Words>1011</Words>
  <Application>Microsoft Office PowerPoint</Application>
  <PresentationFormat>와이드스크린</PresentationFormat>
  <Paragraphs>78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ui-monospace</vt:lpstr>
      <vt:lpstr>맑은 고딕</vt:lpstr>
      <vt:lpstr>Arial</vt:lpstr>
      <vt:lpstr>Office 테마</vt:lpstr>
      <vt:lpstr>nnUnet 사용법</vt:lpstr>
      <vt:lpstr>환경 생성 및 설치</vt:lpstr>
      <vt:lpstr>사용할 터미널에서 환경설정(윈도우)</vt:lpstr>
      <vt:lpstr>데이터 전처리(1단계 세팅)</vt:lpstr>
      <vt:lpstr>데이터 전처리(2단계 rawpreprocess 변환)</vt:lpstr>
      <vt:lpstr>데이터 학습</vt:lpstr>
      <vt:lpstr>데이터 학습 부록(예제)</vt:lpstr>
      <vt:lpstr>Best config 자동 결정</vt:lpstr>
      <vt:lpstr>추론(단일 configuration)</vt:lpstr>
      <vt:lpstr>추론(여러 configuration 앙상블)</vt:lpstr>
      <vt:lpstr>후처리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nnUnet 사용법</dc:title>
  <dc:creator>병준 박</dc:creator>
  <cp:lastModifiedBy>병준 박</cp:lastModifiedBy>
  <cp:revision>8</cp:revision>
  <dcterms:created xsi:type="dcterms:W3CDTF">2023-11-29T05:10:33Z</dcterms:created>
  <dcterms:modified xsi:type="dcterms:W3CDTF">2023-12-11T01:06:37Z</dcterms:modified>
</cp:coreProperties>
</file>