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4" r:id="rId4"/>
    <p:sldId id="278" r:id="rId5"/>
    <p:sldId id="258" r:id="rId6"/>
    <p:sldId id="262" r:id="rId7"/>
    <p:sldId id="276" r:id="rId8"/>
    <p:sldId id="261" r:id="rId9"/>
    <p:sldId id="266" r:id="rId10"/>
    <p:sldId id="267" r:id="rId11"/>
    <p:sldId id="273" r:id="rId12"/>
    <p:sldId id="275" r:id="rId13"/>
    <p:sldId id="263" r:id="rId14"/>
    <p:sldId id="264" r:id="rId15"/>
    <p:sldId id="271" r:id="rId16"/>
    <p:sldId id="272" r:id="rId17"/>
    <p:sldId id="268" r:id="rId18"/>
    <p:sldId id="269" r:id="rId19"/>
    <p:sldId id="270"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3F10BF-D858-F3B3-B642-BE009FF337DA}" v="323" dt="2023-11-29T18:50:13.202"/>
    <p1510:client id="{134F607A-3E96-41D1-20CF-97225113E0B0}" v="305" dt="2023-11-29T16:59:08.976"/>
    <p1510:client id="{39B82786-77A6-AA1E-B7AE-CE4AE781BC2C}" v="1460" dt="2023-12-02T07:26:49.125"/>
    <p1510:client id="{4F5A7E99-2E55-2965-A01C-4AA193A3F8BF}" v="1356" dt="2023-11-29T04:48:01.194"/>
    <p1510:client id="{5EBCD16C-B66A-DEB4-4600-A341362C5149}" v="1" dt="2023-11-29T18:53:52.180"/>
    <p1510:client id="{6822AD16-DE89-15EC-CE38-6959A77DD9CC}" v="465" dt="2023-11-29T16:40:17.509"/>
    <p1510:client id="{6E9DCEBC-9BFB-A942-EC3F-D89BC0C4CC1A}" v="15" dt="2023-12-06T18:09:20.734"/>
    <p1510:client id="{A2D07E34-2B24-D14F-90EC-4F8EF25B5CC4}" v="257" dt="2023-11-29T18:31:21.784"/>
    <p1510:client id="{A3BF4FCB-AA12-4589-8931-835C128B8783}" v="143" dt="2023-11-15T14:34:53.576"/>
    <p1510:client id="{A711927B-93DB-4DEE-8036-66E98C1FD353}" v="693" dt="2023-11-15T09:19:32.610"/>
    <p1510:client id="{B3AFD219-CED6-31BF-5117-646EB26009D8}" v="2" dt="2023-12-05T22:51:40.062"/>
    <p1510:client id="{D40D4EC2-034E-DB03-F6B6-17447F7BA57D}" v="767" dt="2023-12-08T19:51:21.993"/>
    <p1510:client id="{EBE63CCD-F857-6EA2-805B-A1C022BB237E}" v="226" dt="2023-12-08T23:29:47.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180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7491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2678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368058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85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5751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65357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8921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65305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26817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3858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550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Descriptive Image Captioning using Vision and Language Models</a:t>
            </a:r>
          </a:p>
        </p:txBody>
      </p:sp>
      <p:sp>
        <p:nvSpPr>
          <p:cNvPr id="3" name="Subtitle 2"/>
          <p:cNvSpPr>
            <a:spLocks noGrp="1"/>
          </p:cNvSpPr>
          <p:nvPr>
            <p:ph type="subTitle" idx="1"/>
          </p:nvPr>
        </p:nvSpPr>
        <p:spPr/>
        <p:txBody>
          <a:bodyPr vert="horz" lIns="91440" tIns="45720" rIns="91440" bIns="45720" rtlCol="0" anchor="t">
            <a:normAutofit/>
          </a:bodyPr>
          <a:lstStyle/>
          <a:p>
            <a:r>
              <a:rPr lang="en-US" cap="none">
                <a:cs typeface="Calibri Light"/>
              </a:rPr>
              <a:t>Christian Martin, Awais Naeem</a:t>
            </a:r>
            <a:endParaRPr lang="en-US" cap="none"/>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7DF6D-3369-13EF-A14E-FC607B847188}"/>
              </a:ext>
            </a:extLst>
          </p:cNvPr>
          <p:cNvSpPr>
            <a:spLocks noGrp="1"/>
          </p:cNvSpPr>
          <p:nvPr>
            <p:ph type="title"/>
          </p:nvPr>
        </p:nvSpPr>
        <p:spPr/>
        <p:txBody>
          <a:bodyPr/>
          <a:lstStyle/>
          <a:p>
            <a:r>
              <a:rPr lang="en-US">
                <a:cs typeface="Calibri Light"/>
              </a:rPr>
              <a:t>But that's not the full story</a:t>
            </a:r>
            <a:endParaRPr lang="en-US"/>
          </a:p>
        </p:txBody>
      </p:sp>
      <p:sp>
        <p:nvSpPr>
          <p:cNvPr id="4" name="Text Placeholder 3">
            <a:extLst>
              <a:ext uri="{FF2B5EF4-FFF2-40B4-BE49-F238E27FC236}">
                <a16:creationId xmlns:a16="http://schemas.microsoft.com/office/drawing/2014/main" id="{C26FBD3B-83C8-B9B1-F128-4D7EB9479C91}"/>
              </a:ext>
            </a:extLst>
          </p:cNvPr>
          <p:cNvSpPr>
            <a:spLocks noGrp="1"/>
          </p:cNvSpPr>
          <p:nvPr>
            <p:ph type="body" idx="1"/>
          </p:nvPr>
        </p:nvSpPr>
        <p:spPr/>
        <p:txBody>
          <a:bodyPr/>
          <a:lstStyle/>
          <a:p>
            <a:r>
              <a:rPr lang="en-US" cap="none">
                <a:cs typeface="Calibri"/>
              </a:rPr>
              <a:t>Other metrics were much worse</a:t>
            </a:r>
            <a:endParaRPr lang="en-US" cap="none"/>
          </a:p>
        </p:txBody>
      </p:sp>
      <p:pic>
        <p:nvPicPr>
          <p:cNvPr id="7" name="Content Placeholder 6" descr="A graph of a bar graph&#10;&#10;Description automatically generated">
            <a:extLst>
              <a:ext uri="{FF2B5EF4-FFF2-40B4-BE49-F238E27FC236}">
                <a16:creationId xmlns:a16="http://schemas.microsoft.com/office/drawing/2014/main" id="{0819E771-3331-E00B-4324-356D53E825C7}"/>
              </a:ext>
            </a:extLst>
          </p:cNvPr>
          <p:cNvPicPr>
            <a:picLocks noGrp="1" noChangeAspect="1"/>
          </p:cNvPicPr>
          <p:nvPr>
            <p:ph sz="half" idx="2"/>
          </p:nvPr>
        </p:nvPicPr>
        <p:blipFill>
          <a:blip r:embed="rId2"/>
          <a:stretch>
            <a:fillRect/>
          </a:stretch>
        </p:blipFill>
        <p:spPr>
          <a:xfrm>
            <a:off x="1066388" y="3002219"/>
            <a:ext cx="2265394" cy="1362217"/>
          </a:xfrm>
        </p:spPr>
      </p:pic>
      <p:sp>
        <p:nvSpPr>
          <p:cNvPr id="5" name="Text Placeholder 4">
            <a:extLst>
              <a:ext uri="{FF2B5EF4-FFF2-40B4-BE49-F238E27FC236}">
                <a16:creationId xmlns:a16="http://schemas.microsoft.com/office/drawing/2014/main" id="{9771BA43-524A-D565-08C7-AE4A42ED1836}"/>
              </a:ext>
            </a:extLst>
          </p:cNvPr>
          <p:cNvSpPr>
            <a:spLocks noGrp="1"/>
          </p:cNvSpPr>
          <p:nvPr>
            <p:ph type="body" sz="quarter" idx="3"/>
          </p:nvPr>
        </p:nvSpPr>
        <p:spPr/>
        <p:txBody>
          <a:bodyPr/>
          <a:lstStyle/>
          <a:p>
            <a:r>
              <a:rPr lang="en-US" cap="none">
                <a:cs typeface="Calibri"/>
              </a:rPr>
              <a:t>And the text generated was essentially junk</a:t>
            </a:r>
            <a:endParaRPr lang="en-US" cap="none"/>
          </a:p>
        </p:txBody>
      </p:sp>
      <p:pic>
        <p:nvPicPr>
          <p:cNvPr id="10" name="Content Placeholder 9" descr="A graph with blue bars and white text&#10;&#10;Description automatically generated">
            <a:extLst>
              <a:ext uri="{FF2B5EF4-FFF2-40B4-BE49-F238E27FC236}">
                <a16:creationId xmlns:a16="http://schemas.microsoft.com/office/drawing/2014/main" id="{BC75FA85-D857-A535-E8BC-721F20058CE0}"/>
              </a:ext>
            </a:extLst>
          </p:cNvPr>
          <p:cNvPicPr>
            <a:picLocks noGrp="1" noChangeAspect="1"/>
          </p:cNvPicPr>
          <p:nvPr>
            <p:ph sz="quarter" idx="4"/>
          </p:nvPr>
        </p:nvPicPr>
        <p:blipFill>
          <a:blip r:embed="rId3"/>
          <a:stretch>
            <a:fillRect/>
          </a:stretch>
        </p:blipFill>
        <p:spPr>
          <a:xfrm>
            <a:off x="1067676" y="4361948"/>
            <a:ext cx="2316301" cy="1378211"/>
          </a:xfrm>
        </p:spPr>
      </p:pic>
      <p:pic>
        <p:nvPicPr>
          <p:cNvPr id="11" name="Picture 10" descr="A graph of a bar chart&#10;&#10;Description automatically generated">
            <a:extLst>
              <a:ext uri="{FF2B5EF4-FFF2-40B4-BE49-F238E27FC236}">
                <a16:creationId xmlns:a16="http://schemas.microsoft.com/office/drawing/2014/main" id="{9CB00FC1-982E-D78E-7C0D-41FFD27E7F78}"/>
              </a:ext>
            </a:extLst>
          </p:cNvPr>
          <p:cNvPicPr>
            <a:picLocks noChangeAspect="1"/>
          </p:cNvPicPr>
          <p:nvPr/>
        </p:nvPicPr>
        <p:blipFill>
          <a:blip r:embed="rId4"/>
          <a:stretch>
            <a:fillRect/>
          </a:stretch>
        </p:blipFill>
        <p:spPr>
          <a:xfrm>
            <a:off x="3330495" y="2996664"/>
            <a:ext cx="2313904" cy="1373444"/>
          </a:xfrm>
          <a:prstGeom prst="rect">
            <a:avLst/>
          </a:prstGeom>
        </p:spPr>
      </p:pic>
      <p:sp>
        <p:nvSpPr>
          <p:cNvPr id="13" name="TextBox 12">
            <a:extLst>
              <a:ext uri="{FF2B5EF4-FFF2-40B4-BE49-F238E27FC236}">
                <a16:creationId xmlns:a16="http://schemas.microsoft.com/office/drawing/2014/main" id="{10CDA134-A98A-2ABA-7857-69241DBBC079}"/>
              </a:ext>
            </a:extLst>
          </p:cNvPr>
          <p:cNvSpPr txBox="1"/>
          <p:nvPr/>
        </p:nvSpPr>
        <p:spPr>
          <a:xfrm>
            <a:off x="6219422" y="2589190"/>
            <a:ext cx="493153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 and a - in a - large, large, large, large, large, large, large, large, large, large, large, large, large, large, large, large, large, large, multi, multi, natural, la, la, la, la, la, la, la, la, the, la, the, the, la, la, the, the, the, the, the, the, the, the, the, the, the,</a:t>
            </a:r>
          </a:p>
          <a:p>
            <a:endParaRPr lang="en-US">
              <a:cs typeface="Calibri"/>
            </a:endParaRPr>
          </a:p>
          <a:p>
            <a:endParaRPr lang="en-US">
              <a:cs typeface="Calibri"/>
            </a:endParaRPr>
          </a:p>
          <a:p>
            <a:r>
              <a:rPr lang="en-US">
                <a:ea typeface="+mn-lt"/>
                <a:cs typeface="+mn-lt"/>
              </a:rPr>
              <a:t>a - - -, blue, blue, blue, and, blue, blue, blue, blue,,,,,,,,,,,,,,,,,,,,,,,,,,,,,,,,,,,,,,,,,,,,,,,,,,,,,,,,,,,,,,,,,,,,,,,,,,,,,,,,,,,,,,,,,,,,,,,,,,,,,,,,,,,,,,,,,,,,,,,,,,,, ',,, ','''''''''''''''''''''''''''''''''''''''''''''''' '</a:t>
            </a:r>
            <a:endParaRPr lang="en-US"/>
          </a:p>
        </p:txBody>
      </p:sp>
      <p:pic>
        <p:nvPicPr>
          <p:cNvPr id="3" name="Picture 2">
            <a:extLst>
              <a:ext uri="{FF2B5EF4-FFF2-40B4-BE49-F238E27FC236}">
                <a16:creationId xmlns:a16="http://schemas.microsoft.com/office/drawing/2014/main" id="{F0A3CC04-B603-44F5-8DAC-D115198E15DF}"/>
              </a:ext>
            </a:extLst>
          </p:cNvPr>
          <p:cNvPicPr>
            <a:picLocks noChangeAspect="1"/>
          </p:cNvPicPr>
          <p:nvPr/>
        </p:nvPicPr>
        <p:blipFill>
          <a:blip r:embed="rId5"/>
          <a:stretch>
            <a:fillRect/>
          </a:stretch>
        </p:blipFill>
        <p:spPr>
          <a:xfrm>
            <a:off x="10552669" y="3958596"/>
            <a:ext cx="1497228" cy="2071187"/>
          </a:xfrm>
          <a:prstGeom prst="rect">
            <a:avLst/>
          </a:prstGeom>
        </p:spPr>
      </p:pic>
      <p:sp>
        <p:nvSpPr>
          <p:cNvPr id="6" name="TextBox 5">
            <a:extLst>
              <a:ext uri="{FF2B5EF4-FFF2-40B4-BE49-F238E27FC236}">
                <a16:creationId xmlns:a16="http://schemas.microsoft.com/office/drawing/2014/main" id="{91439247-0BBF-ABD7-000D-9D22E475496A}"/>
              </a:ext>
            </a:extLst>
          </p:cNvPr>
          <p:cNvSpPr txBox="1"/>
          <p:nvPr/>
        </p:nvSpPr>
        <p:spPr>
          <a:xfrm>
            <a:off x="3562865" y="4767649"/>
            <a:ext cx="21212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Also, inference was about 10x slower</a:t>
            </a:r>
            <a:endParaRPr lang="en-US"/>
          </a:p>
        </p:txBody>
      </p:sp>
    </p:spTree>
    <p:extLst>
      <p:ext uri="{BB962C8B-B14F-4D97-AF65-F5344CB8AC3E}">
        <p14:creationId xmlns:p14="http://schemas.microsoft.com/office/powerpoint/2010/main" val="3057376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66E3-0B8A-79A5-A483-4DCCF1707485}"/>
              </a:ext>
            </a:extLst>
          </p:cNvPr>
          <p:cNvSpPr>
            <a:spLocks noGrp="1"/>
          </p:cNvSpPr>
          <p:nvPr>
            <p:ph type="title"/>
          </p:nvPr>
        </p:nvSpPr>
        <p:spPr/>
        <p:txBody>
          <a:bodyPr/>
          <a:lstStyle/>
          <a:p>
            <a:r>
              <a:rPr lang="en-US" dirty="0">
                <a:cs typeface="Calibri Light"/>
              </a:rPr>
              <a:t>Is the model overfitting undesirably?</a:t>
            </a:r>
            <a:endParaRPr lang="en-US" dirty="0"/>
          </a:p>
        </p:txBody>
      </p:sp>
      <p:sp>
        <p:nvSpPr>
          <p:cNvPr id="3" name="Text Placeholder 2">
            <a:extLst>
              <a:ext uri="{FF2B5EF4-FFF2-40B4-BE49-F238E27FC236}">
                <a16:creationId xmlns:a16="http://schemas.microsoft.com/office/drawing/2014/main" id="{BD2B522B-76C3-3F3B-21AE-B621A17F4B77}"/>
              </a:ext>
            </a:extLst>
          </p:cNvPr>
          <p:cNvSpPr>
            <a:spLocks noGrp="1"/>
          </p:cNvSpPr>
          <p:nvPr>
            <p:ph type="body" idx="1"/>
          </p:nvPr>
        </p:nvSpPr>
        <p:spPr/>
        <p:txBody>
          <a:bodyPr/>
          <a:lstStyle/>
          <a:p>
            <a:r>
              <a:rPr lang="en-US">
                <a:ea typeface="Calibri"/>
                <a:cs typeface="Calibri"/>
              </a:rPr>
              <a:t>Method</a:t>
            </a:r>
            <a:endParaRPr lang="en-US"/>
          </a:p>
        </p:txBody>
      </p:sp>
      <p:sp>
        <p:nvSpPr>
          <p:cNvPr id="4" name="Content Placeholder 3">
            <a:extLst>
              <a:ext uri="{FF2B5EF4-FFF2-40B4-BE49-F238E27FC236}">
                <a16:creationId xmlns:a16="http://schemas.microsoft.com/office/drawing/2014/main" id="{9E00776F-1A35-B176-91C2-43665C363796}"/>
              </a:ext>
            </a:extLst>
          </p:cNvPr>
          <p:cNvSpPr>
            <a:spLocks noGrp="1"/>
          </p:cNvSpPr>
          <p:nvPr>
            <p:ph sz="half" idx="2"/>
          </p:nvPr>
        </p:nvSpPr>
        <p:spPr/>
        <p:txBody>
          <a:bodyPr vert="horz" lIns="0" tIns="45720" rIns="0" bIns="45720" rtlCol="0" anchor="t">
            <a:normAutofit fontScale="92500" lnSpcReduction="20000"/>
          </a:bodyPr>
          <a:lstStyle/>
          <a:p>
            <a:r>
              <a:rPr lang="en-US" dirty="0">
                <a:ea typeface="Calibri"/>
                <a:cs typeface="Calibri"/>
              </a:rPr>
              <a:t>Train &amp; Evaluate on a small number of records</a:t>
            </a:r>
          </a:p>
          <a:p>
            <a:pPr marL="383540" lvl="1"/>
            <a:r>
              <a:rPr lang="en-US" dirty="0">
                <a:ea typeface="Calibri"/>
                <a:cs typeface="Calibri"/>
              </a:rPr>
              <a:t>Removed stop words and commas to remove most commonly repeated outputs</a:t>
            </a:r>
            <a:endParaRPr lang="en-US"/>
          </a:p>
          <a:p>
            <a:pPr marL="383540" lvl="1"/>
            <a:r>
              <a:rPr lang="en-US" dirty="0">
                <a:ea typeface="Calibri"/>
                <a:cs typeface="Calibri"/>
              </a:rPr>
              <a:t>Changed metric to ROUGE</a:t>
            </a:r>
          </a:p>
          <a:p>
            <a:endParaRPr lang="en-US">
              <a:ea typeface="Calibri"/>
              <a:cs typeface="Calibri"/>
            </a:endParaRPr>
          </a:p>
          <a:p>
            <a:r>
              <a:rPr lang="en-US" dirty="0">
                <a:ea typeface="Calibri"/>
                <a:cs typeface="Calibri"/>
              </a:rPr>
              <a:t>Model quickly outputs greater length; however, the quality of the output does not improve.</a:t>
            </a:r>
          </a:p>
          <a:p>
            <a:endParaRPr lang="en-US">
              <a:ea typeface="Calibri"/>
              <a:cs typeface="Calibri"/>
            </a:endParaRPr>
          </a:p>
          <a:p>
            <a:r>
              <a:rPr lang="en-US" b="1" dirty="0">
                <a:ea typeface="Calibri"/>
                <a:cs typeface="Calibri"/>
              </a:rPr>
              <a:t>Experiment yielded a 0 on BLEU and ROUGE bigrams, along with close to 0 on ROUGE unigrams</a:t>
            </a:r>
          </a:p>
        </p:txBody>
      </p:sp>
      <p:sp>
        <p:nvSpPr>
          <p:cNvPr id="5" name="Text Placeholder 4">
            <a:extLst>
              <a:ext uri="{FF2B5EF4-FFF2-40B4-BE49-F238E27FC236}">
                <a16:creationId xmlns:a16="http://schemas.microsoft.com/office/drawing/2014/main" id="{DABCE761-C752-2B9A-E05F-3E2522B69995}"/>
              </a:ext>
            </a:extLst>
          </p:cNvPr>
          <p:cNvSpPr>
            <a:spLocks noGrp="1"/>
          </p:cNvSpPr>
          <p:nvPr>
            <p:ph type="body" sz="quarter" idx="3"/>
          </p:nvPr>
        </p:nvSpPr>
        <p:spPr/>
        <p:txBody>
          <a:bodyPr/>
          <a:lstStyle/>
          <a:p>
            <a:r>
              <a:rPr lang="en-US">
                <a:ea typeface="Calibri"/>
                <a:cs typeface="Calibri"/>
              </a:rPr>
              <a:t>Generated Description</a:t>
            </a:r>
          </a:p>
        </p:txBody>
      </p:sp>
      <p:sp>
        <p:nvSpPr>
          <p:cNvPr id="6" name="Content Placeholder 5">
            <a:extLst>
              <a:ext uri="{FF2B5EF4-FFF2-40B4-BE49-F238E27FC236}">
                <a16:creationId xmlns:a16="http://schemas.microsoft.com/office/drawing/2014/main" id="{5EA288DB-C8CF-D84C-79AB-09D809F61E2B}"/>
              </a:ext>
            </a:extLst>
          </p:cNvPr>
          <p:cNvSpPr>
            <a:spLocks noGrp="1"/>
          </p:cNvSpPr>
          <p:nvPr>
            <p:ph sz="quarter" idx="4"/>
          </p:nvPr>
        </p:nvSpPr>
        <p:spPr/>
        <p:txBody>
          <a:bodyPr vert="horz" lIns="0" tIns="45720" rIns="0" bIns="45720" rtlCol="0" anchor="t">
            <a:normAutofit fontScale="92500" lnSpcReduction="20000"/>
          </a:bodyPr>
          <a:lstStyle/>
          <a:p>
            <a:r>
              <a:rPr lang="en-US">
                <a:ea typeface="+mn-lt"/>
                <a:cs typeface="+mn-lt"/>
              </a:rPr>
              <a:t>a, book bottom </a:t>
            </a:r>
            <a:r>
              <a:rPr lang="en-US" err="1">
                <a:ea typeface="+mn-lt"/>
                <a:cs typeface="+mn-lt"/>
              </a:rPr>
              <a:t>bottom</a:t>
            </a:r>
            <a:r>
              <a:rPr lang="en-US">
                <a:ea typeface="+mn-lt"/>
                <a:cs typeface="+mn-lt"/>
              </a:rPr>
              <a:t> </a:t>
            </a:r>
            <a:r>
              <a:rPr lang="en-US" err="1">
                <a:ea typeface="+mn-lt"/>
                <a:cs typeface="+mn-lt"/>
              </a:rPr>
              <a:t>bottom</a:t>
            </a:r>
            <a:r>
              <a:rPr lang="en-US">
                <a:ea typeface="+mn-lt"/>
                <a:cs typeface="+mn-lt"/>
              </a:rPr>
              <a:t> </a:t>
            </a:r>
            <a:r>
              <a:rPr lang="en-US" err="1">
                <a:ea typeface="+mn-lt"/>
                <a:cs typeface="+mn-lt"/>
              </a:rPr>
              <a:t>bottom</a:t>
            </a:r>
            <a:r>
              <a:rPr lang="en-US">
                <a:ea typeface="+mn-lt"/>
                <a:cs typeface="+mn-lt"/>
              </a:rPr>
              <a:t> </a:t>
            </a:r>
            <a:r>
              <a:rPr lang="en-US" err="1">
                <a:ea typeface="+mn-lt"/>
                <a:cs typeface="+mn-lt"/>
              </a:rPr>
              <a:t>bottom</a:t>
            </a:r>
            <a:r>
              <a:rPr lang="en-US">
                <a:ea typeface="+mn-lt"/>
                <a:cs typeface="+mn-lt"/>
              </a:rPr>
              <a:t> </a:t>
            </a:r>
            <a:r>
              <a:rPr lang="en-US" err="1">
                <a:ea typeface="+mn-lt"/>
                <a:cs typeface="+mn-lt"/>
              </a:rPr>
              <a:t>bottom</a:t>
            </a:r>
            <a:r>
              <a:rPr lang="en-US">
                <a:ea typeface="+mn-lt"/>
                <a:cs typeface="+mn-lt"/>
              </a:rPr>
              <a:t> </a:t>
            </a:r>
            <a:r>
              <a:rPr lang="en-US" err="1">
                <a:ea typeface="+mn-lt"/>
                <a:cs typeface="+mn-lt"/>
              </a:rPr>
              <a:t>bottom</a:t>
            </a:r>
            <a:r>
              <a:rPr lang="en-US">
                <a:ea typeface="+mn-lt"/>
                <a:cs typeface="+mn-lt"/>
              </a:rPr>
              <a:t> </a:t>
            </a:r>
            <a:r>
              <a:rPr lang="en-US" err="1">
                <a:ea typeface="+mn-lt"/>
                <a:cs typeface="+mn-lt"/>
              </a:rPr>
              <a:t>bottom</a:t>
            </a:r>
            <a:r>
              <a:rPr lang="en-US">
                <a:ea typeface="+mn-lt"/>
                <a:cs typeface="+mn-lt"/>
              </a:rPr>
              <a:t> </a:t>
            </a:r>
            <a:r>
              <a:rPr lang="en-US" err="1">
                <a:ea typeface="+mn-lt"/>
                <a:cs typeface="+mn-lt"/>
              </a:rPr>
              <a:t>bottom</a:t>
            </a:r>
            <a:r>
              <a:rPr lang="en-US">
                <a:ea typeface="+mn-lt"/>
                <a:cs typeface="+mn-lt"/>
              </a:rPr>
              <a:t> wall </a:t>
            </a:r>
            <a:r>
              <a:rPr lang="en-US" err="1">
                <a:ea typeface="+mn-lt"/>
                <a:cs typeface="+mn-lt"/>
              </a:rPr>
              <a:t>wall</a:t>
            </a:r>
            <a:r>
              <a:rPr lang="en-US">
                <a:ea typeface="+mn-lt"/>
                <a:cs typeface="+mn-lt"/>
              </a:rPr>
              <a:t> </a:t>
            </a:r>
            <a:r>
              <a:rPr lang="en-US" err="1">
                <a:ea typeface="+mn-lt"/>
                <a:cs typeface="+mn-lt"/>
              </a:rPr>
              <a:t>wall</a:t>
            </a:r>
            <a:r>
              <a:rPr lang="en-US">
                <a:ea typeface="+mn-lt"/>
                <a:cs typeface="+mn-lt"/>
              </a:rPr>
              <a:t> </a:t>
            </a:r>
            <a:r>
              <a:rPr lang="en-US" err="1">
                <a:ea typeface="+mn-lt"/>
                <a:cs typeface="+mn-lt"/>
              </a:rPr>
              <a:t>wall</a:t>
            </a:r>
            <a:r>
              <a:rPr lang="en-US">
                <a:ea typeface="+mn-lt"/>
                <a:cs typeface="+mn-lt"/>
              </a:rPr>
              <a:t> </a:t>
            </a:r>
            <a:r>
              <a:rPr lang="en-US" err="1">
                <a:ea typeface="+mn-lt"/>
                <a:cs typeface="+mn-lt"/>
              </a:rPr>
              <a:t>wall</a:t>
            </a:r>
            <a:r>
              <a:rPr lang="en-US">
                <a:ea typeface="+mn-lt"/>
                <a:cs typeface="+mn-lt"/>
              </a:rPr>
              <a:t> </a:t>
            </a:r>
            <a:r>
              <a:rPr lang="en-US" err="1">
                <a:ea typeface="+mn-lt"/>
                <a:cs typeface="+mn-lt"/>
              </a:rPr>
              <a:t>wall</a:t>
            </a:r>
            <a:r>
              <a:rPr lang="en-US">
                <a:ea typeface="+mn-lt"/>
                <a:cs typeface="+mn-lt"/>
              </a:rPr>
              <a:t> </a:t>
            </a:r>
            <a:r>
              <a:rPr lang="en-US" err="1">
                <a:ea typeface="+mn-lt"/>
                <a:cs typeface="+mn-lt"/>
              </a:rPr>
              <a:t>wall</a:t>
            </a:r>
            <a:r>
              <a:rPr lang="en-US">
                <a:ea typeface="+mn-lt"/>
                <a:cs typeface="+mn-lt"/>
              </a:rPr>
              <a:t> </a:t>
            </a:r>
            <a:r>
              <a:rPr lang="en-US" err="1">
                <a:ea typeface="+mn-lt"/>
                <a:cs typeface="+mn-lt"/>
              </a:rPr>
              <a:t>wall</a:t>
            </a:r>
            <a:r>
              <a:rPr lang="en-US">
                <a:ea typeface="+mn-lt"/>
                <a:cs typeface="+mn-lt"/>
              </a:rPr>
              <a:t> </a:t>
            </a:r>
            <a:r>
              <a:rPr lang="en-US" err="1">
                <a:ea typeface="+mn-lt"/>
                <a:cs typeface="+mn-lt"/>
              </a:rPr>
              <a:t>wall</a:t>
            </a:r>
            <a:r>
              <a:rPr lang="en-US">
                <a:ea typeface="+mn-lt"/>
                <a:cs typeface="+mn-lt"/>
              </a:rPr>
              <a:t> </a:t>
            </a:r>
            <a:r>
              <a:rPr lang="en-US" err="1">
                <a:ea typeface="+mn-lt"/>
                <a:cs typeface="+mn-lt"/>
              </a:rPr>
              <a:t>wall</a:t>
            </a:r>
            <a:r>
              <a:rPr lang="en-US">
                <a:ea typeface="+mn-lt"/>
                <a:cs typeface="+mn-lt"/>
              </a:rPr>
              <a:t> </a:t>
            </a:r>
            <a:r>
              <a:rPr lang="en-US" err="1">
                <a:ea typeface="+mn-lt"/>
                <a:cs typeface="+mn-lt"/>
              </a:rPr>
              <a:t>wall</a:t>
            </a:r>
            <a:r>
              <a:rPr lang="en-US">
                <a:ea typeface="+mn-lt"/>
                <a:cs typeface="+mn-lt"/>
              </a:rPr>
              <a:t> </a:t>
            </a:r>
            <a:r>
              <a:rPr lang="en-US" err="1">
                <a:ea typeface="+mn-lt"/>
                <a:cs typeface="+mn-lt"/>
              </a:rPr>
              <a:t>wall</a:t>
            </a:r>
            <a:r>
              <a:rPr lang="en-US">
                <a:ea typeface="+mn-lt"/>
                <a:cs typeface="+mn-lt"/>
              </a:rPr>
              <a:t> </a:t>
            </a:r>
            <a:r>
              <a:rPr lang="en-US" err="1">
                <a:ea typeface="+mn-lt"/>
                <a:cs typeface="+mn-lt"/>
              </a:rPr>
              <a:t>wall</a:t>
            </a:r>
            <a:r>
              <a:rPr lang="en-US">
                <a:ea typeface="+mn-lt"/>
                <a:cs typeface="+mn-lt"/>
              </a:rPr>
              <a:t> </a:t>
            </a:r>
            <a:r>
              <a:rPr lang="en-US" err="1">
                <a:ea typeface="+mn-lt"/>
                <a:cs typeface="+mn-lt"/>
              </a:rPr>
              <a:t>wall</a:t>
            </a:r>
            <a:r>
              <a:rPr lang="en-US">
                <a:ea typeface="+mn-lt"/>
                <a:cs typeface="+mn-lt"/>
              </a:rPr>
              <a:t> </a:t>
            </a:r>
            <a:r>
              <a:rPr lang="en-US" err="1">
                <a:ea typeface="+mn-lt"/>
                <a:cs typeface="+mn-lt"/>
              </a:rPr>
              <a:t>wall</a:t>
            </a:r>
            <a:r>
              <a:rPr lang="en-US">
                <a:ea typeface="+mn-lt"/>
                <a:cs typeface="+mn-lt"/>
              </a:rPr>
              <a:t> person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a:t>
            </a:r>
            <a:r>
              <a:rPr lang="en-US" err="1">
                <a:ea typeface="+mn-lt"/>
                <a:cs typeface="+mn-lt"/>
              </a:rPr>
              <a:t>person</a:t>
            </a:r>
            <a:r>
              <a:rPr lang="en-US">
                <a:ea typeface="+mn-lt"/>
                <a:cs typeface="+mn-lt"/>
              </a:rPr>
              <a:t> personrarararararararararararararararararararararararararararararararararararararararararararara</a:t>
            </a:r>
            <a:endParaRPr lang="en-US"/>
          </a:p>
        </p:txBody>
      </p:sp>
    </p:spTree>
    <p:extLst>
      <p:ext uri="{BB962C8B-B14F-4D97-AF65-F5344CB8AC3E}">
        <p14:creationId xmlns:p14="http://schemas.microsoft.com/office/powerpoint/2010/main" val="1124680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8F5F-8465-537D-B990-142043D9DD71}"/>
              </a:ext>
            </a:extLst>
          </p:cNvPr>
          <p:cNvSpPr>
            <a:spLocks noGrp="1"/>
          </p:cNvSpPr>
          <p:nvPr>
            <p:ph type="title"/>
          </p:nvPr>
        </p:nvSpPr>
        <p:spPr/>
        <p:txBody>
          <a:bodyPr/>
          <a:lstStyle/>
          <a:p>
            <a:r>
              <a:rPr lang="en-US" dirty="0">
                <a:cs typeface="Calibri Light"/>
              </a:rPr>
              <a:t>LLM Text Generation using Vision and Language Model</a:t>
            </a:r>
          </a:p>
        </p:txBody>
      </p:sp>
      <p:sp>
        <p:nvSpPr>
          <p:cNvPr id="3" name="Content Placeholder 2">
            <a:extLst>
              <a:ext uri="{FF2B5EF4-FFF2-40B4-BE49-F238E27FC236}">
                <a16:creationId xmlns:a16="http://schemas.microsoft.com/office/drawing/2014/main" id="{80E8459B-6B1D-652B-987B-150EB9F99783}"/>
              </a:ext>
            </a:extLst>
          </p:cNvPr>
          <p:cNvSpPr>
            <a:spLocks noGrp="1"/>
          </p:cNvSpPr>
          <p:nvPr>
            <p:ph idx="1"/>
          </p:nvPr>
        </p:nvSpPr>
        <p:spPr/>
        <p:txBody>
          <a:bodyPr vert="horz" lIns="0" tIns="45720" rIns="0" bIns="45720" rtlCol="0" anchor="t">
            <a:normAutofit/>
          </a:bodyPr>
          <a:lstStyle/>
          <a:p>
            <a:endParaRPr lang="en-US" dirty="0">
              <a:cs typeface="Calibri" panose="020F0502020204030204"/>
            </a:endParaRPr>
          </a:p>
          <a:p>
            <a:endParaRPr lang="en-US">
              <a:cs typeface="Calibri" panose="020F0502020204030204"/>
            </a:endParaRPr>
          </a:p>
          <a:p>
            <a:endParaRPr lang="en-US">
              <a:cs typeface="Calibri" panose="020F0502020204030204"/>
            </a:endParaRPr>
          </a:p>
          <a:p>
            <a:endParaRPr lang="en-US">
              <a:cs typeface="Calibri" panose="020F0502020204030204"/>
            </a:endParaRPr>
          </a:p>
          <a:p>
            <a:endParaRPr lang="en-US">
              <a:cs typeface="Calibri" panose="020F0502020204030204"/>
            </a:endParaRPr>
          </a:p>
          <a:p>
            <a:endParaRPr lang="en-US">
              <a:cs typeface="Calibri" panose="020F0502020204030204"/>
            </a:endParaRPr>
          </a:p>
        </p:txBody>
      </p:sp>
      <p:pic>
        <p:nvPicPr>
          <p:cNvPr id="12" name="Picture 11" descr="A close up of a fabric&#10;&#10;Description automatically generated">
            <a:extLst>
              <a:ext uri="{FF2B5EF4-FFF2-40B4-BE49-F238E27FC236}">
                <a16:creationId xmlns:a16="http://schemas.microsoft.com/office/drawing/2014/main" id="{F63792BE-0531-5CE0-BFE2-FEA3DC94DF89}"/>
              </a:ext>
            </a:extLst>
          </p:cNvPr>
          <p:cNvPicPr>
            <a:picLocks noChangeAspect="1"/>
          </p:cNvPicPr>
          <p:nvPr/>
        </p:nvPicPr>
        <p:blipFill>
          <a:blip r:embed="rId2"/>
          <a:stretch>
            <a:fillRect/>
          </a:stretch>
        </p:blipFill>
        <p:spPr>
          <a:xfrm>
            <a:off x="1219938" y="1977906"/>
            <a:ext cx="1467556" cy="1458149"/>
          </a:xfrm>
          <a:prstGeom prst="rect">
            <a:avLst/>
          </a:prstGeom>
        </p:spPr>
      </p:pic>
      <p:cxnSp>
        <p:nvCxnSpPr>
          <p:cNvPr id="14" name="Straight Arrow Connector 13">
            <a:extLst>
              <a:ext uri="{FF2B5EF4-FFF2-40B4-BE49-F238E27FC236}">
                <a16:creationId xmlns:a16="http://schemas.microsoft.com/office/drawing/2014/main" id="{1E666ED8-C8B5-9529-6221-B9012BF3D5A3}"/>
              </a:ext>
            </a:extLst>
          </p:cNvPr>
          <p:cNvCxnSpPr>
            <a:cxnSpLocks/>
          </p:cNvCxnSpPr>
          <p:nvPr/>
        </p:nvCxnSpPr>
        <p:spPr>
          <a:xfrm flipV="1">
            <a:off x="2686050" y="2130876"/>
            <a:ext cx="996042" cy="57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FF675E-75EB-E53B-E7AA-CD237F77A7AA}"/>
              </a:ext>
            </a:extLst>
          </p:cNvPr>
          <p:cNvCxnSpPr>
            <a:cxnSpLocks/>
          </p:cNvCxnSpPr>
          <p:nvPr/>
        </p:nvCxnSpPr>
        <p:spPr>
          <a:xfrm>
            <a:off x="2713264" y="2749547"/>
            <a:ext cx="1014185" cy="642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5172DD8-8054-C1D1-BF6F-672CDC11AFCE}"/>
              </a:ext>
            </a:extLst>
          </p:cNvPr>
          <p:cNvSpPr txBox="1"/>
          <p:nvPr/>
        </p:nvSpPr>
        <p:spPr>
          <a:xfrm>
            <a:off x="3709541" y="1979250"/>
            <a:ext cx="1985635" cy="369332"/>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object-detector</a:t>
            </a:r>
          </a:p>
        </p:txBody>
      </p:sp>
      <p:sp>
        <p:nvSpPr>
          <p:cNvPr id="17" name="TextBox 16">
            <a:extLst>
              <a:ext uri="{FF2B5EF4-FFF2-40B4-BE49-F238E27FC236}">
                <a16:creationId xmlns:a16="http://schemas.microsoft.com/office/drawing/2014/main" id="{5865547C-0931-C6D4-93EA-19C2CE49BADB}"/>
              </a:ext>
            </a:extLst>
          </p:cNvPr>
          <p:cNvSpPr txBox="1"/>
          <p:nvPr/>
        </p:nvSpPr>
        <p:spPr>
          <a:xfrm>
            <a:off x="3754897" y="3149464"/>
            <a:ext cx="1940277" cy="369332"/>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Caption-generator</a:t>
            </a:r>
          </a:p>
        </p:txBody>
      </p:sp>
      <p:cxnSp>
        <p:nvCxnSpPr>
          <p:cNvPr id="18" name="Straight Arrow Connector 17">
            <a:extLst>
              <a:ext uri="{FF2B5EF4-FFF2-40B4-BE49-F238E27FC236}">
                <a16:creationId xmlns:a16="http://schemas.microsoft.com/office/drawing/2014/main" id="{CD2DE471-A84E-C97C-8116-FA1FEEDD6A76}"/>
              </a:ext>
            </a:extLst>
          </p:cNvPr>
          <p:cNvCxnSpPr/>
          <p:nvPr/>
        </p:nvCxnSpPr>
        <p:spPr>
          <a:xfrm>
            <a:off x="5702300" y="2164441"/>
            <a:ext cx="506184" cy="587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BA83E3-4EB8-E9D4-7DBA-07487071CACF}"/>
              </a:ext>
            </a:extLst>
          </p:cNvPr>
          <p:cNvCxnSpPr>
            <a:cxnSpLocks/>
          </p:cNvCxnSpPr>
          <p:nvPr/>
        </p:nvCxnSpPr>
        <p:spPr>
          <a:xfrm flipV="1">
            <a:off x="5702300" y="2779482"/>
            <a:ext cx="506184" cy="56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12EF97E-0433-46CD-4843-592854F9E1F8}"/>
              </a:ext>
            </a:extLst>
          </p:cNvPr>
          <p:cNvSpPr txBox="1"/>
          <p:nvPr/>
        </p:nvSpPr>
        <p:spPr>
          <a:xfrm>
            <a:off x="6131610" y="2632392"/>
            <a:ext cx="1949351" cy="27699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&lt;</a:t>
            </a:r>
            <a:r>
              <a:rPr lang="en-US" sz="1200" err="1">
                <a:cs typeface="Calibri"/>
              </a:rPr>
              <a:t>object_list</a:t>
            </a:r>
            <a:r>
              <a:rPr lang="en-US" sz="1200">
                <a:cs typeface="Calibri"/>
              </a:rPr>
              <a:t>, </a:t>
            </a:r>
            <a:r>
              <a:rPr lang="en-US" sz="1200" err="1">
                <a:cs typeface="Calibri"/>
              </a:rPr>
              <a:t>short_caption</a:t>
            </a:r>
            <a:r>
              <a:rPr lang="en-US" sz="1200">
                <a:cs typeface="Calibri"/>
              </a:rPr>
              <a:t>&gt;</a:t>
            </a:r>
            <a:endParaRPr lang="en-US">
              <a:cs typeface="Calibri" panose="020F0502020204030204"/>
            </a:endParaRPr>
          </a:p>
        </p:txBody>
      </p:sp>
      <p:sp>
        <p:nvSpPr>
          <p:cNvPr id="21" name="TextBox 20">
            <a:extLst>
              <a:ext uri="{FF2B5EF4-FFF2-40B4-BE49-F238E27FC236}">
                <a16:creationId xmlns:a16="http://schemas.microsoft.com/office/drawing/2014/main" id="{1855BBE6-D29C-FB09-F936-8FF0AB5EAAF8}"/>
              </a:ext>
            </a:extLst>
          </p:cNvPr>
          <p:cNvSpPr txBox="1"/>
          <p:nvPr/>
        </p:nvSpPr>
        <p:spPr>
          <a:xfrm>
            <a:off x="7991255" y="2559821"/>
            <a:ext cx="1513921" cy="369332"/>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text generator</a:t>
            </a:r>
            <a:endParaRPr lang="en-US"/>
          </a:p>
        </p:txBody>
      </p:sp>
      <p:sp>
        <p:nvSpPr>
          <p:cNvPr id="22" name="TextBox 21">
            <a:extLst>
              <a:ext uri="{FF2B5EF4-FFF2-40B4-BE49-F238E27FC236}">
                <a16:creationId xmlns:a16="http://schemas.microsoft.com/office/drawing/2014/main" id="{CD995B9E-7534-CF89-F47F-65E0268ADBF4}"/>
              </a:ext>
            </a:extLst>
          </p:cNvPr>
          <p:cNvSpPr txBox="1"/>
          <p:nvPr/>
        </p:nvSpPr>
        <p:spPr>
          <a:xfrm>
            <a:off x="7877023" y="1898951"/>
            <a:ext cx="166611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cs typeface="Calibri"/>
              </a:rPr>
              <a:t>learning/prediction on </a:t>
            </a:r>
          </a:p>
          <a:p>
            <a:pPr algn="ctr"/>
            <a:r>
              <a:rPr lang="en-US" sz="1000">
                <a:cs typeface="Calibri"/>
              </a:rPr>
              <a:t>&lt;</a:t>
            </a:r>
            <a:r>
              <a:rPr lang="en-US" sz="1000" err="1">
                <a:cs typeface="Calibri"/>
              </a:rPr>
              <a:t>object_list</a:t>
            </a:r>
            <a:r>
              <a:rPr lang="en-US" sz="1000">
                <a:cs typeface="Calibri"/>
              </a:rPr>
              <a:t>, </a:t>
            </a:r>
            <a:r>
              <a:rPr lang="en-US" sz="1000" err="1">
                <a:cs typeface="Calibri"/>
              </a:rPr>
              <a:t>short_caption</a:t>
            </a:r>
            <a:r>
              <a:rPr lang="en-US" sz="1000">
                <a:cs typeface="Calibri"/>
              </a:rPr>
              <a:t>, </a:t>
            </a:r>
            <a:r>
              <a:rPr lang="en-US" sz="1000" err="1">
                <a:cs typeface="Calibri"/>
              </a:rPr>
              <a:t>long_captions</a:t>
            </a:r>
            <a:endParaRPr lang="en-US" sz="1000">
              <a:cs typeface="Calibri"/>
            </a:endParaRPr>
          </a:p>
        </p:txBody>
      </p:sp>
      <p:sp>
        <p:nvSpPr>
          <p:cNvPr id="25" name="TextBox 24">
            <a:extLst>
              <a:ext uri="{FF2B5EF4-FFF2-40B4-BE49-F238E27FC236}">
                <a16:creationId xmlns:a16="http://schemas.microsoft.com/office/drawing/2014/main" id="{09C60A6B-10DB-F8E1-502E-31433DDC79DD}"/>
              </a:ext>
            </a:extLst>
          </p:cNvPr>
          <p:cNvSpPr txBox="1"/>
          <p:nvPr/>
        </p:nvSpPr>
        <p:spPr>
          <a:xfrm>
            <a:off x="10090449" y="2588378"/>
            <a:ext cx="15391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Long Caption</a:t>
            </a:r>
          </a:p>
        </p:txBody>
      </p:sp>
      <p:cxnSp>
        <p:nvCxnSpPr>
          <p:cNvPr id="26" name="Straight Arrow Connector 25">
            <a:extLst>
              <a:ext uri="{FF2B5EF4-FFF2-40B4-BE49-F238E27FC236}">
                <a16:creationId xmlns:a16="http://schemas.microsoft.com/office/drawing/2014/main" id="{62C8E687-3ADB-E659-9D8A-04CA891AC001}"/>
              </a:ext>
            </a:extLst>
          </p:cNvPr>
          <p:cNvCxnSpPr>
            <a:cxnSpLocks/>
          </p:cNvCxnSpPr>
          <p:nvPr/>
        </p:nvCxnSpPr>
        <p:spPr>
          <a:xfrm>
            <a:off x="9507763" y="2758617"/>
            <a:ext cx="651328" cy="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4AC57CB-819D-F122-F32C-7CC6FCF821BD}"/>
              </a:ext>
            </a:extLst>
          </p:cNvPr>
          <p:cNvSpPr txBox="1"/>
          <p:nvPr/>
        </p:nvSpPr>
        <p:spPr>
          <a:xfrm>
            <a:off x="1170214" y="3855357"/>
            <a:ext cx="1026885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Object Detector (Vision Model):</a:t>
            </a:r>
          </a:p>
          <a:p>
            <a:pPr marL="285750" indent="-285750">
              <a:buFont typeface="Arial"/>
              <a:buChar char="•"/>
            </a:pPr>
            <a:r>
              <a:rPr lang="en-US" dirty="0" err="1">
                <a:cs typeface="Calibri"/>
              </a:rPr>
              <a:t>Retinanet</a:t>
            </a:r>
            <a:r>
              <a:rPr lang="en-US" dirty="0">
                <a:cs typeface="Calibri"/>
              </a:rPr>
              <a:t> Resnet 50 FPN</a:t>
            </a:r>
          </a:p>
          <a:p>
            <a:endParaRPr lang="en-US" dirty="0">
              <a:cs typeface="Calibri"/>
            </a:endParaRPr>
          </a:p>
          <a:p>
            <a:r>
              <a:rPr lang="en-US" b="1" dirty="0">
                <a:cs typeface="Calibri"/>
              </a:rPr>
              <a:t>Caption Generator (Language Model):</a:t>
            </a:r>
          </a:p>
          <a:p>
            <a:pPr marL="285750" indent="-285750">
              <a:buFont typeface="Arial"/>
              <a:buChar char="•"/>
            </a:pPr>
            <a:r>
              <a:rPr lang="en-US" dirty="0">
                <a:cs typeface="Calibri"/>
              </a:rPr>
              <a:t>BLIP Image Captioning Base</a:t>
            </a:r>
          </a:p>
          <a:p>
            <a:endParaRPr lang="en-US" dirty="0">
              <a:cs typeface="Calibri"/>
            </a:endParaRPr>
          </a:p>
          <a:p>
            <a:r>
              <a:rPr lang="en-US" b="1" dirty="0">
                <a:cs typeface="Calibri"/>
              </a:rPr>
              <a:t>Text Generator (Language Model)</a:t>
            </a:r>
          </a:p>
          <a:p>
            <a:pPr marL="285750" indent="-285750">
              <a:buFont typeface="Arial"/>
              <a:buChar char="•"/>
            </a:pPr>
            <a:r>
              <a:rPr lang="en-US" dirty="0">
                <a:cs typeface="Calibri"/>
              </a:rPr>
              <a:t>Facebook BART Large CNN</a:t>
            </a:r>
          </a:p>
        </p:txBody>
      </p:sp>
    </p:spTree>
    <p:extLst>
      <p:ext uri="{BB962C8B-B14F-4D97-AF65-F5344CB8AC3E}">
        <p14:creationId xmlns:p14="http://schemas.microsoft.com/office/powerpoint/2010/main" val="346054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31BB-C2F4-364E-A977-CF01BAF9ADD5}"/>
              </a:ext>
            </a:extLst>
          </p:cNvPr>
          <p:cNvSpPr>
            <a:spLocks noGrp="1"/>
          </p:cNvSpPr>
          <p:nvPr>
            <p:ph type="title"/>
          </p:nvPr>
        </p:nvSpPr>
        <p:spPr>
          <a:xfrm>
            <a:off x="1097280" y="286603"/>
            <a:ext cx="10058400" cy="1423543"/>
          </a:xfrm>
        </p:spPr>
        <p:txBody>
          <a:bodyPr>
            <a:normAutofit/>
          </a:bodyPr>
          <a:lstStyle/>
          <a:p>
            <a:r>
              <a:rPr lang="en-US" dirty="0">
                <a:cs typeface="Calibri Light"/>
              </a:rPr>
              <a:t>LLM Text Generation Training/Fine-tuning</a:t>
            </a:r>
          </a:p>
        </p:txBody>
      </p:sp>
      <p:cxnSp>
        <p:nvCxnSpPr>
          <p:cNvPr id="9" name="Straight Arrow Connector 8">
            <a:extLst>
              <a:ext uri="{FF2B5EF4-FFF2-40B4-BE49-F238E27FC236}">
                <a16:creationId xmlns:a16="http://schemas.microsoft.com/office/drawing/2014/main" id="{1D911A4C-114A-716D-7603-DB05E9BE17D6}"/>
              </a:ext>
            </a:extLst>
          </p:cNvPr>
          <p:cNvCxnSpPr>
            <a:cxnSpLocks/>
          </p:cNvCxnSpPr>
          <p:nvPr/>
        </p:nvCxnSpPr>
        <p:spPr>
          <a:xfrm>
            <a:off x="2123621" y="3847190"/>
            <a:ext cx="1386112" cy="914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2D11077-2230-83DA-E7CE-4B8804740A5A}"/>
              </a:ext>
            </a:extLst>
          </p:cNvPr>
          <p:cNvSpPr txBox="1"/>
          <p:nvPr/>
        </p:nvSpPr>
        <p:spPr>
          <a:xfrm>
            <a:off x="3410184" y="2314893"/>
            <a:ext cx="1985635" cy="1477328"/>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Tokenization,</a:t>
            </a:r>
            <a:br>
              <a:rPr lang="en-US">
                <a:cs typeface="Calibri"/>
              </a:rPr>
            </a:br>
            <a:r>
              <a:rPr lang="en-US">
                <a:cs typeface="Calibri"/>
              </a:rPr>
              <a:t>Stop word,</a:t>
            </a:r>
          </a:p>
          <a:p>
            <a:pPr algn="ctr"/>
            <a:r>
              <a:rPr lang="en-US">
                <a:cs typeface="Calibri"/>
              </a:rPr>
              <a:t>Punctuation,</a:t>
            </a:r>
          </a:p>
          <a:p>
            <a:pPr algn="ctr"/>
            <a:r>
              <a:rPr lang="en-US">
                <a:cs typeface="Calibri"/>
              </a:rPr>
              <a:t>Lemmatization,</a:t>
            </a:r>
          </a:p>
          <a:p>
            <a:pPr algn="ctr"/>
            <a:r>
              <a:rPr lang="en-US">
                <a:cs typeface="Calibri"/>
              </a:rPr>
              <a:t>Unique words</a:t>
            </a:r>
          </a:p>
        </p:txBody>
      </p:sp>
      <p:sp>
        <p:nvSpPr>
          <p:cNvPr id="13" name="TextBox 12">
            <a:extLst>
              <a:ext uri="{FF2B5EF4-FFF2-40B4-BE49-F238E27FC236}">
                <a16:creationId xmlns:a16="http://schemas.microsoft.com/office/drawing/2014/main" id="{A1F06318-10F8-D488-5F34-00C6F2F9B2CB}"/>
              </a:ext>
            </a:extLst>
          </p:cNvPr>
          <p:cNvSpPr txBox="1"/>
          <p:nvPr/>
        </p:nvSpPr>
        <p:spPr>
          <a:xfrm>
            <a:off x="3537183" y="4573678"/>
            <a:ext cx="1940277" cy="369332"/>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OpenAI API</a:t>
            </a:r>
          </a:p>
        </p:txBody>
      </p:sp>
      <p:cxnSp>
        <p:nvCxnSpPr>
          <p:cNvPr id="15" name="Straight Arrow Connector 14">
            <a:extLst>
              <a:ext uri="{FF2B5EF4-FFF2-40B4-BE49-F238E27FC236}">
                <a16:creationId xmlns:a16="http://schemas.microsoft.com/office/drawing/2014/main" id="{009773A0-2B32-1295-E282-180B3AFA3550}"/>
              </a:ext>
            </a:extLst>
          </p:cNvPr>
          <p:cNvCxnSpPr/>
          <p:nvPr/>
        </p:nvCxnSpPr>
        <p:spPr>
          <a:xfrm>
            <a:off x="5393872" y="2926441"/>
            <a:ext cx="914398" cy="805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A5ADF43-B21F-E774-DA57-0B6AA0344987}"/>
              </a:ext>
            </a:extLst>
          </p:cNvPr>
          <p:cNvCxnSpPr>
            <a:cxnSpLocks/>
          </p:cNvCxnSpPr>
          <p:nvPr/>
        </p:nvCxnSpPr>
        <p:spPr>
          <a:xfrm flipV="1">
            <a:off x="5511800" y="3768268"/>
            <a:ext cx="787397" cy="105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4E41B70-B170-215F-FB6C-DD747EB6CAEA}"/>
              </a:ext>
            </a:extLst>
          </p:cNvPr>
          <p:cNvSpPr txBox="1"/>
          <p:nvPr/>
        </p:nvSpPr>
        <p:spPr>
          <a:xfrm>
            <a:off x="6276753" y="3630249"/>
            <a:ext cx="1668137" cy="24622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&lt;</a:t>
            </a:r>
            <a:r>
              <a:rPr lang="en-US" sz="1000" err="1">
                <a:cs typeface="Calibri"/>
              </a:rPr>
              <a:t>object_list</a:t>
            </a:r>
            <a:r>
              <a:rPr lang="en-US" sz="1000">
                <a:cs typeface="Calibri"/>
              </a:rPr>
              <a:t>, </a:t>
            </a:r>
            <a:r>
              <a:rPr lang="en-US" sz="1000" err="1">
                <a:cs typeface="Calibri"/>
              </a:rPr>
              <a:t>short_caption</a:t>
            </a:r>
            <a:r>
              <a:rPr lang="en-US" sz="1000">
                <a:cs typeface="Calibri"/>
              </a:rPr>
              <a:t>&gt;</a:t>
            </a:r>
          </a:p>
        </p:txBody>
      </p:sp>
      <p:sp>
        <p:nvSpPr>
          <p:cNvPr id="21" name="TextBox 20">
            <a:extLst>
              <a:ext uri="{FF2B5EF4-FFF2-40B4-BE49-F238E27FC236}">
                <a16:creationId xmlns:a16="http://schemas.microsoft.com/office/drawing/2014/main" id="{7E095BD8-521E-3851-BD2B-BADB98EFB1C1}"/>
              </a:ext>
            </a:extLst>
          </p:cNvPr>
          <p:cNvSpPr txBox="1"/>
          <p:nvPr/>
        </p:nvSpPr>
        <p:spPr>
          <a:xfrm>
            <a:off x="7873326" y="3603035"/>
            <a:ext cx="1740706" cy="276999"/>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cs typeface="Calibri"/>
              </a:rPr>
              <a:t>facebook</a:t>
            </a:r>
            <a:r>
              <a:rPr lang="en-US" sz="1200">
                <a:cs typeface="Calibri"/>
              </a:rPr>
              <a:t>/</a:t>
            </a:r>
            <a:r>
              <a:rPr lang="en-US" sz="1200" err="1">
                <a:cs typeface="Calibri"/>
              </a:rPr>
              <a:t>bart</a:t>
            </a:r>
            <a:r>
              <a:rPr lang="en-US" sz="1200">
                <a:cs typeface="Calibri"/>
              </a:rPr>
              <a:t>-large-</a:t>
            </a:r>
            <a:r>
              <a:rPr lang="en-US" sz="1200" err="1">
                <a:cs typeface="Calibri"/>
              </a:rPr>
              <a:t>cnn</a:t>
            </a:r>
          </a:p>
        </p:txBody>
      </p:sp>
      <p:sp>
        <p:nvSpPr>
          <p:cNvPr id="23" name="TextBox 22">
            <a:extLst>
              <a:ext uri="{FF2B5EF4-FFF2-40B4-BE49-F238E27FC236}">
                <a16:creationId xmlns:a16="http://schemas.microsoft.com/office/drawing/2014/main" id="{45D2AEFD-3B10-3D55-9B75-B3AC481D6D4E}"/>
              </a:ext>
            </a:extLst>
          </p:cNvPr>
          <p:cNvSpPr txBox="1"/>
          <p:nvPr/>
        </p:nvSpPr>
        <p:spPr>
          <a:xfrm>
            <a:off x="10326309" y="3468308"/>
            <a:ext cx="1666119" cy="553998"/>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cs typeface="Calibri"/>
              </a:rPr>
              <a:t>fine-tuning on </a:t>
            </a:r>
          </a:p>
          <a:p>
            <a:pPr algn="ctr"/>
            <a:r>
              <a:rPr lang="en-US" sz="1000">
                <a:cs typeface="Calibri"/>
              </a:rPr>
              <a:t>&lt;</a:t>
            </a:r>
            <a:r>
              <a:rPr lang="en-US" sz="1000" err="1">
                <a:cs typeface="Calibri"/>
              </a:rPr>
              <a:t>object_list</a:t>
            </a:r>
            <a:r>
              <a:rPr lang="en-US" sz="1000">
                <a:cs typeface="Calibri"/>
              </a:rPr>
              <a:t>, </a:t>
            </a:r>
            <a:r>
              <a:rPr lang="en-US" sz="1000" err="1">
                <a:cs typeface="Calibri"/>
              </a:rPr>
              <a:t>short_caption</a:t>
            </a:r>
            <a:r>
              <a:rPr lang="en-US" sz="1000">
                <a:cs typeface="Calibri"/>
              </a:rPr>
              <a:t>, </a:t>
            </a:r>
            <a:r>
              <a:rPr lang="en-US" sz="1000" err="1">
                <a:cs typeface="Calibri"/>
              </a:rPr>
              <a:t>long_captions</a:t>
            </a:r>
            <a:endParaRPr lang="en-US" sz="1000">
              <a:cs typeface="Calibri"/>
            </a:endParaRPr>
          </a:p>
        </p:txBody>
      </p:sp>
      <p:cxnSp>
        <p:nvCxnSpPr>
          <p:cNvPr id="27" name="Straight Arrow Connector 26">
            <a:extLst>
              <a:ext uri="{FF2B5EF4-FFF2-40B4-BE49-F238E27FC236}">
                <a16:creationId xmlns:a16="http://schemas.microsoft.com/office/drawing/2014/main" id="{C4D3808F-C839-D990-3E5F-18319E4B2718}"/>
              </a:ext>
            </a:extLst>
          </p:cNvPr>
          <p:cNvCxnSpPr>
            <a:cxnSpLocks/>
          </p:cNvCxnSpPr>
          <p:nvPr/>
        </p:nvCxnSpPr>
        <p:spPr>
          <a:xfrm>
            <a:off x="9643835" y="3738331"/>
            <a:ext cx="651328" cy="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7371656-584D-F712-F4AE-D8A2514A78AF}"/>
              </a:ext>
            </a:extLst>
          </p:cNvPr>
          <p:cNvSpPr txBox="1"/>
          <p:nvPr/>
        </p:nvSpPr>
        <p:spPr>
          <a:xfrm>
            <a:off x="1142324" y="3485106"/>
            <a:ext cx="951493" cy="646331"/>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Long</a:t>
            </a:r>
          </a:p>
          <a:p>
            <a:pPr algn="ctr"/>
            <a:r>
              <a:rPr lang="en-US">
                <a:cs typeface="Calibri"/>
              </a:rPr>
              <a:t>Caption</a:t>
            </a:r>
          </a:p>
        </p:txBody>
      </p:sp>
      <p:sp>
        <p:nvSpPr>
          <p:cNvPr id="30" name="TextBox 29">
            <a:extLst>
              <a:ext uri="{FF2B5EF4-FFF2-40B4-BE49-F238E27FC236}">
                <a16:creationId xmlns:a16="http://schemas.microsoft.com/office/drawing/2014/main" id="{CF00A201-51EA-88C5-9C99-8ADF53887EF6}"/>
              </a:ext>
            </a:extLst>
          </p:cNvPr>
          <p:cNvSpPr txBox="1"/>
          <p:nvPr/>
        </p:nvSpPr>
        <p:spPr>
          <a:xfrm>
            <a:off x="1614714" y="5052784"/>
            <a:ext cx="78740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ea typeface="+mn-lt"/>
                <a:cs typeface="+mn-lt"/>
              </a:rPr>
              <a:t>messages=[</a:t>
            </a:r>
            <a:endParaRPr lang="en-US"/>
          </a:p>
          <a:p>
            <a:r>
              <a:rPr lang="en-US" sz="1100">
                <a:ea typeface="+mn-lt"/>
                <a:cs typeface="+mn-lt"/>
              </a:rPr>
              <a:t>    {</a:t>
            </a:r>
            <a:r>
              <a:rPr lang="en-US" sz="1100">
                <a:solidFill>
                  <a:srgbClr val="A31515"/>
                </a:solidFill>
                <a:ea typeface="+mn-lt"/>
                <a:cs typeface="+mn-lt"/>
              </a:rPr>
              <a:t>"role"</a:t>
            </a:r>
            <a:r>
              <a:rPr lang="en-US" sz="1100">
                <a:ea typeface="+mn-lt"/>
                <a:cs typeface="+mn-lt"/>
              </a:rPr>
              <a:t>: </a:t>
            </a:r>
            <a:r>
              <a:rPr lang="en-US" sz="1100">
                <a:solidFill>
                  <a:srgbClr val="A31515"/>
                </a:solidFill>
                <a:ea typeface="+mn-lt"/>
                <a:cs typeface="+mn-lt"/>
              </a:rPr>
              <a:t>"system"</a:t>
            </a:r>
            <a:r>
              <a:rPr lang="en-US" sz="1100">
                <a:ea typeface="+mn-lt"/>
                <a:cs typeface="+mn-lt"/>
              </a:rPr>
              <a:t>, </a:t>
            </a:r>
            <a:r>
              <a:rPr lang="en-US" sz="1100">
                <a:solidFill>
                  <a:srgbClr val="A31515"/>
                </a:solidFill>
                <a:ea typeface="+mn-lt"/>
                <a:cs typeface="+mn-lt"/>
              </a:rPr>
              <a:t>"content"</a:t>
            </a:r>
            <a:r>
              <a:rPr lang="en-US" sz="1100">
                <a:ea typeface="+mn-lt"/>
                <a:cs typeface="+mn-lt"/>
              </a:rPr>
              <a:t>: </a:t>
            </a:r>
            <a:r>
              <a:rPr lang="en-US" sz="1100">
                <a:solidFill>
                  <a:srgbClr val="A31515"/>
                </a:solidFill>
                <a:ea typeface="+mn-lt"/>
                <a:cs typeface="+mn-lt"/>
              </a:rPr>
              <a:t>"You are a text summarization assistant, skilled in summarizing long image captions to short captions"</a:t>
            </a:r>
            <a:r>
              <a:rPr lang="en-US" sz="1100">
                <a:ea typeface="+mn-lt"/>
                <a:cs typeface="+mn-lt"/>
              </a:rPr>
              <a:t>},</a:t>
            </a:r>
            <a:endParaRPr lang="en-US"/>
          </a:p>
          <a:p>
            <a:r>
              <a:rPr lang="en-US" sz="1100">
                <a:ea typeface="+mn-lt"/>
                <a:cs typeface="+mn-lt"/>
              </a:rPr>
              <a:t>    {</a:t>
            </a:r>
            <a:r>
              <a:rPr lang="en-US" sz="1100">
                <a:solidFill>
                  <a:srgbClr val="A31515"/>
                </a:solidFill>
                <a:ea typeface="+mn-lt"/>
                <a:cs typeface="+mn-lt"/>
              </a:rPr>
              <a:t>"role"</a:t>
            </a:r>
            <a:r>
              <a:rPr lang="en-US" sz="1100">
                <a:ea typeface="+mn-lt"/>
                <a:cs typeface="+mn-lt"/>
              </a:rPr>
              <a:t>: </a:t>
            </a:r>
            <a:r>
              <a:rPr lang="en-US" sz="1100">
                <a:solidFill>
                  <a:srgbClr val="A31515"/>
                </a:solidFill>
                <a:ea typeface="+mn-lt"/>
                <a:cs typeface="+mn-lt"/>
              </a:rPr>
              <a:t>"user"</a:t>
            </a:r>
            <a:r>
              <a:rPr lang="en-US" sz="1100">
                <a:ea typeface="+mn-lt"/>
                <a:cs typeface="+mn-lt"/>
              </a:rPr>
              <a:t>, </a:t>
            </a:r>
            <a:r>
              <a:rPr lang="en-US" sz="1100">
                <a:solidFill>
                  <a:srgbClr val="A31515"/>
                </a:solidFill>
                <a:ea typeface="+mn-lt"/>
                <a:cs typeface="+mn-lt"/>
              </a:rPr>
              <a:t>"content"</a:t>
            </a:r>
            <a:r>
              <a:rPr lang="en-US" sz="1100">
                <a:ea typeface="+mn-lt"/>
                <a:cs typeface="+mn-lt"/>
              </a:rPr>
              <a:t>: </a:t>
            </a:r>
            <a:r>
              <a:rPr lang="en-US" sz="1100">
                <a:solidFill>
                  <a:srgbClr val="A31515"/>
                </a:solidFill>
                <a:ea typeface="+mn-lt"/>
                <a:cs typeface="+mn-lt"/>
              </a:rPr>
              <a:t>"Summarize the following caption to only 10 words: "</a:t>
            </a:r>
            <a:r>
              <a:rPr lang="en-US" sz="1100">
                <a:solidFill>
                  <a:srgbClr val="000000"/>
                </a:solidFill>
                <a:ea typeface="+mn-lt"/>
                <a:cs typeface="+mn-lt"/>
              </a:rPr>
              <a:t> +</a:t>
            </a:r>
            <a:r>
              <a:rPr lang="en-US" sz="1100">
                <a:ea typeface="+mn-lt"/>
                <a:cs typeface="+mn-lt"/>
              </a:rPr>
              <a:t> </a:t>
            </a:r>
            <a:r>
              <a:rPr lang="en-US" sz="1100" err="1">
                <a:ea typeface="+mn-lt"/>
                <a:cs typeface="+mn-lt"/>
              </a:rPr>
              <a:t>long_caption</a:t>
            </a:r>
            <a:endParaRPr lang="en-US" err="1">
              <a:ea typeface="+mn-lt"/>
              <a:cs typeface="+mn-lt"/>
            </a:endParaRPr>
          </a:p>
          <a:p>
            <a:r>
              <a:rPr lang="en-US" sz="1100">
                <a:ea typeface="+mn-lt"/>
                <a:cs typeface="+mn-lt"/>
              </a:rPr>
              <a:t>}]</a:t>
            </a:r>
            <a:endParaRPr lang="en-US"/>
          </a:p>
        </p:txBody>
      </p:sp>
      <p:cxnSp>
        <p:nvCxnSpPr>
          <p:cNvPr id="31" name="Straight Arrow Connector 30">
            <a:extLst>
              <a:ext uri="{FF2B5EF4-FFF2-40B4-BE49-F238E27FC236}">
                <a16:creationId xmlns:a16="http://schemas.microsoft.com/office/drawing/2014/main" id="{A721AD19-8A35-E627-56BC-8F256D94AB69}"/>
              </a:ext>
            </a:extLst>
          </p:cNvPr>
          <p:cNvCxnSpPr>
            <a:cxnSpLocks/>
          </p:cNvCxnSpPr>
          <p:nvPr/>
        </p:nvCxnSpPr>
        <p:spPr>
          <a:xfrm flipV="1">
            <a:off x="2123621" y="3001731"/>
            <a:ext cx="1295397" cy="80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431D82C-F275-DAED-F02C-297A4E1ED99C}"/>
              </a:ext>
            </a:extLst>
          </p:cNvPr>
          <p:cNvSpPr txBox="1"/>
          <p:nvPr/>
        </p:nvSpPr>
        <p:spPr>
          <a:xfrm>
            <a:off x="1146020" y="3060091"/>
            <a:ext cx="1012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Dataset</a:t>
            </a:r>
            <a:endParaRPr lang="en-US"/>
          </a:p>
        </p:txBody>
      </p:sp>
      <p:sp>
        <p:nvSpPr>
          <p:cNvPr id="33" name="TextBox 32">
            <a:extLst>
              <a:ext uri="{FF2B5EF4-FFF2-40B4-BE49-F238E27FC236}">
                <a16:creationId xmlns:a16="http://schemas.microsoft.com/office/drawing/2014/main" id="{CDF8B09B-A2F8-0302-0ED5-706097F8EE1C}"/>
              </a:ext>
            </a:extLst>
          </p:cNvPr>
          <p:cNvSpPr txBox="1"/>
          <p:nvPr/>
        </p:nvSpPr>
        <p:spPr>
          <a:xfrm rot="2460000">
            <a:off x="5537345" y="3039461"/>
            <a:ext cx="878923" cy="27699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cs typeface="Calibri"/>
              </a:rPr>
              <a:t>object_list</a:t>
            </a:r>
            <a:endParaRPr lang="en-US" err="1">
              <a:cs typeface="Calibri" panose="020F0502020204030204"/>
            </a:endParaRPr>
          </a:p>
        </p:txBody>
      </p:sp>
      <p:sp>
        <p:nvSpPr>
          <p:cNvPr id="34" name="TextBox 33">
            <a:extLst>
              <a:ext uri="{FF2B5EF4-FFF2-40B4-BE49-F238E27FC236}">
                <a16:creationId xmlns:a16="http://schemas.microsoft.com/office/drawing/2014/main" id="{B6FE91CF-C3C9-D07D-6F12-C9275EDEE040}"/>
              </a:ext>
            </a:extLst>
          </p:cNvPr>
          <p:cNvSpPr txBox="1"/>
          <p:nvPr/>
        </p:nvSpPr>
        <p:spPr>
          <a:xfrm rot="-3240000">
            <a:off x="5422880" y="4271583"/>
            <a:ext cx="1187351" cy="27699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cs typeface="Calibri"/>
              </a:rPr>
              <a:t>short_caption</a:t>
            </a:r>
            <a:endParaRPr lang="en-US" err="1"/>
          </a:p>
        </p:txBody>
      </p:sp>
      <p:sp>
        <p:nvSpPr>
          <p:cNvPr id="35" name="TextBox 34">
            <a:extLst>
              <a:ext uri="{FF2B5EF4-FFF2-40B4-BE49-F238E27FC236}">
                <a16:creationId xmlns:a16="http://schemas.microsoft.com/office/drawing/2014/main" id="{B63B18A0-D250-0170-5B0E-400DAF90F8C2}"/>
              </a:ext>
            </a:extLst>
          </p:cNvPr>
          <p:cNvSpPr txBox="1"/>
          <p:nvPr/>
        </p:nvSpPr>
        <p:spPr>
          <a:xfrm>
            <a:off x="6277427" y="1886857"/>
            <a:ext cx="582385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cs typeface="Calibri"/>
              </a:rPr>
              <a:t>Long Caption:</a:t>
            </a:r>
            <a:r>
              <a:rPr lang="en-US" sz="1000">
                <a:solidFill>
                  <a:srgbClr val="000000"/>
                </a:solidFill>
                <a:ea typeface="+mn-lt"/>
                <a:cs typeface="+mn-lt"/>
              </a:rPr>
              <a:t> </a:t>
            </a:r>
            <a:r>
              <a:rPr lang="en-US" sz="1000">
                <a:solidFill>
                  <a:srgbClr val="212121"/>
                </a:solidFill>
                <a:ea typeface="+mn-lt"/>
                <a:cs typeface="+mn-lt"/>
              </a:rPr>
              <a:t>Landscape with two horsemen enter the composition from the left foreground, one with a falcon standing on his left hand. Falcons hunt birds in the background. Framing line at the bottom.</a:t>
            </a:r>
          </a:p>
          <a:p>
            <a:r>
              <a:rPr lang="en-US" sz="1000" b="1">
                <a:solidFill>
                  <a:srgbClr val="212121"/>
                </a:solidFill>
                <a:ea typeface="+mn-lt"/>
                <a:cs typeface="+mn-lt"/>
              </a:rPr>
              <a:t>Object List:</a:t>
            </a:r>
            <a:r>
              <a:rPr lang="en-US" sz="1000">
                <a:solidFill>
                  <a:srgbClr val="212121"/>
                </a:solidFill>
                <a:cs typeface="Calibri"/>
              </a:rPr>
              <a:t> </a:t>
            </a:r>
            <a:r>
              <a:rPr lang="en-US" sz="1000">
                <a:solidFill>
                  <a:srgbClr val="212121"/>
                </a:solidFill>
                <a:ea typeface="+mn-lt"/>
                <a:cs typeface="+mn-lt"/>
              </a:rPr>
              <a:t>['enter', 'bird', 'bottom', 'composition', 'framing', 'falcon', 'hand', 'one', 'background', 'foreground', 'left', 'line', 'standing', 'hunt', 'two', 'landscape', 'horseman']</a:t>
            </a:r>
            <a:endParaRPr lang="en-US"/>
          </a:p>
          <a:p>
            <a:r>
              <a:rPr lang="en-US" sz="1000" b="1">
                <a:solidFill>
                  <a:srgbClr val="000000"/>
                </a:solidFill>
                <a:ea typeface="+mn-lt"/>
                <a:cs typeface="+mn-lt"/>
              </a:rPr>
              <a:t>Short Caption: </a:t>
            </a:r>
            <a:r>
              <a:rPr lang="en-US" sz="1000">
                <a:solidFill>
                  <a:srgbClr val="212121"/>
                </a:solidFill>
                <a:ea typeface="+mn-lt"/>
                <a:cs typeface="+mn-lt"/>
              </a:rPr>
              <a:t>Two horsemen, falcon, hunting birds, framed line at bottom.</a:t>
            </a:r>
            <a:endParaRPr lang="en-US" sz="1000">
              <a:cs typeface="Calibri"/>
            </a:endParaRPr>
          </a:p>
          <a:p>
            <a:r>
              <a:rPr lang="en-US" sz="1000" b="1">
                <a:solidFill>
                  <a:srgbClr val="212121"/>
                </a:solidFill>
                <a:ea typeface="+mn-lt"/>
                <a:cs typeface="+mn-lt"/>
              </a:rPr>
              <a:t>LLM Prompt:</a:t>
            </a:r>
            <a:r>
              <a:rPr lang="en-US" sz="1000">
                <a:solidFill>
                  <a:srgbClr val="212121"/>
                </a:solidFill>
                <a:ea typeface="+mn-lt"/>
                <a:cs typeface="+mn-lt"/>
              </a:rPr>
              <a:t> objects: enter, bird, bottom, composition, framing, falcon, hand, one, background, foreground, left, line, standing, hunt, two, landscape, horseman; caption: Two horsemen, falcon, hunting birds, framed line at bottom.</a:t>
            </a:r>
            <a:endParaRPr lang="en-US">
              <a:cs typeface="Calibri"/>
            </a:endParaRPr>
          </a:p>
          <a:p>
            <a:endParaRPr lang="en-US" sz="1000">
              <a:solidFill>
                <a:srgbClr val="212121"/>
              </a:solidFill>
              <a:cs typeface="Calibri"/>
            </a:endParaRPr>
          </a:p>
        </p:txBody>
      </p:sp>
      <p:sp>
        <p:nvSpPr>
          <p:cNvPr id="36" name="TextBox 35">
            <a:extLst>
              <a:ext uri="{FF2B5EF4-FFF2-40B4-BE49-F238E27FC236}">
                <a16:creationId xmlns:a16="http://schemas.microsoft.com/office/drawing/2014/main" id="{3680FB73-AD44-D2B5-F91C-DEE3C69701ED}"/>
              </a:ext>
            </a:extLst>
          </p:cNvPr>
          <p:cNvSpPr txBox="1"/>
          <p:nvPr/>
        </p:nvSpPr>
        <p:spPr>
          <a:xfrm>
            <a:off x="7901214" y="4018642"/>
            <a:ext cx="265792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a:cs typeface="Calibri"/>
              </a:rPr>
              <a:t>Fine-Tuned on </a:t>
            </a:r>
            <a:r>
              <a:rPr lang="en-US" sz="1200" b="1">
                <a:cs typeface="Calibri"/>
              </a:rPr>
              <a:t>2000 </a:t>
            </a:r>
            <a:r>
              <a:rPr lang="en-US" sz="1200">
                <a:cs typeface="Calibri"/>
              </a:rPr>
              <a:t>training examples</a:t>
            </a:r>
          </a:p>
          <a:p>
            <a:pPr marL="285750" indent="-285750">
              <a:buFont typeface="Arial"/>
              <a:buChar char="•"/>
            </a:pPr>
            <a:r>
              <a:rPr lang="en-US" sz="1200">
                <a:cs typeface="Calibri"/>
              </a:rPr>
              <a:t>Validation Data contains </a:t>
            </a:r>
            <a:r>
              <a:rPr lang="en-US" sz="1200" b="1">
                <a:cs typeface="Calibri"/>
              </a:rPr>
              <a:t>100</a:t>
            </a:r>
            <a:r>
              <a:rPr lang="en-US" sz="1200">
                <a:cs typeface="Calibri"/>
              </a:rPr>
              <a:t> test samples</a:t>
            </a:r>
          </a:p>
        </p:txBody>
      </p:sp>
    </p:spTree>
    <p:extLst>
      <p:ext uri="{BB962C8B-B14F-4D97-AF65-F5344CB8AC3E}">
        <p14:creationId xmlns:p14="http://schemas.microsoft.com/office/powerpoint/2010/main" val="2943079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31BB-C2F4-364E-A977-CF01BAF9ADD5}"/>
              </a:ext>
            </a:extLst>
          </p:cNvPr>
          <p:cNvSpPr>
            <a:spLocks noGrp="1"/>
          </p:cNvSpPr>
          <p:nvPr>
            <p:ph type="title"/>
          </p:nvPr>
        </p:nvSpPr>
        <p:spPr>
          <a:xfrm>
            <a:off x="1097280" y="286603"/>
            <a:ext cx="10058400" cy="1423543"/>
          </a:xfrm>
        </p:spPr>
        <p:txBody>
          <a:bodyPr>
            <a:normAutofit/>
          </a:bodyPr>
          <a:lstStyle/>
          <a:p>
            <a:r>
              <a:rPr lang="en-US" dirty="0">
                <a:cs typeface="Calibri Light"/>
              </a:rPr>
              <a:t>LLM Text Generation Prediction/Run-Time</a:t>
            </a:r>
          </a:p>
        </p:txBody>
      </p:sp>
      <p:cxnSp>
        <p:nvCxnSpPr>
          <p:cNvPr id="9" name="Straight Arrow Connector 8">
            <a:extLst>
              <a:ext uri="{FF2B5EF4-FFF2-40B4-BE49-F238E27FC236}">
                <a16:creationId xmlns:a16="http://schemas.microsoft.com/office/drawing/2014/main" id="{1D911A4C-114A-716D-7603-DB05E9BE17D6}"/>
              </a:ext>
            </a:extLst>
          </p:cNvPr>
          <p:cNvCxnSpPr>
            <a:cxnSpLocks/>
          </p:cNvCxnSpPr>
          <p:nvPr/>
        </p:nvCxnSpPr>
        <p:spPr>
          <a:xfrm>
            <a:off x="2087335" y="3057976"/>
            <a:ext cx="1386112" cy="914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2D11077-2230-83DA-E7CE-4B8804740A5A}"/>
              </a:ext>
            </a:extLst>
          </p:cNvPr>
          <p:cNvSpPr txBox="1"/>
          <p:nvPr/>
        </p:nvSpPr>
        <p:spPr>
          <a:xfrm>
            <a:off x="3428327" y="2042750"/>
            <a:ext cx="1985635" cy="307777"/>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cs typeface="Calibri"/>
              </a:rPr>
              <a:t>retinanet_resnet50_fpn</a:t>
            </a:r>
          </a:p>
        </p:txBody>
      </p:sp>
      <p:sp>
        <p:nvSpPr>
          <p:cNvPr id="13" name="TextBox 12">
            <a:extLst>
              <a:ext uri="{FF2B5EF4-FFF2-40B4-BE49-F238E27FC236}">
                <a16:creationId xmlns:a16="http://schemas.microsoft.com/office/drawing/2014/main" id="{A1F06318-10F8-D488-5F34-00C6F2F9B2CB}"/>
              </a:ext>
            </a:extLst>
          </p:cNvPr>
          <p:cNvSpPr txBox="1"/>
          <p:nvPr/>
        </p:nvSpPr>
        <p:spPr>
          <a:xfrm>
            <a:off x="3500897" y="3838893"/>
            <a:ext cx="1940277" cy="276999"/>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cs typeface="Calibri"/>
              </a:rPr>
              <a:t>blip-image-captioning-base</a:t>
            </a:r>
          </a:p>
        </p:txBody>
      </p:sp>
      <p:cxnSp>
        <p:nvCxnSpPr>
          <p:cNvPr id="15" name="Straight Arrow Connector 14">
            <a:extLst>
              <a:ext uri="{FF2B5EF4-FFF2-40B4-BE49-F238E27FC236}">
                <a16:creationId xmlns:a16="http://schemas.microsoft.com/office/drawing/2014/main" id="{009773A0-2B32-1295-E282-180B3AFA3550}"/>
              </a:ext>
            </a:extLst>
          </p:cNvPr>
          <p:cNvCxnSpPr/>
          <p:nvPr/>
        </p:nvCxnSpPr>
        <p:spPr>
          <a:xfrm>
            <a:off x="5448300" y="2237012"/>
            <a:ext cx="823684" cy="696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A5ADF43-B21F-E774-DA57-0B6AA0344987}"/>
              </a:ext>
            </a:extLst>
          </p:cNvPr>
          <p:cNvCxnSpPr>
            <a:cxnSpLocks/>
          </p:cNvCxnSpPr>
          <p:nvPr/>
        </p:nvCxnSpPr>
        <p:spPr>
          <a:xfrm flipV="1">
            <a:off x="5448300" y="2988125"/>
            <a:ext cx="814611" cy="981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4E41B70-B170-215F-FB6C-DD747EB6CAEA}"/>
              </a:ext>
            </a:extLst>
          </p:cNvPr>
          <p:cNvSpPr txBox="1"/>
          <p:nvPr/>
        </p:nvSpPr>
        <p:spPr>
          <a:xfrm>
            <a:off x="6240467" y="2841035"/>
            <a:ext cx="1668137" cy="24622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&lt;</a:t>
            </a:r>
            <a:r>
              <a:rPr lang="en-US" sz="1000" err="1">
                <a:cs typeface="Calibri"/>
              </a:rPr>
              <a:t>object_list</a:t>
            </a:r>
            <a:r>
              <a:rPr lang="en-US" sz="1000">
                <a:cs typeface="Calibri"/>
              </a:rPr>
              <a:t>, </a:t>
            </a:r>
            <a:r>
              <a:rPr lang="en-US" sz="1000" err="1">
                <a:cs typeface="Calibri"/>
              </a:rPr>
              <a:t>short_caption</a:t>
            </a:r>
            <a:r>
              <a:rPr lang="en-US" sz="1000">
                <a:cs typeface="Calibri"/>
              </a:rPr>
              <a:t>&gt;</a:t>
            </a:r>
          </a:p>
        </p:txBody>
      </p:sp>
      <p:sp>
        <p:nvSpPr>
          <p:cNvPr id="21" name="TextBox 20">
            <a:extLst>
              <a:ext uri="{FF2B5EF4-FFF2-40B4-BE49-F238E27FC236}">
                <a16:creationId xmlns:a16="http://schemas.microsoft.com/office/drawing/2014/main" id="{7E095BD8-521E-3851-BD2B-BADB98EFB1C1}"/>
              </a:ext>
            </a:extLst>
          </p:cNvPr>
          <p:cNvSpPr txBox="1"/>
          <p:nvPr/>
        </p:nvSpPr>
        <p:spPr>
          <a:xfrm>
            <a:off x="7837040" y="2813821"/>
            <a:ext cx="1740706" cy="276999"/>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cs typeface="Calibri"/>
              </a:rPr>
              <a:t>facebook</a:t>
            </a:r>
            <a:r>
              <a:rPr lang="en-US" sz="1200">
                <a:cs typeface="Calibri"/>
              </a:rPr>
              <a:t>/</a:t>
            </a:r>
            <a:r>
              <a:rPr lang="en-US" sz="1200" err="1">
                <a:cs typeface="Calibri"/>
              </a:rPr>
              <a:t>bart</a:t>
            </a:r>
            <a:r>
              <a:rPr lang="en-US" sz="1200">
                <a:cs typeface="Calibri"/>
              </a:rPr>
              <a:t>-large-</a:t>
            </a:r>
            <a:r>
              <a:rPr lang="en-US" sz="1200" err="1">
                <a:cs typeface="Calibri"/>
              </a:rPr>
              <a:t>cnn</a:t>
            </a:r>
          </a:p>
        </p:txBody>
      </p:sp>
      <p:sp>
        <p:nvSpPr>
          <p:cNvPr id="23" name="TextBox 22">
            <a:extLst>
              <a:ext uri="{FF2B5EF4-FFF2-40B4-BE49-F238E27FC236}">
                <a16:creationId xmlns:a16="http://schemas.microsoft.com/office/drawing/2014/main" id="{45D2AEFD-3B10-3D55-9B75-B3AC481D6D4E}"/>
              </a:ext>
            </a:extLst>
          </p:cNvPr>
          <p:cNvSpPr txBox="1"/>
          <p:nvPr/>
        </p:nvSpPr>
        <p:spPr>
          <a:xfrm>
            <a:off x="7840737" y="2352522"/>
            <a:ext cx="166611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cs typeface="Calibri"/>
              </a:rPr>
              <a:t>prediction using </a:t>
            </a:r>
          </a:p>
          <a:p>
            <a:pPr algn="ctr"/>
            <a:r>
              <a:rPr lang="en-US" sz="1000">
                <a:cs typeface="Calibri"/>
              </a:rPr>
              <a:t>&lt;</a:t>
            </a:r>
            <a:r>
              <a:rPr lang="en-US" sz="1000" err="1">
                <a:cs typeface="Calibri"/>
              </a:rPr>
              <a:t>object_list</a:t>
            </a:r>
            <a:r>
              <a:rPr lang="en-US" sz="1000">
                <a:cs typeface="Calibri"/>
              </a:rPr>
              <a:t>, </a:t>
            </a:r>
            <a:r>
              <a:rPr lang="en-US" sz="1000" err="1">
                <a:cs typeface="Calibri"/>
              </a:rPr>
              <a:t>short_caption</a:t>
            </a:r>
            <a:r>
              <a:rPr lang="en-US" sz="1000">
                <a:cs typeface="Calibri"/>
              </a:rPr>
              <a:t>&gt;</a:t>
            </a:r>
          </a:p>
        </p:txBody>
      </p:sp>
      <p:sp>
        <p:nvSpPr>
          <p:cNvPr id="25" name="TextBox 24">
            <a:extLst>
              <a:ext uri="{FF2B5EF4-FFF2-40B4-BE49-F238E27FC236}">
                <a16:creationId xmlns:a16="http://schemas.microsoft.com/office/drawing/2014/main" id="{11B9AEF4-6AFC-1FAE-FD5C-E4A9FB2E831E}"/>
              </a:ext>
            </a:extLst>
          </p:cNvPr>
          <p:cNvSpPr txBox="1"/>
          <p:nvPr/>
        </p:nvSpPr>
        <p:spPr>
          <a:xfrm>
            <a:off x="10190235" y="2778878"/>
            <a:ext cx="15391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Long Caption</a:t>
            </a:r>
          </a:p>
        </p:txBody>
      </p:sp>
      <p:cxnSp>
        <p:nvCxnSpPr>
          <p:cNvPr id="27" name="Straight Arrow Connector 26">
            <a:extLst>
              <a:ext uri="{FF2B5EF4-FFF2-40B4-BE49-F238E27FC236}">
                <a16:creationId xmlns:a16="http://schemas.microsoft.com/office/drawing/2014/main" id="{C4D3808F-C839-D990-3E5F-18319E4B2718}"/>
              </a:ext>
            </a:extLst>
          </p:cNvPr>
          <p:cNvCxnSpPr>
            <a:cxnSpLocks/>
          </p:cNvCxnSpPr>
          <p:nvPr/>
        </p:nvCxnSpPr>
        <p:spPr>
          <a:xfrm>
            <a:off x="9607549" y="2949117"/>
            <a:ext cx="651328" cy="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721AD19-8A35-E627-56BC-8F256D94AB69}"/>
              </a:ext>
            </a:extLst>
          </p:cNvPr>
          <p:cNvCxnSpPr>
            <a:cxnSpLocks/>
          </p:cNvCxnSpPr>
          <p:nvPr/>
        </p:nvCxnSpPr>
        <p:spPr>
          <a:xfrm flipV="1">
            <a:off x="2087335" y="2212517"/>
            <a:ext cx="1295397" cy="80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DF8B09B-A2F8-0302-0ED5-706097F8EE1C}"/>
              </a:ext>
            </a:extLst>
          </p:cNvPr>
          <p:cNvSpPr txBox="1"/>
          <p:nvPr/>
        </p:nvSpPr>
        <p:spPr>
          <a:xfrm rot="2460000">
            <a:off x="5501059" y="2250247"/>
            <a:ext cx="878923" cy="27699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cs typeface="Calibri"/>
              </a:rPr>
              <a:t>object_list</a:t>
            </a:r>
            <a:endParaRPr lang="en-US" err="1">
              <a:cs typeface="Calibri" panose="020F0502020204030204"/>
            </a:endParaRPr>
          </a:p>
        </p:txBody>
      </p:sp>
      <p:sp>
        <p:nvSpPr>
          <p:cNvPr id="34" name="TextBox 33">
            <a:extLst>
              <a:ext uri="{FF2B5EF4-FFF2-40B4-BE49-F238E27FC236}">
                <a16:creationId xmlns:a16="http://schemas.microsoft.com/office/drawing/2014/main" id="{B6FE91CF-C3C9-D07D-6F12-C9275EDEE040}"/>
              </a:ext>
            </a:extLst>
          </p:cNvPr>
          <p:cNvSpPr txBox="1"/>
          <p:nvPr/>
        </p:nvSpPr>
        <p:spPr>
          <a:xfrm rot="18480000">
            <a:off x="5397809" y="3449612"/>
            <a:ext cx="1214565" cy="27699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cs typeface="Calibri"/>
              </a:rPr>
              <a:t>short_caption</a:t>
            </a:r>
            <a:endParaRPr lang="en-US" err="1"/>
          </a:p>
        </p:txBody>
      </p:sp>
      <p:pic>
        <p:nvPicPr>
          <p:cNvPr id="4" name="Picture 3" descr="A close up of a fabric&#10;&#10;Description automatically generated">
            <a:extLst>
              <a:ext uri="{FF2B5EF4-FFF2-40B4-BE49-F238E27FC236}">
                <a16:creationId xmlns:a16="http://schemas.microsoft.com/office/drawing/2014/main" id="{506CBB79-0477-00D2-98EC-B46A90EE12D1}"/>
              </a:ext>
            </a:extLst>
          </p:cNvPr>
          <p:cNvPicPr>
            <a:picLocks noChangeAspect="1"/>
          </p:cNvPicPr>
          <p:nvPr/>
        </p:nvPicPr>
        <p:blipFill>
          <a:blip r:embed="rId2"/>
          <a:stretch>
            <a:fillRect/>
          </a:stretch>
        </p:blipFill>
        <p:spPr>
          <a:xfrm>
            <a:off x="1165509" y="2612907"/>
            <a:ext cx="905128" cy="877578"/>
          </a:xfrm>
          <a:prstGeom prst="rect">
            <a:avLst/>
          </a:prstGeom>
        </p:spPr>
      </p:pic>
      <p:sp>
        <p:nvSpPr>
          <p:cNvPr id="6" name="TextBox 5">
            <a:extLst>
              <a:ext uri="{FF2B5EF4-FFF2-40B4-BE49-F238E27FC236}">
                <a16:creationId xmlns:a16="http://schemas.microsoft.com/office/drawing/2014/main" id="{696B955E-1F0F-38C8-74F2-47DC3687C992}"/>
              </a:ext>
            </a:extLst>
          </p:cNvPr>
          <p:cNvSpPr txBox="1"/>
          <p:nvPr/>
        </p:nvSpPr>
        <p:spPr>
          <a:xfrm>
            <a:off x="1386247" y="4660362"/>
            <a:ext cx="10198301"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solidFill>
                  <a:srgbClr val="212121"/>
                </a:solidFill>
                <a:ea typeface="+mn-lt"/>
                <a:cs typeface="+mn-lt"/>
              </a:rPr>
              <a:t>Object List:</a:t>
            </a:r>
            <a:r>
              <a:rPr lang="en-US" sz="1000">
                <a:solidFill>
                  <a:srgbClr val="212121"/>
                </a:solidFill>
                <a:cs typeface="Calibri"/>
              </a:rPr>
              <a:t> </a:t>
            </a:r>
            <a:r>
              <a:rPr lang="en-US" sz="1000">
                <a:solidFill>
                  <a:srgbClr val="212121"/>
                </a:solidFill>
                <a:ea typeface="+mn-lt"/>
                <a:cs typeface="+mn-lt"/>
              </a:rPr>
              <a:t>['</a:t>
            </a:r>
            <a:r>
              <a:rPr lang="en-US" sz="1100">
                <a:solidFill>
                  <a:srgbClr val="212121"/>
                </a:solidFill>
                <a:ea typeface="+mn-lt"/>
                <a:cs typeface="+mn-lt"/>
              </a:rPr>
              <a:t>cat', 'laptop', 'chair', 'train', 'sink', 'suitcase', 'bed', 'bench', 'couch', 'person', 'boat', 'tv', 'potted plant', 'dining table'</a:t>
            </a:r>
            <a:r>
              <a:rPr lang="en-US" sz="1000">
                <a:solidFill>
                  <a:srgbClr val="212121"/>
                </a:solidFill>
                <a:ea typeface="+mn-lt"/>
                <a:cs typeface="+mn-lt"/>
              </a:rPr>
              <a:t>]</a:t>
            </a:r>
            <a:endParaRPr lang="en-US"/>
          </a:p>
          <a:p>
            <a:r>
              <a:rPr lang="en-US" sz="1000" b="1">
                <a:solidFill>
                  <a:srgbClr val="000000"/>
                </a:solidFill>
                <a:ea typeface="+mn-lt"/>
                <a:cs typeface="+mn-lt"/>
              </a:rPr>
              <a:t>Short Caption: </a:t>
            </a:r>
            <a:r>
              <a:rPr lang="en-US" sz="1100">
                <a:solidFill>
                  <a:srgbClr val="212121"/>
                </a:solidFill>
                <a:ea typeface="+mn-lt"/>
                <a:cs typeface="+mn-lt"/>
              </a:rPr>
              <a:t>textile fragment with floral design</a:t>
            </a:r>
            <a:endParaRPr lang="en-US" sz="1000">
              <a:cs typeface="Calibri"/>
            </a:endParaRPr>
          </a:p>
          <a:p>
            <a:r>
              <a:rPr lang="en-US" sz="1000" b="1">
                <a:solidFill>
                  <a:srgbClr val="212121"/>
                </a:solidFill>
                <a:ea typeface="+mn-lt"/>
                <a:cs typeface="+mn-lt"/>
              </a:rPr>
              <a:t>LLM Prompt:</a:t>
            </a:r>
            <a:r>
              <a:rPr lang="en-US" sz="1000">
                <a:solidFill>
                  <a:srgbClr val="212121"/>
                </a:solidFill>
                <a:ea typeface="+mn-lt"/>
                <a:cs typeface="+mn-lt"/>
              </a:rPr>
              <a:t> </a:t>
            </a:r>
            <a:r>
              <a:rPr lang="en-US" sz="1100">
                <a:solidFill>
                  <a:srgbClr val="212121"/>
                </a:solidFill>
                <a:ea typeface="+mn-lt"/>
                <a:cs typeface="+mn-lt"/>
              </a:rPr>
              <a:t>objects: cat, laptop, chair, train, sink, suitcase, bed, bench, couch, person, boat, tv, potted plant, dining table; caption: textile fragment with floral design</a:t>
            </a:r>
            <a:endParaRPr lang="en-US">
              <a:cs typeface="Calibri"/>
            </a:endParaRPr>
          </a:p>
          <a:p>
            <a:r>
              <a:rPr lang="en-US" sz="1000" b="1">
                <a:solidFill>
                  <a:srgbClr val="000000"/>
                </a:solidFill>
                <a:cs typeface="Calibri"/>
              </a:rPr>
              <a:t>Predicted Long Caption:</a:t>
            </a:r>
            <a:r>
              <a:rPr lang="en-US" sz="1000">
                <a:solidFill>
                  <a:srgbClr val="000000"/>
                </a:solidFill>
                <a:cs typeface="Calibri"/>
              </a:rPr>
              <a:t> </a:t>
            </a:r>
            <a:r>
              <a:rPr lang="en-US" sz="1000" b="1" i="1">
                <a:solidFill>
                  <a:srgbClr val="212121"/>
                </a:solidFill>
                <a:ea typeface="+mn-lt"/>
                <a:cs typeface="+mn-lt"/>
              </a:rPr>
              <a:t>Textile fragment with a potted plant, couch, chair, sofa, bed, laptop, chair and suitcase. In the sink are people on boats, in the living room a couch, on the dining table a chair, on a bench, a couch and chair, and on the sofa are a cat, a bed, and a suitcase.</a:t>
            </a:r>
          </a:p>
          <a:p>
            <a:endParaRPr lang="en-US" sz="1000">
              <a:solidFill>
                <a:srgbClr val="212121"/>
              </a:solidFill>
              <a:cs typeface="Calibri"/>
            </a:endParaRPr>
          </a:p>
        </p:txBody>
      </p:sp>
    </p:spTree>
    <p:extLst>
      <p:ext uri="{BB962C8B-B14F-4D97-AF65-F5344CB8AC3E}">
        <p14:creationId xmlns:p14="http://schemas.microsoft.com/office/powerpoint/2010/main" val="4163600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087B8-D793-CF2D-F089-91850B6C8449}"/>
              </a:ext>
            </a:extLst>
          </p:cNvPr>
          <p:cNvSpPr>
            <a:spLocks noGrp="1"/>
          </p:cNvSpPr>
          <p:nvPr>
            <p:ph type="title"/>
          </p:nvPr>
        </p:nvSpPr>
        <p:spPr/>
        <p:txBody>
          <a:bodyPr/>
          <a:lstStyle/>
          <a:p>
            <a:r>
              <a:rPr lang="en-US" dirty="0">
                <a:cs typeface="Calibri Light"/>
              </a:rPr>
              <a:t>LLM Text Generation Prediction Examples</a:t>
            </a:r>
          </a:p>
        </p:txBody>
      </p:sp>
      <p:pic>
        <p:nvPicPr>
          <p:cNvPr id="4" name="Content Placeholder 3" descr="A small white and orange teacup and saucer&#10;&#10;Description automatically generated">
            <a:extLst>
              <a:ext uri="{FF2B5EF4-FFF2-40B4-BE49-F238E27FC236}">
                <a16:creationId xmlns:a16="http://schemas.microsoft.com/office/drawing/2014/main" id="{85EE3DF6-1493-E82F-7658-3C79A9E46781}"/>
              </a:ext>
            </a:extLst>
          </p:cNvPr>
          <p:cNvPicPr>
            <a:picLocks noGrp="1" noChangeAspect="1"/>
          </p:cNvPicPr>
          <p:nvPr>
            <p:ph idx="1"/>
          </p:nvPr>
        </p:nvPicPr>
        <p:blipFill>
          <a:blip r:embed="rId2"/>
          <a:stretch>
            <a:fillRect/>
          </a:stretch>
        </p:blipFill>
        <p:spPr>
          <a:xfrm>
            <a:off x="1191260" y="1878754"/>
            <a:ext cx="1218127" cy="1218127"/>
          </a:xfrm>
        </p:spPr>
      </p:pic>
      <p:sp>
        <p:nvSpPr>
          <p:cNvPr id="5" name="TextBox 4">
            <a:extLst>
              <a:ext uri="{FF2B5EF4-FFF2-40B4-BE49-F238E27FC236}">
                <a16:creationId xmlns:a16="http://schemas.microsoft.com/office/drawing/2014/main" id="{F4BF7572-218B-8466-CB08-6F922BEA1B8A}"/>
              </a:ext>
            </a:extLst>
          </p:cNvPr>
          <p:cNvSpPr txBox="1"/>
          <p:nvPr/>
        </p:nvSpPr>
        <p:spPr>
          <a:xfrm>
            <a:off x="2489915" y="1888900"/>
            <a:ext cx="837126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212121"/>
                </a:solidFill>
                <a:ea typeface="+mn-lt"/>
                <a:cs typeface="+mn-lt"/>
              </a:rPr>
              <a:t>Actual Caption</a:t>
            </a:r>
            <a:r>
              <a:rPr lang="en-US" sz="1600">
                <a:solidFill>
                  <a:srgbClr val="212121"/>
                </a:solidFill>
                <a:ea typeface="+mn-lt"/>
                <a:cs typeface="+mn-lt"/>
              </a:rPr>
              <a:t>: Decorated in red and gold, in outline of conventionalized petals. In center of saucer and inside tea bowl is a butterfly.</a:t>
            </a:r>
            <a:endParaRPr lang="en-US" sz="1600">
              <a:solidFill>
                <a:srgbClr val="000000"/>
              </a:solidFill>
              <a:ea typeface="+mn-lt"/>
              <a:cs typeface="+mn-lt"/>
            </a:endParaRPr>
          </a:p>
          <a:p>
            <a:r>
              <a:rPr lang="en-US" sz="1600" b="1">
                <a:solidFill>
                  <a:srgbClr val="212121"/>
                </a:solidFill>
                <a:ea typeface="+mn-lt"/>
                <a:cs typeface="+mn-lt"/>
              </a:rPr>
              <a:t>Predicted Caption</a:t>
            </a:r>
            <a:r>
              <a:rPr lang="en-US" sz="1600">
                <a:solidFill>
                  <a:srgbClr val="212121"/>
                </a:solidFill>
                <a:ea typeface="+mn-lt"/>
                <a:cs typeface="+mn-lt"/>
              </a:rPr>
              <a:t>: Small cup and saucer on dining table. Vase, wine glass, vase, bowl, spoon, and bottle of wine. Sandwich on top of cup. Cake in cup and on saucer with a spoon and a vase at the bottom of the bottle.</a:t>
            </a:r>
            <a:endParaRPr lang="en-US" sz="1600">
              <a:cs typeface="Calibri"/>
            </a:endParaRPr>
          </a:p>
        </p:txBody>
      </p:sp>
      <p:pic>
        <p:nvPicPr>
          <p:cNvPr id="6" name="Picture 5" descr="A drawing of a staircase&#10;&#10;Description automatically generated">
            <a:extLst>
              <a:ext uri="{FF2B5EF4-FFF2-40B4-BE49-F238E27FC236}">
                <a16:creationId xmlns:a16="http://schemas.microsoft.com/office/drawing/2014/main" id="{669E6522-F019-1041-0857-A782A53CD908}"/>
              </a:ext>
            </a:extLst>
          </p:cNvPr>
          <p:cNvPicPr>
            <a:picLocks noChangeAspect="1"/>
          </p:cNvPicPr>
          <p:nvPr/>
        </p:nvPicPr>
        <p:blipFill>
          <a:blip r:embed="rId3"/>
          <a:stretch>
            <a:fillRect/>
          </a:stretch>
        </p:blipFill>
        <p:spPr>
          <a:xfrm>
            <a:off x="1151049" y="3281430"/>
            <a:ext cx="1293254" cy="1325451"/>
          </a:xfrm>
          <a:prstGeom prst="rect">
            <a:avLst/>
          </a:prstGeom>
        </p:spPr>
      </p:pic>
      <p:sp>
        <p:nvSpPr>
          <p:cNvPr id="7" name="TextBox 6">
            <a:extLst>
              <a:ext uri="{FF2B5EF4-FFF2-40B4-BE49-F238E27FC236}">
                <a16:creationId xmlns:a16="http://schemas.microsoft.com/office/drawing/2014/main" id="{82D87FDA-BCDB-5573-702F-945CD80077B0}"/>
              </a:ext>
            </a:extLst>
          </p:cNvPr>
          <p:cNvSpPr txBox="1"/>
          <p:nvPr/>
        </p:nvSpPr>
        <p:spPr>
          <a:xfrm>
            <a:off x="2575774" y="3284111"/>
            <a:ext cx="837126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212121"/>
                </a:solidFill>
                <a:ea typeface="+mn-lt"/>
                <a:cs typeface="+mn-lt"/>
              </a:rPr>
              <a:t>Actual Caption</a:t>
            </a:r>
            <a:r>
              <a:rPr lang="en-US" sz="1600">
                <a:solidFill>
                  <a:srgbClr val="212121"/>
                </a:solidFill>
                <a:ea typeface="+mn-lt"/>
                <a:cs typeface="+mn-lt"/>
              </a:rPr>
              <a:t>: Horizontal rectangle. Staircase in palace with portico at top of stairs. Some details in graphite only, possibly unfinished.</a:t>
            </a:r>
            <a:endParaRPr lang="en-US" sz="1600">
              <a:solidFill>
                <a:srgbClr val="000000"/>
              </a:solidFill>
              <a:ea typeface="+mn-lt"/>
              <a:cs typeface="+mn-lt"/>
            </a:endParaRPr>
          </a:p>
          <a:p>
            <a:r>
              <a:rPr lang="en-US" sz="1600" b="1">
                <a:solidFill>
                  <a:srgbClr val="212121"/>
                </a:solidFill>
                <a:ea typeface="+mn-lt"/>
                <a:cs typeface="+mn-lt"/>
              </a:rPr>
              <a:t>Predicted Caption</a:t>
            </a:r>
            <a:r>
              <a:rPr lang="en-US" sz="1600">
                <a:solidFill>
                  <a:srgbClr val="212121"/>
                </a:solidFill>
                <a:ea typeface="+mn-lt"/>
                <a:cs typeface="+mn-lt"/>
              </a:rPr>
              <a:t>: Drawing of a staircase in a building. Traffic light, bench, and potted plant. In the drawing, a person is on a road light, and a building has a staircase with a bench and traffic light above it, with a building with a person on it.</a:t>
            </a:r>
            <a:endParaRPr lang="en-US" sz="1600">
              <a:ea typeface="+mn-lt"/>
              <a:cs typeface="+mn-lt"/>
            </a:endParaRPr>
          </a:p>
        </p:txBody>
      </p:sp>
      <p:pic>
        <p:nvPicPr>
          <p:cNvPr id="8" name="Picture 7" descr="A blue and tan striped curtain&#10;&#10;Description automatically generated">
            <a:extLst>
              <a:ext uri="{FF2B5EF4-FFF2-40B4-BE49-F238E27FC236}">
                <a16:creationId xmlns:a16="http://schemas.microsoft.com/office/drawing/2014/main" id="{924FBA9F-C2A8-F449-4B78-86FCCD4418E5}"/>
              </a:ext>
            </a:extLst>
          </p:cNvPr>
          <p:cNvPicPr>
            <a:picLocks noChangeAspect="1"/>
          </p:cNvPicPr>
          <p:nvPr/>
        </p:nvPicPr>
        <p:blipFill>
          <a:blip r:embed="rId4"/>
          <a:stretch>
            <a:fillRect/>
          </a:stretch>
        </p:blipFill>
        <p:spPr>
          <a:xfrm>
            <a:off x="1151049" y="4762500"/>
            <a:ext cx="1293254" cy="1271790"/>
          </a:xfrm>
          <a:prstGeom prst="rect">
            <a:avLst/>
          </a:prstGeom>
        </p:spPr>
      </p:pic>
      <p:sp>
        <p:nvSpPr>
          <p:cNvPr id="9" name="TextBox 8">
            <a:extLst>
              <a:ext uri="{FF2B5EF4-FFF2-40B4-BE49-F238E27FC236}">
                <a16:creationId xmlns:a16="http://schemas.microsoft.com/office/drawing/2014/main" id="{048EC524-362F-764A-E61D-0EE7096FCC44}"/>
              </a:ext>
            </a:extLst>
          </p:cNvPr>
          <p:cNvSpPr txBox="1"/>
          <p:nvPr/>
        </p:nvSpPr>
        <p:spPr>
          <a:xfrm>
            <a:off x="2650901" y="4679322"/>
            <a:ext cx="837126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212121"/>
                </a:solidFill>
                <a:ea typeface="+mn-lt"/>
                <a:cs typeface="+mn-lt"/>
              </a:rPr>
              <a:t>Actual Caption</a:t>
            </a:r>
            <a:r>
              <a:rPr lang="en-US" sz="1600">
                <a:solidFill>
                  <a:srgbClr val="212121"/>
                </a:solidFill>
                <a:ea typeface="+mn-lt"/>
                <a:cs typeface="+mn-lt"/>
              </a:rPr>
              <a:t>: Wide valance with bands of solid blue and ochre, pink and beige weft ikat. Same fabric used as part of the facing on the back of the valance. valance is bound with plain weave tape.</a:t>
            </a:r>
            <a:endParaRPr lang="en-US" sz="1600">
              <a:solidFill>
                <a:srgbClr val="000000"/>
              </a:solidFill>
              <a:ea typeface="+mn-lt"/>
              <a:cs typeface="+mn-lt"/>
            </a:endParaRPr>
          </a:p>
          <a:p>
            <a:r>
              <a:rPr lang="en-US" sz="1600" b="1">
                <a:solidFill>
                  <a:srgbClr val="212121"/>
                </a:solidFill>
                <a:ea typeface="+mn-lt"/>
                <a:cs typeface="+mn-lt"/>
              </a:rPr>
              <a:t>Predicted Caption</a:t>
            </a:r>
            <a:r>
              <a:rPr lang="en-US" sz="1600">
                <a:solidFill>
                  <a:srgbClr val="212121"/>
                </a:solidFill>
                <a:ea typeface="+mn-lt"/>
                <a:cs typeface="+mn-lt"/>
              </a:rPr>
              <a:t>: Blue and brown curtain with a white background. Kitchen bench, dining table, sink, refrigerator, freezer, toaster, coffee table, bed, bedside table, sofa, chair, laptop, coffee cup, fork, knife, suitcase, toothbrush, umbrella, vase, frisbee, cat, pizza, cake, books, toys, surfboard, car, boat, train, and elephant. Stop sign with person and cat tied to it.</a:t>
            </a:r>
            <a:endParaRPr lang="en-US" sz="1600">
              <a:ea typeface="+mn-lt"/>
              <a:cs typeface="+mn-lt"/>
            </a:endParaRPr>
          </a:p>
        </p:txBody>
      </p:sp>
    </p:spTree>
    <p:extLst>
      <p:ext uri="{BB962C8B-B14F-4D97-AF65-F5344CB8AC3E}">
        <p14:creationId xmlns:p14="http://schemas.microsoft.com/office/powerpoint/2010/main" val="1198019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B19A6-C8B3-18A2-975E-18A5FA1E2421}"/>
              </a:ext>
            </a:extLst>
          </p:cNvPr>
          <p:cNvSpPr>
            <a:spLocks noGrp="1"/>
          </p:cNvSpPr>
          <p:nvPr>
            <p:ph type="title"/>
          </p:nvPr>
        </p:nvSpPr>
        <p:spPr/>
        <p:txBody>
          <a:bodyPr/>
          <a:lstStyle/>
          <a:p>
            <a:r>
              <a:rPr lang="en-US" dirty="0">
                <a:cs typeface="Calibri Light"/>
              </a:rPr>
              <a:t>LLM Text Generation Limitations</a:t>
            </a:r>
          </a:p>
        </p:txBody>
      </p:sp>
      <p:sp>
        <p:nvSpPr>
          <p:cNvPr id="3" name="Content Placeholder 2">
            <a:extLst>
              <a:ext uri="{FF2B5EF4-FFF2-40B4-BE49-F238E27FC236}">
                <a16:creationId xmlns:a16="http://schemas.microsoft.com/office/drawing/2014/main" id="{1573745B-55BA-A5E2-04F6-24B7E2C4E164}"/>
              </a:ext>
            </a:extLst>
          </p:cNvPr>
          <p:cNvSpPr>
            <a:spLocks noGrp="1"/>
          </p:cNvSpPr>
          <p:nvPr>
            <p:ph idx="1"/>
          </p:nvPr>
        </p:nvSpPr>
        <p:spPr/>
        <p:txBody>
          <a:bodyPr vert="horz" lIns="0" tIns="45720" rIns="0" bIns="45720" rtlCol="0" anchor="t">
            <a:normAutofit/>
          </a:bodyPr>
          <a:lstStyle/>
          <a:p>
            <a:r>
              <a:rPr lang="en-US">
                <a:cs typeface="Calibri"/>
              </a:rPr>
              <a:t>Resource Intensive Training</a:t>
            </a:r>
          </a:p>
          <a:p>
            <a:pPr marL="383540" lvl="1"/>
            <a:r>
              <a:rPr lang="en-US">
                <a:cs typeface="Calibri"/>
              </a:rPr>
              <a:t>Storage issue due to image dataset (almost 3000 for test, 18000 for training data)</a:t>
            </a:r>
          </a:p>
          <a:p>
            <a:pPr marL="383540" lvl="1"/>
            <a:r>
              <a:rPr lang="en-US">
                <a:cs typeface="Calibri"/>
              </a:rPr>
              <a:t>RAM Issue because of loading multiple models i.e., blip-image-captioning-base, retinanet-resnet50-fpn, </a:t>
            </a:r>
            <a:r>
              <a:rPr lang="en-US" err="1">
                <a:cs typeface="Calibri"/>
              </a:rPr>
              <a:t>bart</a:t>
            </a:r>
            <a:r>
              <a:rPr lang="en-US">
                <a:cs typeface="Calibri"/>
              </a:rPr>
              <a:t>-large-</a:t>
            </a:r>
            <a:r>
              <a:rPr lang="en-US" err="1">
                <a:cs typeface="Calibri"/>
              </a:rPr>
              <a:t>cnn</a:t>
            </a:r>
            <a:endParaRPr lang="en-US">
              <a:cs typeface="Calibri"/>
            </a:endParaRPr>
          </a:p>
          <a:p>
            <a:pPr marL="383540" lvl="1"/>
            <a:r>
              <a:rPr lang="en-US">
                <a:cs typeface="Calibri"/>
              </a:rPr>
              <a:t>Slow response times from OpenAI to get the short captions for training</a:t>
            </a:r>
          </a:p>
          <a:p>
            <a:endParaRPr lang="en-US">
              <a:cs typeface="Calibri"/>
            </a:endParaRPr>
          </a:p>
          <a:p>
            <a:r>
              <a:rPr lang="en-US">
                <a:cs typeface="Calibri"/>
              </a:rPr>
              <a:t>Less number of Samples</a:t>
            </a:r>
          </a:p>
          <a:p>
            <a:pPr marL="383540" lvl="1"/>
            <a:r>
              <a:rPr lang="en-US">
                <a:cs typeface="Calibri"/>
              </a:rPr>
              <a:t>Only 2000 samples for training because of OpenAI response time</a:t>
            </a:r>
          </a:p>
          <a:p>
            <a:pPr marL="383540" lvl="1"/>
            <a:r>
              <a:rPr lang="en-US">
                <a:cs typeface="Calibri"/>
              </a:rPr>
              <a:t>Only 100 test samples because of the limited RAM</a:t>
            </a:r>
          </a:p>
          <a:p>
            <a:pPr marL="383540" lvl="1"/>
            <a:endParaRPr lang="en-US">
              <a:cs typeface="Calibri"/>
            </a:endParaRPr>
          </a:p>
        </p:txBody>
      </p:sp>
    </p:spTree>
    <p:extLst>
      <p:ext uri="{BB962C8B-B14F-4D97-AF65-F5344CB8AC3E}">
        <p14:creationId xmlns:p14="http://schemas.microsoft.com/office/powerpoint/2010/main" val="1713578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5D29-63EA-2C55-6911-304736635E12}"/>
              </a:ext>
            </a:extLst>
          </p:cNvPr>
          <p:cNvSpPr>
            <a:spLocks noGrp="1"/>
          </p:cNvSpPr>
          <p:nvPr>
            <p:ph type="title"/>
          </p:nvPr>
        </p:nvSpPr>
        <p:spPr/>
        <p:txBody>
          <a:bodyPr/>
          <a:lstStyle/>
          <a:p>
            <a:r>
              <a:rPr lang="en-US" dirty="0">
                <a:cs typeface="Calibri Light"/>
              </a:rPr>
              <a:t>LLM Text Generation Results (100 Test Samples)</a:t>
            </a:r>
          </a:p>
        </p:txBody>
      </p:sp>
      <p:sp>
        <p:nvSpPr>
          <p:cNvPr id="3" name="Content Placeholder 2">
            <a:extLst>
              <a:ext uri="{FF2B5EF4-FFF2-40B4-BE49-F238E27FC236}">
                <a16:creationId xmlns:a16="http://schemas.microsoft.com/office/drawing/2014/main" id="{B91996CF-70A0-1CC3-79A9-9CEE78825E88}"/>
              </a:ext>
            </a:extLst>
          </p:cNvPr>
          <p:cNvSpPr>
            <a:spLocks noGrp="1"/>
          </p:cNvSpPr>
          <p:nvPr>
            <p:ph idx="1"/>
          </p:nvPr>
        </p:nvSpPr>
        <p:spPr/>
        <p:txBody>
          <a:bodyPr vert="horz" lIns="0" tIns="45720" rIns="0" bIns="45720" rtlCol="0" anchor="t">
            <a:normAutofit lnSpcReduction="10000"/>
          </a:bodyPr>
          <a:lstStyle/>
          <a:p>
            <a:r>
              <a:rPr lang="en-US">
                <a:cs typeface="Calibri"/>
              </a:rPr>
              <a:t>Rouge1:</a:t>
            </a:r>
          </a:p>
          <a:p>
            <a:pPr marL="383540" lvl="1"/>
            <a:r>
              <a:rPr lang="en-US">
                <a:cs typeface="Calibri"/>
              </a:rPr>
              <a:t>Low -&gt; Precision = 0.12, Recall = 0.12, f-measure=0.13</a:t>
            </a:r>
          </a:p>
          <a:p>
            <a:pPr marL="383540" lvl="1"/>
            <a:r>
              <a:rPr lang="en-US">
                <a:cs typeface="Calibri"/>
              </a:rPr>
              <a:t>Mid -&gt; Precision = 0.13, Recall = 0.18, f-measure=0.15</a:t>
            </a:r>
          </a:p>
          <a:p>
            <a:pPr marL="383540" lvl="1"/>
            <a:r>
              <a:rPr lang="en-US">
                <a:cs typeface="Calibri"/>
              </a:rPr>
              <a:t>High -&gt; Precision = 0.15, Recall = 0.19, f-measure=0.16</a:t>
            </a:r>
          </a:p>
          <a:p>
            <a:r>
              <a:rPr lang="en-US">
                <a:cs typeface="Calibri"/>
              </a:rPr>
              <a:t>Rouge2:</a:t>
            </a:r>
          </a:p>
          <a:p>
            <a:pPr marL="383540" lvl="1"/>
            <a:r>
              <a:rPr lang="en-US">
                <a:cs typeface="Calibri"/>
              </a:rPr>
              <a:t>Low -&gt; Precision = 0.009, Recall = 0.011, f-measure=0.010</a:t>
            </a:r>
          </a:p>
          <a:p>
            <a:pPr marL="383540" lvl="1"/>
            <a:r>
              <a:rPr lang="en-US">
                <a:cs typeface="Calibri"/>
              </a:rPr>
              <a:t>Mid -&gt; Precision = 0.012, Recall = 0.016, f-measure=0.013</a:t>
            </a:r>
          </a:p>
          <a:p>
            <a:pPr marL="383540" lvl="1"/>
            <a:r>
              <a:rPr lang="en-US">
                <a:cs typeface="Calibri"/>
              </a:rPr>
              <a:t>High -&gt; Precision = 0.016, Recall = 0.021, f-measure=0.017</a:t>
            </a:r>
          </a:p>
          <a:p>
            <a:r>
              <a:rPr lang="en-US" err="1">
                <a:cs typeface="Calibri"/>
              </a:rPr>
              <a:t>RougeL</a:t>
            </a:r>
            <a:r>
              <a:rPr lang="en-US">
                <a:cs typeface="Calibri"/>
              </a:rPr>
              <a:t>:</a:t>
            </a:r>
          </a:p>
          <a:p>
            <a:pPr marL="383540" lvl="1"/>
            <a:r>
              <a:rPr lang="en-US">
                <a:cs typeface="Calibri"/>
              </a:rPr>
              <a:t>Low -&gt; Precision = 0.098, Recall = 0.132, f-measure=0.109</a:t>
            </a:r>
          </a:p>
          <a:p>
            <a:pPr marL="383540" lvl="1"/>
            <a:r>
              <a:rPr lang="en-US">
                <a:cs typeface="Calibri"/>
              </a:rPr>
              <a:t>Mid -&gt; Precision = 0.108, Recall = 0.144, f-measure=0.118</a:t>
            </a:r>
          </a:p>
          <a:p>
            <a:pPr marL="383540" lvl="1"/>
            <a:r>
              <a:rPr lang="en-US">
                <a:cs typeface="Calibri"/>
              </a:rPr>
              <a:t>High -&gt; Precision = 0.117, Recall = 0.154, f-measure=0.126</a:t>
            </a:r>
          </a:p>
          <a:p>
            <a:pPr marL="383540" lvl="1"/>
            <a:endParaRPr lang="en-US">
              <a:cs typeface="Calibri"/>
            </a:endParaRPr>
          </a:p>
          <a:p>
            <a:pPr marL="383540" lvl="1"/>
            <a:endParaRPr lang="en-US">
              <a:cs typeface="Calibri"/>
            </a:endParaRPr>
          </a:p>
        </p:txBody>
      </p:sp>
    </p:spTree>
    <p:extLst>
      <p:ext uri="{BB962C8B-B14F-4D97-AF65-F5344CB8AC3E}">
        <p14:creationId xmlns:p14="http://schemas.microsoft.com/office/powerpoint/2010/main" val="2863558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75CF9-2DBF-C4A5-9BC3-C8B92D282F34}"/>
              </a:ext>
            </a:extLst>
          </p:cNvPr>
          <p:cNvSpPr>
            <a:spLocks noGrp="1"/>
          </p:cNvSpPr>
          <p:nvPr>
            <p:ph type="title"/>
          </p:nvPr>
        </p:nvSpPr>
        <p:spPr>
          <a:xfrm>
            <a:off x="1097280" y="286603"/>
            <a:ext cx="10210800" cy="1430437"/>
          </a:xfrm>
        </p:spPr>
        <p:txBody>
          <a:bodyPr/>
          <a:lstStyle/>
          <a:p>
            <a:r>
              <a:rPr lang="en-US" dirty="0">
                <a:cs typeface="Calibri Light"/>
              </a:rPr>
              <a:t>LLM Text Generation Results (100 Test Samples)</a:t>
            </a:r>
            <a:endParaRPr lang="en-US" dirty="0"/>
          </a:p>
        </p:txBody>
      </p:sp>
      <p:sp>
        <p:nvSpPr>
          <p:cNvPr id="3" name="Content Placeholder 2">
            <a:extLst>
              <a:ext uri="{FF2B5EF4-FFF2-40B4-BE49-F238E27FC236}">
                <a16:creationId xmlns:a16="http://schemas.microsoft.com/office/drawing/2014/main" id="{2FEB9950-783C-68D3-0E84-00EA06A35CFC}"/>
              </a:ext>
            </a:extLst>
          </p:cNvPr>
          <p:cNvSpPr>
            <a:spLocks noGrp="1"/>
          </p:cNvSpPr>
          <p:nvPr>
            <p:ph idx="1"/>
          </p:nvPr>
        </p:nvSpPr>
        <p:spPr/>
        <p:txBody>
          <a:bodyPr vert="horz" lIns="0" tIns="45720" rIns="0" bIns="45720" rtlCol="0" anchor="t">
            <a:normAutofit/>
          </a:bodyPr>
          <a:lstStyle/>
          <a:p>
            <a:endParaRPr lang="en-US">
              <a:cs typeface="Calibri"/>
            </a:endParaRPr>
          </a:p>
          <a:p>
            <a:r>
              <a:rPr lang="en-US">
                <a:cs typeface="Calibri"/>
              </a:rPr>
              <a:t>Similarity Measures (Between Actual and Predicted Long Captions):</a:t>
            </a:r>
            <a:endParaRPr lang="en-US"/>
          </a:p>
          <a:p>
            <a:pPr marL="383540" lvl="1"/>
            <a:r>
              <a:rPr lang="en-US">
                <a:cs typeface="Calibri"/>
              </a:rPr>
              <a:t>BERT Base Uncased: 0.7098</a:t>
            </a:r>
          </a:p>
          <a:p>
            <a:pPr marL="383540" lvl="1"/>
            <a:r>
              <a:rPr lang="en-US">
                <a:cs typeface="Calibri"/>
              </a:rPr>
              <a:t>Word2Vec: 0.6026</a:t>
            </a:r>
          </a:p>
          <a:p>
            <a:endParaRPr lang="en-US">
              <a:cs typeface="Calibri"/>
            </a:endParaRPr>
          </a:p>
          <a:p>
            <a:r>
              <a:rPr lang="en-US">
                <a:cs typeface="Calibri"/>
              </a:rPr>
              <a:t>Caption Word Lengths (Average):</a:t>
            </a:r>
            <a:endParaRPr lang="en-US"/>
          </a:p>
          <a:p>
            <a:pPr marL="383540" lvl="1"/>
            <a:r>
              <a:rPr lang="en-US">
                <a:cs typeface="Calibri"/>
              </a:rPr>
              <a:t>Actual: 35.84</a:t>
            </a:r>
          </a:p>
          <a:p>
            <a:pPr marL="383540" lvl="1"/>
            <a:r>
              <a:rPr lang="en-US">
                <a:cs typeface="Calibri"/>
              </a:rPr>
              <a:t>Predicted: </a:t>
            </a:r>
            <a:r>
              <a:rPr lang="en-US" b="1">
                <a:cs typeface="Calibri"/>
              </a:rPr>
              <a:t>51.38</a:t>
            </a:r>
          </a:p>
          <a:p>
            <a:pPr marL="383540" lvl="1"/>
            <a:r>
              <a:rPr lang="en-US">
                <a:cs typeface="Calibri"/>
              </a:rPr>
              <a:t>State-of-the-Art (blip-image-captioning-base): 10</a:t>
            </a:r>
          </a:p>
          <a:p>
            <a:endParaRPr lang="en-US">
              <a:cs typeface="Calibri"/>
            </a:endParaRPr>
          </a:p>
        </p:txBody>
      </p:sp>
    </p:spTree>
    <p:extLst>
      <p:ext uri="{BB962C8B-B14F-4D97-AF65-F5344CB8AC3E}">
        <p14:creationId xmlns:p14="http://schemas.microsoft.com/office/powerpoint/2010/main" val="679429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3DB5E-DBBC-E6EB-D447-980AA932A4D7}"/>
              </a:ext>
            </a:extLst>
          </p:cNvPr>
          <p:cNvSpPr>
            <a:spLocks noGrp="1"/>
          </p:cNvSpPr>
          <p:nvPr>
            <p:ph type="title"/>
          </p:nvPr>
        </p:nvSpPr>
        <p:spPr/>
        <p:txBody>
          <a:bodyPr/>
          <a:lstStyle/>
          <a:p>
            <a:r>
              <a:rPr lang="en-US" dirty="0">
                <a:cs typeface="Calibri Light"/>
              </a:rPr>
              <a:t>Conclusions / Future Work</a:t>
            </a:r>
            <a:endParaRPr lang="en-US" dirty="0"/>
          </a:p>
        </p:txBody>
      </p:sp>
      <p:sp>
        <p:nvSpPr>
          <p:cNvPr id="3" name="Content Placeholder 2">
            <a:extLst>
              <a:ext uri="{FF2B5EF4-FFF2-40B4-BE49-F238E27FC236}">
                <a16:creationId xmlns:a16="http://schemas.microsoft.com/office/drawing/2014/main" id="{569D5D49-3944-B3A6-214F-6B9939CCF7A0}"/>
              </a:ext>
            </a:extLst>
          </p:cNvPr>
          <p:cNvSpPr>
            <a:spLocks noGrp="1"/>
          </p:cNvSpPr>
          <p:nvPr>
            <p:ph idx="1"/>
          </p:nvPr>
        </p:nvSpPr>
        <p:spPr/>
        <p:txBody>
          <a:bodyPr vert="horz" lIns="0" tIns="45720" rIns="0" bIns="45720" rtlCol="0" anchor="t">
            <a:normAutofit/>
          </a:bodyPr>
          <a:lstStyle/>
          <a:p>
            <a:pPr>
              <a:buFont typeface="Calibri"/>
            </a:pPr>
            <a:r>
              <a:rPr lang="en-US" dirty="0">
                <a:cs typeface="Calibri" panose="020F0502020204030204"/>
              </a:rPr>
              <a:t>Fine-tuning the image captioning model on descriptive captions generates RANDOM text:</a:t>
            </a:r>
          </a:p>
          <a:p>
            <a:pPr marL="383540" lvl="1">
              <a:buFont typeface="Courier New"/>
              <a:buChar char="o"/>
            </a:pPr>
            <a:r>
              <a:rPr lang="en-US" dirty="0">
                <a:cs typeface="Calibri" panose="020F0502020204030204"/>
              </a:rPr>
              <a:t>PEFT Training</a:t>
            </a:r>
          </a:p>
          <a:p>
            <a:pPr marL="383540" lvl="1">
              <a:buFont typeface="Courier New"/>
              <a:buChar char="o"/>
            </a:pPr>
            <a:r>
              <a:rPr lang="en-US" dirty="0">
                <a:cs typeface="Calibri" panose="020F0502020204030204"/>
              </a:rPr>
              <a:t>Shrinking the model weight values to 8-bit</a:t>
            </a:r>
            <a:endParaRPr lang="en-US">
              <a:cs typeface="Calibri" panose="020F0502020204030204"/>
            </a:endParaRPr>
          </a:p>
          <a:p>
            <a:pPr marL="383540" lvl="1">
              <a:buFont typeface="Courier New"/>
              <a:buChar char="o"/>
            </a:pPr>
            <a:r>
              <a:rPr lang="en-US" b="1" dirty="0">
                <a:cs typeface="Calibri" panose="020F0502020204030204"/>
              </a:rPr>
              <a:t>Improvement: </a:t>
            </a:r>
            <a:r>
              <a:rPr lang="en-US" dirty="0">
                <a:cs typeface="Calibri" panose="020F0502020204030204"/>
              </a:rPr>
              <a:t>A high resource GPU to fine-tune the model without PEFT</a:t>
            </a:r>
          </a:p>
          <a:p>
            <a:pPr marL="200660" lvl="1" indent="0">
              <a:buNone/>
            </a:pPr>
            <a:endParaRPr lang="en-US" dirty="0">
              <a:cs typeface="Calibri" panose="020F0502020204030204"/>
            </a:endParaRPr>
          </a:p>
          <a:p>
            <a:pPr>
              <a:buFont typeface="Calibri"/>
              <a:buChar char=" "/>
            </a:pPr>
            <a:r>
              <a:rPr lang="en-US" dirty="0">
                <a:cs typeface="Calibri" panose="020F0502020204030204"/>
              </a:rPr>
              <a:t>LLM Text generation model generates long captions, but random words appear which are not representative of the image itself:</a:t>
            </a:r>
          </a:p>
          <a:p>
            <a:pPr marL="383540" lvl="1">
              <a:buFont typeface="Courier New"/>
              <a:buChar char="o"/>
            </a:pPr>
            <a:r>
              <a:rPr lang="en-US" dirty="0">
                <a:cs typeface="Calibri" panose="020F0502020204030204"/>
              </a:rPr>
              <a:t>Training on low number of training samples (2000)</a:t>
            </a:r>
          </a:p>
          <a:p>
            <a:pPr marL="383540" lvl="1">
              <a:buFont typeface="Courier New"/>
              <a:buChar char="o"/>
            </a:pPr>
            <a:r>
              <a:rPr lang="en-US" dirty="0">
                <a:cs typeface="Calibri" panose="020F0502020204030204"/>
              </a:rPr>
              <a:t>Synthetic object list generated after processing text is limited in extracting the objects</a:t>
            </a:r>
            <a:endParaRPr lang="en-US" b="1" dirty="0">
              <a:cs typeface="Calibri" panose="020F0502020204030204"/>
            </a:endParaRPr>
          </a:p>
          <a:p>
            <a:pPr marL="383540" lvl="1">
              <a:buFont typeface="Courier New"/>
              <a:buChar char="o"/>
            </a:pPr>
            <a:r>
              <a:rPr lang="en-US" b="1" dirty="0">
                <a:cs typeface="Calibri" panose="020F0502020204030204"/>
              </a:rPr>
              <a:t>Improvement:</a:t>
            </a:r>
            <a:r>
              <a:rPr lang="en-US" dirty="0">
                <a:cs typeface="Calibri" panose="020F0502020204030204"/>
              </a:rPr>
              <a:t> Training on complete set of training samples (18000) on resource intensive GPU</a:t>
            </a:r>
          </a:p>
          <a:p>
            <a:pPr>
              <a:buFont typeface="Calibri"/>
              <a:buChar char=" "/>
            </a:pPr>
            <a:endParaRPr lang="en-US" dirty="0">
              <a:cs typeface="Calibri" panose="020F0502020204030204"/>
            </a:endParaRPr>
          </a:p>
        </p:txBody>
      </p:sp>
    </p:spTree>
    <p:extLst>
      <p:ext uri="{BB962C8B-B14F-4D97-AF65-F5344CB8AC3E}">
        <p14:creationId xmlns:p14="http://schemas.microsoft.com/office/powerpoint/2010/main" val="135406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9730-2C31-AF38-361E-67EAA64A14D0}"/>
              </a:ext>
            </a:extLst>
          </p:cNvPr>
          <p:cNvSpPr>
            <a:spLocks noGrp="1"/>
          </p:cNvSpPr>
          <p:nvPr>
            <p:ph type="title"/>
          </p:nvPr>
        </p:nvSpPr>
        <p:spPr>
          <a:xfrm>
            <a:off x="1097280" y="286603"/>
            <a:ext cx="10058400" cy="1468900"/>
          </a:xfrm>
        </p:spPr>
        <p:txBody>
          <a:bodyPr/>
          <a:lstStyle/>
          <a:p>
            <a:r>
              <a:rPr lang="en-US" dirty="0">
                <a:ea typeface="Calibri Light"/>
                <a:cs typeface="Calibri Light"/>
              </a:rPr>
              <a:t>Problem Statement</a:t>
            </a:r>
          </a:p>
        </p:txBody>
      </p:sp>
      <p:sp>
        <p:nvSpPr>
          <p:cNvPr id="3" name="Content Placeholder 2">
            <a:extLst>
              <a:ext uri="{FF2B5EF4-FFF2-40B4-BE49-F238E27FC236}">
                <a16:creationId xmlns:a16="http://schemas.microsoft.com/office/drawing/2014/main" id="{48F277E6-0EA8-B5D1-ADB7-358B5FFF7847}"/>
              </a:ext>
            </a:extLst>
          </p:cNvPr>
          <p:cNvSpPr>
            <a:spLocks noGrp="1"/>
          </p:cNvSpPr>
          <p:nvPr>
            <p:ph idx="1"/>
          </p:nvPr>
        </p:nvSpPr>
        <p:spPr/>
        <p:txBody>
          <a:bodyPr vert="horz" lIns="0" tIns="45720" rIns="0" bIns="45720" rtlCol="0" anchor="t">
            <a:normAutofit/>
          </a:bodyPr>
          <a:lstStyle/>
          <a:p>
            <a:r>
              <a:rPr lang="en-US" dirty="0">
                <a:ea typeface="Calibri"/>
                <a:cs typeface="Calibri"/>
              </a:rPr>
              <a:t>Image captions are useful for a variety of reasons</a:t>
            </a:r>
            <a:endParaRPr lang="en-US">
              <a:ea typeface="Calibri" panose="020F0502020204030204"/>
              <a:cs typeface="Calibri" panose="020F0502020204030204"/>
            </a:endParaRPr>
          </a:p>
          <a:p>
            <a:pPr marL="383540" lvl="1"/>
            <a:r>
              <a:rPr lang="en-US" dirty="0">
                <a:ea typeface="Calibri"/>
                <a:cs typeface="Calibri"/>
              </a:rPr>
              <a:t>Captioning user-uploaded images on social media</a:t>
            </a:r>
          </a:p>
          <a:p>
            <a:pPr marL="383540" lvl="1"/>
            <a:r>
              <a:rPr lang="en-US" dirty="0">
                <a:ea typeface="Calibri"/>
                <a:cs typeface="Calibri"/>
              </a:rPr>
              <a:t>Enhancing product listings on e-commerce sites</a:t>
            </a:r>
          </a:p>
          <a:p>
            <a:pPr marL="383540" lvl="1"/>
            <a:r>
              <a:rPr lang="en-US" dirty="0">
                <a:ea typeface="Calibri"/>
                <a:cs typeface="Calibri"/>
              </a:rPr>
              <a:t>Generating descriptions of X-ray images to assist radiologists</a:t>
            </a:r>
          </a:p>
          <a:p>
            <a:pPr marL="383540" lvl="1"/>
            <a:r>
              <a:rPr lang="en-US" dirty="0">
                <a:ea typeface="Calibri"/>
                <a:cs typeface="Calibri"/>
              </a:rPr>
              <a:t>Captioning images on travel, real estate and education websites to drive business growth</a:t>
            </a:r>
          </a:p>
          <a:p>
            <a:pPr marL="383540" lvl="1"/>
            <a:r>
              <a:rPr lang="en-US" dirty="0">
                <a:ea typeface="Calibri"/>
                <a:cs typeface="Calibri"/>
              </a:rPr>
              <a:t>Alt text of images for accessibility needs</a:t>
            </a:r>
          </a:p>
          <a:p>
            <a:pPr marL="383540" lvl="1"/>
            <a:r>
              <a:rPr lang="en-US" dirty="0">
                <a:ea typeface="Calibri"/>
                <a:cs typeface="Calibri"/>
              </a:rPr>
              <a:t>Reverse Image search on Google and image hosting sites</a:t>
            </a:r>
          </a:p>
          <a:p>
            <a:r>
              <a:rPr lang="en-US" dirty="0">
                <a:ea typeface="Calibri"/>
                <a:cs typeface="Calibri"/>
              </a:rPr>
              <a:t>Current state-of-art models generate short (non-descriptive) captions:</a:t>
            </a:r>
          </a:p>
          <a:p>
            <a:pPr marL="200660" lvl="1" indent="0">
              <a:buNone/>
            </a:pPr>
            <a:endParaRPr lang="en-US" dirty="0">
              <a:ea typeface="+mn-lt"/>
              <a:cs typeface="+mn-lt"/>
            </a:endParaRPr>
          </a:p>
        </p:txBody>
      </p:sp>
      <p:pic>
        <p:nvPicPr>
          <p:cNvPr id="4" name="Picture 3" descr="A person and dog on a beach&#10;&#10;Description automatically generated">
            <a:extLst>
              <a:ext uri="{FF2B5EF4-FFF2-40B4-BE49-F238E27FC236}">
                <a16:creationId xmlns:a16="http://schemas.microsoft.com/office/drawing/2014/main" id="{FFFFB41E-19BF-1B5C-AA21-8D0D0615C6A1}"/>
              </a:ext>
            </a:extLst>
          </p:cNvPr>
          <p:cNvPicPr>
            <a:picLocks noChangeAspect="1"/>
          </p:cNvPicPr>
          <p:nvPr/>
        </p:nvPicPr>
        <p:blipFill>
          <a:blip r:embed="rId2"/>
          <a:stretch>
            <a:fillRect/>
          </a:stretch>
        </p:blipFill>
        <p:spPr>
          <a:xfrm>
            <a:off x="1286463" y="4626589"/>
            <a:ext cx="2191926" cy="1466564"/>
          </a:xfrm>
          <a:prstGeom prst="rect">
            <a:avLst/>
          </a:prstGeom>
        </p:spPr>
      </p:pic>
      <p:sp>
        <p:nvSpPr>
          <p:cNvPr id="6" name="TextBox 5">
            <a:extLst>
              <a:ext uri="{FF2B5EF4-FFF2-40B4-BE49-F238E27FC236}">
                <a16:creationId xmlns:a16="http://schemas.microsoft.com/office/drawing/2014/main" id="{E9487697-2A60-C3B5-0673-633E1804BB53}"/>
              </a:ext>
            </a:extLst>
          </p:cNvPr>
          <p:cNvSpPr txBox="1"/>
          <p:nvPr/>
        </p:nvSpPr>
        <p:spPr>
          <a:xfrm>
            <a:off x="6444073" y="5032963"/>
            <a:ext cx="40545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404040"/>
                </a:solidFill>
                <a:ea typeface="Calibri"/>
                <a:cs typeface="Calibri"/>
              </a:rPr>
              <a:t>"a woman sitting on the beach with her dog" (41 chars)</a:t>
            </a:r>
          </a:p>
        </p:txBody>
      </p:sp>
      <p:cxnSp>
        <p:nvCxnSpPr>
          <p:cNvPr id="7" name="Straight Arrow Connector 6">
            <a:extLst>
              <a:ext uri="{FF2B5EF4-FFF2-40B4-BE49-F238E27FC236}">
                <a16:creationId xmlns:a16="http://schemas.microsoft.com/office/drawing/2014/main" id="{658686E6-37C3-3EE6-5E2E-EB4522B7B5DE}"/>
              </a:ext>
            </a:extLst>
          </p:cNvPr>
          <p:cNvCxnSpPr/>
          <p:nvPr/>
        </p:nvCxnSpPr>
        <p:spPr>
          <a:xfrm flipV="1">
            <a:off x="3525660" y="5300840"/>
            <a:ext cx="2965215" cy="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4FDB86B-8AD5-CCB7-D86C-92D9634DA92D}"/>
              </a:ext>
            </a:extLst>
          </p:cNvPr>
          <p:cNvSpPr txBox="1"/>
          <p:nvPr/>
        </p:nvSpPr>
        <p:spPr>
          <a:xfrm>
            <a:off x="3922888" y="4967110"/>
            <a:ext cx="217311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ea typeface="Calibri"/>
                <a:cs typeface="Calibri"/>
              </a:rPr>
              <a:t>Salesforce/blip-image-captioning-base</a:t>
            </a:r>
          </a:p>
        </p:txBody>
      </p:sp>
    </p:spTree>
    <p:extLst>
      <p:ext uri="{BB962C8B-B14F-4D97-AF65-F5344CB8AC3E}">
        <p14:creationId xmlns:p14="http://schemas.microsoft.com/office/powerpoint/2010/main" val="869955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yellow question mark with black outline&#10;&#10;Description automatically generated">
            <a:extLst>
              <a:ext uri="{FF2B5EF4-FFF2-40B4-BE49-F238E27FC236}">
                <a16:creationId xmlns:a16="http://schemas.microsoft.com/office/drawing/2014/main" id="{400B31A7-03C0-48F0-00DB-E9D808484DC8}"/>
              </a:ext>
            </a:extLst>
          </p:cNvPr>
          <p:cNvPicPr>
            <a:picLocks noGrp="1" noChangeAspect="1"/>
          </p:cNvPicPr>
          <p:nvPr>
            <p:ph idx="1"/>
          </p:nvPr>
        </p:nvPicPr>
        <p:blipFill>
          <a:blip r:embed="rId2"/>
          <a:stretch>
            <a:fillRect/>
          </a:stretch>
        </p:blipFill>
        <p:spPr>
          <a:xfrm>
            <a:off x="4069080" y="1800014"/>
            <a:ext cx="4114800" cy="4114800"/>
          </a:xfrm>
        </p:spPr>
      </p:pic>
      <p:sp>
        <p:nvSpPr>
          <p:cNvPr id="5" name="Title 4">
            <a:extLst>
              <a:ext uri="{FF2B5EF4-FFF2-40B4-BE49-F238E27FC236}">
                <a16:creationId xmlns:a16="http://schemas.microsoft.com/office/drawing/2014/main" id="{5963DB5E-DBBC-E6EB-D447-980AA932A4D7}"/>
              </a:ext>
            </a:extLst>
          </p:cNvPr>
          <p:cNvSpPr>
            <a:spLocks noGrp="1"/>
          </p:cNvSpPr>
          <p:nvPr>
            <p:ph type="title"/>
          </p:nvPr>
        </p:nvSpPr>
        <p:spPr/>
        <p:txBody>
          <a:bodyPr/>
          <a:lstStyle/>
          <a:p>
            <a:r>
              <a:rPr lang="en-US">
                <a:cs typeface="Calibri Light"/>
              </a:rPr>
              <a:t>Question/Answers</a:t>
            </a:r>
            <a:endParaRPr lang="en-US"/>
          </a:p>
        </p:txBody>
      </p:sp>
    </p:spTree>
    <p:extLst>
      <p:ext uri="{BB962C8B-B14F-4D97-AF65-F5344CB8AC3E}">
        <p14:creationId xmlns:p14="http://schemas.microsoft.com/office/powerpoint/2010/main" val="46431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ABDE-F5B0-4B8E-5263-C93A5102FE4E}"/>
              </a:ext>
            </a:extLst>
          </p:cNvPr>
          <p:cNvSpPr>
            <a:spLocks noGrp="1"/>
          </p:cNvSpPr>
          <p:nvPr>
            <p:ph type="title"/>
          </p:nvPr>
        </p:nvSpPr>
        <p:spPr/>
        <p:txBody>
          <a:bodyPr/>
          <a:lstStyle/>
          <a:p>
            <a:r>
              <a:rPr lang="en-US" dirty="0">
                <a:ea typeface="Calibri Light"/>
                <a:cs typeface="Calibri Light"/>
              </a:rPr>
              <a:t>Problem Statement/Resolution</a:t>
            </a:r>
            <a:endParaRPr lang="en-US" dirty="0"/>
          </a:p>
        </p:txBody>
      </p:sp>
      <p:sp>
        <p:nvSpPr>
          <p:cNvPr id="3" name="Content Placeholder 2">
            <a:extLst>
              <a:ext uri="{FF2B5EF4-FFF2-40B4-BE49-F238E27FC236}">
                <a16:creationId xmlns:a16="http://schemas.microsoft.com/office/drawing/2014/main" id="{3B30F88F-2C80-4790-7690-3D8104EEF142}"/>
              </a:ext>
            </a:extLst>
          </p:cNvPr>
          <p:cNvSpPr>
            <a:spLocks noGrp="1"/>
          </p:cNvSpPr>
          <p:nvPr>
            <p:ph idx="1"/>
          </p:nvPr>
        </p:nvSpPr>
        <p:spPr/>
        <p:txBody>
          <a:bodyPr vert="horz" lIns="0" tIns="45720" rIns="0" bIns="45720" rtlCol="0" anchor="t">
            <a:normAutofit/>
          </a:bodyPr>
          <a:lstStyle/>
          <a:p>
            <a:r>
              <a:rPr lang="en-US" dirty="0">
                <a:ea typeface="Calibri"/>
                <a:cs typeface="Calibri"/>
              </a:rPr>
              <a:t>A descriptive caption will make more sense:</a:t>
            </a: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a:p>
            <a:r>
              <a:rPr lang="en-US" dirty="0">
                <a:ea typeface="Calibri"/>
                <a:cs typeface="Calibri"/>
              </a:rPr>
              <a:t>How to generate descriptive captions 2-4 times longer than state-of-the-art?</a:t>
            </a:r>
          </a:p>
          <a:p>
            <a:pPr marL="383540" lvl="1"/>
            <a:r>
              <a:rPr lang="en-US" dirty="0">
                <a:ea typeface="Calibri"/>
                <a:cs typeface="Calibri"/>
              </a:rPr>
              <a:t>Dataset containing Image-Caption pairs with descriptive captions</a:t>
            </a:r>
          </a:p>
          <a:p>
            <a:pPr marL="566420" lvl="2">
              <a:buFont typeface="Wingdings" pitchFamily="34" charset="0"/>
              <a:buChar char="§"/>
            </a:pPr>
            <a:r>
              <a:rPr lang="en-US" dirty="0">
                <a:cs typeface="Calibri" panose="020F0502020204030204"/>
              </a:rPr>
              <a:t>Fine-Tuning an Image Captioning LLM</a:t>
            </a:r>
          </a:p>
          <a:p>
            <a:pPr marL="383540" lvl="1"/>
            <a:r>
              <a:rPr lang="en-US" dirty="0">
                <a:ea typeface="Calibri"/>
                <a:cs typeface="Calibri"/>
              </a:rPr>
              <a:t>Generate synthetic data using pre-trained vision and language models</a:t>
            </a:r>
          </a:p>
          <a:p>
            <a:pPr marL="566420" lvl="2">
              <a:buFont typeface="Wingdings" pitchFamily="34" charset="0"/>
              <a:buChar char="§"/>
            </a:pPr>
            <a:r>
              <a:rPr lang="en-US" dirty="0">
                <a:ea typeface="Calibri"/>
                <a:cs typeface="Calibri"/>
              </a:rPr>
              <a:t>Fine-Tuning a text generative LLM</a:t>
            </a:r>
            <a:endParaRPr lang="en-US" dirty="0">
              <a:cs typeface="Calibri"/>
            </a:endParaRPr>
          </a:p>
          <a:p>
            <a:pPr marL="383540" lvl="1"/>
            <a:endParaRPr lang="en-US" dirty="0">
              <a:ea typeface="Calibri"/>
              <a:cs typeface="Calibri"/>
            </a:endParaRPr>
          </a:p>
          <a:p>
            <a:pPr marL="383540" lvl="1"/>
            <a:endParaRPr lang="en-US" dirty="0">
              <a:ea typeface="Calibri"/>
              <a:cs typeface="Calibri"/>
            </a:endParaRPr>
          </a:p>
          <a:p>
            <a:endParaRPr lang="en-US" dirty="0">
              <a:ea typeface="Calibri"/>
              <a:cs typeface="Calibri"/>
            </a:endParaRPr>
          </a:p>
        </p:txBody>
      </p:sp>
      <p:pic>
        <p:nvPicPr>
          <p:cNvPr id="5" name="Picture 4" descr="A person and dog on a beach&#10;&#10;Description automatically generated">
            <a:extLst>
              <a:ext uri="{FF2B5EF4-FFF2-40B4-BE49-F238E27FC236}">
                <a16:creationId xmlns:a16="http://schemas.microsoft.com/office/drawing/2014/main" id="{51FBC466-5933-BC41-61FD-47DAFAA5F6F9}"/>
              </a:ext>
            </a:extLst>
          </p:cNvPr>
          <p:cNvPicPr>
            <a:picLocks noChangeAspect="1"/>
          </p:cNvPicPr>
          <p:nvPr/>
        </p:nvPicPr>
        <p:blipFill>
          <a:blip r:embed="rId2"/>
          <a:stretch>
            <a:fillRect/>
          </a:stretch>
        </p:blipFill>
        <p:spPr>
          <a:xfrm>
            <a:off x="1192389" y="2387627"/>
            <a:ext cx="2191926" cy="1466564"/>
          </a:xfrm>
          <a:prstGeom prst="rect">
            <a:avLst/>
          </a:prstGeom>
        </p:spPr>
      </p:pic>
      <p:sp>
        <p:nvSpPr>
          <p:cNvPr id="7" name="TextBox 6">
            <a:extLst>
              <a:ext uri="{FF2B5EF4-FFF2-40B4-BE49-F238E27FC236}">
                <a16:creationId xmlns:a16="http://schemas.microsoft.com/office/drawing/2014/main" id="{7ED90C4B-C12F-DDC0-B00B-B02C3789CD36}"/>
              </a:ext>
            </a:extLst>
          </p:cNvPr>
          <p:cNvSpPr txBox="1"/>
          <p:nvPr/>
        </p:nvSpPr>
        <p:spPr>
          <a:xfrm>
            <a:off x="4210151" y="2523200"/>
            <a:ext cx="659459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404040"/>
                </a:solidFill>
                <a:ea typeface="Calibri"/>
                <a:cs typeface="Calibri"/>
              </a:rPr>
              <a:t>"a smiling woman is enjoying her time on the beach with her dog with the sea waves originating by their side. The golden colored dog has a colorful strap on and seems to be playing within the company of the girl."</a:t>
            </a:r>
          </a:p>
        </p:txBody>
      </p:sp>
    </p:spTree>
    <p:extLst>
      <p:ext uri="{BB962C8B-B14F-4D97-AF65-F5344CB8AC3E}">
        <p14:creationId xmlns:p14="http://schemas.microsoft.com/office/powerpoint/2010/main" val="3187221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F73D-EE9F-6AC4-1699-44727F035EB5}"/>
              </a:ext>
            </a:extLst>
          </p:cNvPr>
          <p:cNvSpPr>
            <a:spLocks noGrp="1"/>
          </p:cNvSpPr>
          <p:nvPr>
            <p:ph type="title"/>
          </p:nvPr>
        </p:nvSpPr>
        <p:spPr/>
        <p:txBody>
          <a:bodyPr/>
          <a:lstStyle/>
          <a:p>
            <a:r>
              <a:rPr lang="en-US" dirty="0">
                <a:ea typeface="Calibri Light"/>
                <a:cs typeface="Calibri Light"/>
              </a:rPr>
              <a:t>Current Status Quo</a:t>
            </a:r>
            <a:endParaRPr lang="en-US" dirty="0"/>
          </a:p>
        </p:txBody>
      </p:sp>
      <p:sp>
        <p:nvSpPr>
          <p:cNvPr id="3" name="Content Placeholder 2">
            <a:extLst>
              <a:ext uri="{FF2B5EF4-FFF2-40B4-BE49-F238E27FC236}">
                <a16:creationId xmlns:a16="http://schemas.microsoft.com/office/drawing/2014/main" id="{07927270-233F-D17F-7AD0-CEE278D29D87}"/>
              </a:ext>
            </a:extLst>
          </p:cNvPr>
          <p:cNvSpPr>
            <a:spLocks noGrp="1"/>
          </p:cNvSpPr>
          <p:nvPr>
            <p:ph idx="1"/>
          </p:nvPr>
        </p:nvSpPr>
        <p:spPr/>
        <p:txBody>
          <a:bodyPr vert="horz" lIns="0" tIns="45720" rIns="0" bIns="45720" rtlCol="0" anchor="t">
            <a:normAutofit/>
          </a:bodyPr>
          <a:lstStyle/>
          <a:p>
            <a:r>
              <a:rPr lang="en-US" dirty="0">
                <a:ea typeface="Calibri"/>
                <a:cs typeface="Calibri"/>
              </a:rPr>
              <a:t>To estimate the caption length of the BLIP model, we looked at the </a:t>
            </a:r>
            <a:r>
              <a:rPr lang="en-US" dirty="0" err="1">
                <a:ea typeface="Calibri"/>
                <a:cs typeface="Calibri"/>
              </a:rPr>
              <a:t>nocaps</a:t>
            </a:r>
            <a:r>
              <a:rPr lang="en-US" dirty="0">
                <a:ea typeface="Calibri"/>
                <a:cs typeface="Calibri"/>
              </a:rPr>
              <a:t> dataset that was one of the two datasets used in training BLIP. The captions in </a:t>
            </a:r>
            <a:r>
              <a:rPr lang="en-US" dirty="0" err="1">
                <a:ea typeface="Calibri"/>
                <a:cs typeface="Calibri"/>
              </a:rPr>
              <a:t>nocaps</a:t>
            </a:r>
            <a:r>
              <a:rPr lang="en-US" dirty="0">
                <a:ea typeface="Calibri"/>
                <a:cs typeface="Calibri"/>
              </a:rPr>
              <a:t> are typically 45-70 characters long, with almost all being about 30-100 characters. We chose to aim for about 2-4x the length of these captions.</a:t>
            </a:r>
          </a:p>
          <a:p>
            <a:r>
              <a:rPr lang="en-US" dirty="0">
                <a:ea typeface="Calibri"/>
                <a:cs typeface="Calibri"/>
              </a:rPr>
              <a:t>Lengths of captions in </a:t>
            </a:r>
            <a:r>
              <a:rPr lang="en-US" dirty="0" err="1">
                <a:ea typeface="Calibri"/>
                <a:cs typeface="Calibri"/>
              </a:rPr>
              <a:t>nocaps</a:t>
            </a:r>
            <a:r>
              <a:rPr lang="en-US" dirty="0">
                <a:ea typeface="Calibri"/>
                <a:cs typeface="Calibri"/>
              </a:rPr>
              <a:t>, in characters:</a:t>
            </a:r>
          </a:p>
        </p:txBody>
      </p:sp>
      <p:pic>
        <p:nvPicPr>
          <p:cNvPr id="4" name="Picture 3">
            <a:extLst>
              <a:ext uri="{FF2B5EF4-FFF2-40B4-BE49-F238E27FC236}">
                <a16:creationId xmlns:a16="http://schemas.microsoft.com/office/drawing/2014/main" id="{61572CF8-A8A8-C0E0-5231-07722D9C2951}"/>
              </a:ext>
            </a:extLst>
          </p:cNvPr>
          <p:cNvPicPr>
            <a:picLocks noChangeAspect="1"/>
          </p:cNvPicPr>
          <p:nvPr/>
        </p:nvPicPr>
        <p:blipFill>
          <a:blip r:embed="rId2"/>
          <a:stretch>
            <a:fillRect/>
          </a:stretch>
        </p:blipFill>
        <p:spPr>
          <a:xfrm>
            <a:off x="1099751" y="3514661"/>
            <a:ext cx="3556686" cy="2598651"/>
          </a:xfrm>
          <a:prstGeom prst="rect">
            <a:avLst/>
          </a:prstGeom>
        </p:spPr>
      </p:pic>
      <p:pic>
        <p:nvPicPr>
          <p:cNvPr id="5" name="Picture 4" descr="A blue graph with numbers&#10;&#10;Description automatically generated">
            <a:extLst>
              <a:ext uri="{FF2B5EF4-FFF2-40B4-BE49-F238E27FC236}">
                <a16:creationId xmlns:a16="http://schemas.microsoft.com/office/drawing/2014/main" id="{BBA3440F-B546-C4EC-C5D6-FE2E1AED47B8}"/>
              </a:ext>
            </a:extLst>
          </p:cNvPr>
          <p:cNvPicPr>
            <a:picLocks noChangeAspect="1"/>
          </p:cNvPicPr>
          <p:nvPr/>
        </p:nvPicPr>
        <p:blipFill>
          <a:blip r:embed="rId3"/>
          <a:stretch>
            <a:fillRect/>
          </a:stretch>
        </p:blipFill>
        <p:spPr>
          <a:xfrm>
            <a:off x="4909752" y="3478067"/>
            <a:ext cx="3515497" cy="2610056"/>
          </a:xfrm>
          <a:prstGeom prst="rect">
            <a:avLst/>
          </a:prstGeom>
        </p:spPr>
      </p:pic>
    </p:spTree>
    <p:extLst>
      <p:ext uri="{BB962C8B-B14F-4D97-AF65-F5344CB8AC3E}">
        <p14:creationId xmlns:p14="http://schemas.microsoft.com/office/powerpoint/2010/main" val="123610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7C394-1FA1-F461-89C8-BFD755C5891A}"/>
              </a:ext>
            </a:extLst>
          </p:cNvPr>
          <p:cNvSpPr>
            <a:spLocks noGrp="1"/>
          </p:cNvSpPr>
          <p:nvPr>
            <p:ph type="title"/>
          </p:nvPr>
        </p:nvSpPr>
        <p:spPr/>
        <p:txBody>
          <a:bodyPr/>
          <a:lstStyle/>
          <a:p>
            <a:r>
              <a:rPr lang="en-US">
                <a:ea typeface="Calibri Light"/>
                <a:cs typeface="Calibri Light"/>
              </a:rPr>
              <a:t>Dataset</a:t>
            </a:r>
            <a:endParaRPr lang="en-US"/>
          </a:p>
        </p:txBody>
      </p:sp>
      <p:sp>
        <p:nvSpPr>
          <p:cNvPr id="3" name="Content Placeholder 2">
            <a:extLst>
              <a:ext uri="{FF2B5EF4-FFF2-40B4-BE49-F238E27FC236}">
                <a16:creationId xmlns:a16="http://schemas.microsoft.com/office/drawing/2014/main" id="{B0CA2F32-DE07-C6CD-3848-3D07BFB7030C}"/>
              </a:ext>
            </a:extLst>
          </p:cNvPr>
          <p:cNvSpPr>
            <a:spLocks noGrp="1"/>
          </p:cNvSpPr>
          <p:nvPr>
            <p:ph idx="1"/>
          </p:nvPr>
        </p:nvSpPr>
        <p:spPr/>
        <p:txBody>
          <a:bodyPr vert="horz" lIns="0" tIns="45720" rIns="0" bIns="45720" rtlCol="0" anchor="t">
            <a:normAutofit fontScale="92500" lnSpcReduction="10000"/>
          </a:bodyPr>
          <a:lstStyle/>
          <a:p>
            <a:r>
              <a:rPr lang="en-US" dirty="0">
                <a:ea typeface="Calibri"/>
                <a:cs typeface="Calibri"/>
              </a:rPr>
              <a:t>The Cooper Hewitt (part of the Smithsonian) has created </a:t>
            </a:r>
            <a:r>
              <a:rPr lang="en-US" dirty="0">
                <a:ea typeface="+mn-lt"/>
                <a:cs typeface="+mn-lt"/>
              </a:rPr>
              <a:t>Guidelines for Image Description</a:t>
            </a:r>
          </a:p>
          <a:p>
            <a:r>
              <a:rPr lang="en-US" dirty="0">
                <a:ea typeface="+mn-lt"/>
                <a:cs typeface="+mn-lt"/>
              </a:rPr>
              <a:t>The Smithsonian releases almost all of its metadata as part of its Open Access program</a:t>
            </a:r>
          </a:p>
          <a:p>
            <a:endParaRPr lang="en-US">
              <a:ea typeface="+mn-lt"/>
              <a:cs typeface="+mn-lt"/>
            </a:endParaRPr>
          </a:p>
          <a:p>
            <a:pPr marL="292100" lvl="1" indent="0">
              <a:buSzPct val="100000"/>
              <a:buNone/>
            </a:pPr>
            <a:r>
              <a:rPr lang="en-US" sz="2000" dirty="0">
                <a:ea typeface="+mn-lt"/>
                <a:cs typeface="+mn-lt"/>
              </a:rPr>
              <a:t>Problem: Cooper Hewitt has ~40k records and ~760GB of high-res images</a:t>
            </a:r>
          </a:p>
          <a:p>
            <a:endParaRPr lang="en-US">
              <a:ea typeface="+mn-lt"/>
              <a:cs typeface="+mn-lt"/>
            </a:endParaRPr>
          </a:p>
          <a:p>
            <a:r>
              <a:rPr lang="en-US" dirty="0">
                <a:ea typeface="+mn-lt"/>
                <a:cs typeface="+mn-lt"/>
              </a:rPr>
              <a:t>We can filter the metadata to find records with both a long description and a CC0 JPEG image</a:t>
            </a:r>
          </a:p>
          <a:p>
            <a:pPr marL="383540" lvl="1"/>
            <a:r>
              <a:rPr lang="en-US" dirty="0">
                <a:ea typeface="+mn-lt"/>
                <a:cs typeface="+mn-lt"/>
              </a:rPr>
              <a:t>This made to a filtered set of ~20k records and ~220GB images</a:t>
            </a:r>
            <a:endParaRPr lang="en-US" dirty="0"/>
          </a:p>
          <a:p>
            <a:pPr marL="383540" lvl="1"/>
            <a:r>
              <a:rPr lang="en-US" dirty="0">
                <a:ea typeface="+mn-lt"/>
                <a:cs typeface="+mn-lt"/>
              </a:rPr>
              <a:t>Images were downloaded and downsized, reducing the size to about ~2.4GB</a:t>
            </a:r>
          </a:p>
          <a:p>
            <a:endParaRPr lang="en-US" dirty="0">
              <a:ea typeface="+mn-lt"/>
              <a:cs typeface="+mn-lt"/>
            </a:endParaRPr>
          </a:p>
          <a:p>
            <a:r>
              <a:rPr lang="en-US" dirty="0">
                <a:ea typeface="+mn-lt"/>
                <a:cs typeface="+mn-lt"/>
              </a:rPr>
              <a:t>We also built a custom downloader using the boto3 and multiprocessing libraries to only download the portion of the images we were using.</a:t>
            </a:r>
          </a:p>
        </p:txBody>
      </p:sp>
    </p:spTree>
    <p:extLst>
      <p:ext uri="{BB962C8B-B14F-4D97-AF65-F5344CB8AC3E}">
        <p14:creationId xmlns:p14="http://schemas.microsoft.com/office/powerpoint/2010/main" val="169642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8F5F-8465-537D-B990-142043D9DD71}"/>
              </a:ext>
            </a:extLst>
          </p:cNvPr>
          <p:cNvSpPr>
            <a:spLocks noGrp="1"/>
          </p:cNvSpPr>
          <p:nvPr>
            <p:ph type="title"/>
          </p:nvPr>
        </p:nvSpPr>
        <p:spPr/>
        <p:txBody>
          <a:bodyPr/>
          <a:lstStyle/>
          <a:p>
            <a:r>
              <a:rPr lang="en-US" dirty="0">
                <a:cs typeface="Calibri Light"/>
              </a:rPr>
              <a:t>Methods</a:t>
            </a:r>
            <a:endParaRPr lang="en-US" dirty="0"/>
          </a:p>
        </p:txBody>
      </p:sp>
      <p:sp>
        <p:nvSpPr>
          <p:cNvPr id="3" name="Content Placeholder 2">
            <a:extLst>
              <a:ext uri="{FF2B5EF4-FFF2-40B4-BE49-F238E27FC236}">
                <a16:creationId xmlns:a16="http://schemas.microsoft.com/office/drawing/2014/main" id="{80E8459B-6B1D-652B-987B-150EB9F99783}"/>
              </a:ext>
            </a:extLst>
          </p:cNvPr>
          <p:cNvSpPr>
            <a:spLocks noGrp="1"/>
          </p:cNvSpPr>
          <p:nvPr>
            <p:ph idx="1"/>
          </p:nvPr>
        </p:nvSpPr>
        <p:spPr/>
        <p:txBody>
          <a:bodyPr vert="horz" lIns="0" tIns="45720" rIns="0" bIns="45720" rtlCol="0" anchor="t">
            <a:normAutofit/>
          </a:bodyPr>
          <a:lstStyle/>
          <a:p>
            <a:pPr marL="0" indent="0">
              <a:buNone/>
            </a:pPr>
            <a:r>
              <a:rPr lang="en-US" b="1" dirty="0">
                <a:cs typeface="Calibri" panose="020F0502020204030204"/>
              </a:rPr>
              <a:t>Fine-Tuning Image Captioning LLM (Direct Approach)</a:t>
            </a:r>
            <a:endParaRPr lang="en-US" dirty="0">
              <a:cs typeface="Calibri" panose="020F0502020204030204"/>
            </a:endParaRPr>
          </a:p>
          <a:p>
            <a:pPr>
              <a:buAutoNum type="arabicPeriod"/>
            </a:pPr>
            <a:endParaRPr lang="en-US">
              <a:cs typeface="Calibri" panose="020F0502020204030204"/>
            </a:endParaRPr>
          </a:p>
          <a:p>
            <a:pPr>
              <a:buAutoNum type="arabicPeriod"/>
            </a:pPr>
            <a:endParaRPr lang="en-US">
              <a:cs typeface="Calibri" panose="020F0502020204030204"/>
            </a:endParaRPr>
          </a:p>
          <a:p>
            <a:pPr>
              <a:buAutoNum type="arabicPeriod"/>
            </a:pPr>
            <a:endParaRPr lang="en-US">
              <a:cs typeface="Calibri" panose="020F0502020204030204"/>
            </a:endParaRPr>
          </a:p>
          <a:p>
            <a:pPr>
              <a:buAutoNum type="arabicPeriod"/>
            </a:pPr>
            <a:endParaRPr lang="en-US">
              <a:cs typeface="Calibri" panose="020F0502020204030204"/>
            </a:endParaRPr>
          </a:p>
          <a:p>
            <a:pPr>
              <a:buAutoNum type="arabicPeriod"/>
            </a:pPr>
            <a:endParaRPr lang="en-US">
              <a:cs typeface="Calibri" panose="020F0502020204030204"/>
            </a:endParaRPr>
          </a:p>
        </p:txBody>
      </p:sp>
      <p:pic>
        <p:nvPicPr>
          <p:cNvPr id="4" name="Picture 3">
            <a:extLst>
              <a:ext uri="{FF2B5EF4-FFF2-40B4-BE49-F238E27FC236}">
                <a16:creationId xmlns:a16="http://schemas.microsoft.com/office/drawing/2014/main" id="{CEF69D6C-32CA-4150-9CFD-E464F20C0215}"/>
              </a:ext>
            </a:extLst>
          </p:cNvPr>
          <p:cNvPicPr>
            <a:picLocks noChangeAspect="1"/>
          </p:cNvPicPr>
          <p:nvPr/>
        </p:nvPicPr>
        <p:blipFill>
          <a:blip r:embed="rId2"/>
          <a:stretch>
            <a:fillRect/>
          </a:stretch>
        </p:blipFill>
        <p:spPr>
          <a:xfrm>
            <a:off x="1129225" y="2222837"/>
            <a:ext cx="1467556" cy="1458149"/>
          </a:xfrm>
          <a:prstGeom prst="rect">
            <a:avLst/>
          </a:prstGeom>
        </p:spPr>
      </p:pic>
      <p:sp>
        <p:nvSpPr>
          <p:cNvPr id="5" name="TextBox 4">
            <a:extLst>
              <a:ext uri="{FF2B5EF4-FFF2-40B4-BE49-F238E27FC236}">
                <a16:creationId xmlns:a16="http://schemas.microsoft.com/office/drawing/2014/main" id="{8F927D20-BFF9-5338-AE57-4BD2F8DBC47D}"/>
              </a:ext>
            </a:extLst>
          </p:cNvPr>
          <p:cNvSpPr txBox="1"/>
          <p:nvPr/>
        </p:nvSpPr>
        <p:spPr>
          <a:xfrm>
            <a:off x="4135899" y="2795680"/>
            <a:ext cx="2765777" cy="369332"/>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panose="020F0502020204030204"/>
              </a:rPr>
              <a:t>blip-image-captioning-base</a:t>
            </a:r>
          </a:p>
        </p:txBody>
      </p:sp>
      <p:sp>
        <p:nvSpPr>
          <p:cNvPr id="6" name="TextBox 5">
            <a:extLst>
              <a:ext uri="{FF2B5EF4-FFF2-40B4-BE49-F238E27FC236}">
                <a16:creationId xmlns:a16="http://schemas.microsoft.com/office/drawing/2014/main" id="{5A26EA0E-6443-CB67-63BA-515914AFC521}"/>
              </a:ext>
            </a:extLst>
          </p:cNvPr>
          <p:cNvSpPr txBox="1"/>
          <p:nvPr/>
        </p:nvSpPr>
        <p:spPr>
          <a:xfrm>
            <a:off x="4339166" y="2524881"/>
            <a:ext cx="2292047"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Fine-tuned on custom Image-Text Pairs</a:t>
            </a:r>
          </a:p>
        </p:txBody>
      </p:sp>
      <p:sp>
        <p:nvSpPr>
          <p:cNvPr id="7" name="TextBox 6">
            <a:extLst>
              <a:ext uri="{FF2B5EF4-FFF2-40B4-BE49-F238E27FC236}">
                <a16:creationId xmlns:a16="http://schemas.microsoft.com/office/drawing/2014/main" id="{204307A7-6FB0-72ED-54E4-1694512536A2}"/>
              </a:ext>
            </a:extLst>
          </p:cNvPr>
          <p:cNvSpPr txBox="1"/>
          <p:nvPr/>
        </p:nvSpPr>
        <p:spPr>
          <a:xfrm>
            <a:off x="4529665" y="3168951"/>
            <a:ext cx="210916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short-captions -&gt; long-captions</a:t>
            </a:r>
          </a:p>
        </p:txBody>
      </p:sp>
      <p:sp>
        <p:nvSpPr>
          <p:cNvPr id="8" name="TextBox 7">
            <a:extLst>
              <a:ext uri="{FF2B5EF4-FFF2-40B4-BE49-F238E27FC236}">
                <a16:creationId xmlns:a16="http://schemas.microsoft.com/office/drawing/2014/main" id="{C7A031DD-A6C7-7E29-72E7-45DD93189B54}"/>
              </a:ext>
            </a:extLst>
          </p:cNvPr>
          <p:cNvSpPr txBox="1"/>
          <p:nvPr/>
        </p:nvSpPr>
        <p:spPr>
          <a:xfrm>
            <a:off x="7105950" y="2679092"/>
            <a:ext cx="187476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contrastive learning/prediction</a:t>
            </a:r>
          </a:p>
        </p:txBody>
      </p:sp>
      <p:cxnSp>
        <p:nvCxnSpPr>
          <p:cNvPr id="9" name="Straight Arrow Connector 8">
            <a:extLst>
              <a:ext uri="{FF2B5EF4-FFF2-40B4-BE49-F238E27FC236}">
                <a16:creationId xmlns:a16="http://schemas.microsoft.com/office/drawing/2014/main" id="{9855CB6C-3B57-C0BF-A0DD-9541A773AC35}"/>
              </a:ext>
            </a:extLst>
          </p:cNvPr>
          <p:cNvCxnSpPr/>
          <p:nvPr/>
        </p:nvCxnSpPr>
        <p:spPr>
          <a:xfrm>
            <a:off x="2631622" y="2967263"/>
            <a:ext cx="1504041" cy="7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D21E3BF-C2DB-7F86-B4F8-66FCF2C9ECA9}"/>
              </a:ext>
            </a:extLst>
          </p:cNvPr>
          <p:cNvCxnSpPr>
            <a:cxnSpLocks/>
          </p:cNvCxnSpPr>
          <p:nvPr/>
        </p:nvCxnSpPr>
        <p:spPr>
          <a:xfrm flipV="1">
            <a:off x="6904264" y="2956377"/>
            <a:ext cx="2365827" cy="19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0F91C6-49EB-7B9E-DEA0-876DB6F61D61}"/>
              </a:ext>
            </a:extLst>
          </p:cNvPr>
          <p:cNvSpPr txBox="1"/>
          <p:nvPr/>
        </p:nvSpPr>
        <p:spPr>
          <a:xfrm>
            <a:off x="9355664" y="2769808"/>
            <a:ext cx="15391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Long Caption</a:t>
            </a:r>
          </a:p>
        </p:txBody>
      </p:sp>
      <p:pic>
        <p:nvPicPr>
          <p:cNvPr id="12" name="Picture 11" descr="A close up of a fabric&#10;&#10;Description automatically generated">
            <a:extLst>
              <a:ext uri="{FF2B5EF4-FFF2-40B4-BE49-F238E27FC236}">
                <a16:creationId xmlns:a16="http://schemas.microsoft.com/office/drawing/2014/main" id="{F63792BE-0531-5CE0-BFE2-FEA3DC94DF89}"/>
              </a:ext>
            </a:extLst>
          </p:cNvPr>
          <p:cNvPicPr>
            <a:picLocks noChangeAspect="1"/>
          </p:cNvPicPr>
          <p:nvPr/>
        </p:nvPicPr>
        <p:blipFill>
          <a:blip r:embed="rId2"/>
          <a:stretch>
            <a:fillRect/>
          </a:stretch>
        </p:blipFill>
        <p:spPr>
          <a:xfrm>
            <a:off x="1219938" y="4300192"/>
            <a:ext cx="1467556" cy="1458149"/>
          </a:xfrm>
          <a:prstGeom prst="rect">
            <a:avLst/>
          </a:prstGeom>
        </p:spPr>
      </p:pic>
      <p:sp>
        <p:nvSpPr>
          <p:cNvPr id="13" name="TextBox 12">
            <a:extLst>
              <a:ext uri="{FF2B5EF4-FFF2-40B4-BE49-F238E27FC236}">
                <a16:creationId xmlns:a16="http://schemas.microsoft.com/office/drawing/2014/main" id="{4B9C7FA3-094B-08C2-F806-C78D0E626A5F}"/>
              </a:ext>
            </a:extLst>
          </p:cNvPr>
          <p:cNvSpPr txBox="1"/>
          <p:nvPr/>
        </p:nvSpPr>
        <p:spPr>
          <a:xfrm>
            <a:off x="1097642" y="3791858"/>
            <a:ext cx="802821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404040"/>
                </a:solidFill>
                <a:cs typeface="Calibri"/>
              </a:rPr>
              <a:t>LLM Text Generation using Visual/Language Models (Indirect Approach)</a:t>
            </a:r>
            <a:endParaRPr lang="en-US" b="1" dirty="0">
              <a:cs typeface="Calibri"/>
            </a:endParaRPr>
          </a:p>
        </p:txBody>
      </p:sp>
      <p:cxnSp>
        <p:nvCxnSpPr>
          <p:cNvPr id="14" name="Straight Arrow Connector 13">
            <a:extLst>
              <a:ext uri="{FF2B5EF4-FFF2-40B4-BE49-F238E27FC236}">
                <a16:creationId xmlns:a16="http://schemas.microsoft.com/office/drawing/2014/main" id="{1E666ED8-C8B5-9529-6221-B9012BF3D5A3}"/>
              </a:ext>
            </a:extLst>
          </p:cNvPr>
          <p:cNvCxnSpPr>
            <a:cxnSpLocks/>
          </p:cNvCxnSpPr>
          <p:nvPr/>
        </p:nvCxnSpPr>
        <p:spPr>
          <a:xfrm flipV="1">
            <a:off x="2686050" y="4453162"/>
            <a:ext cx="996042" cy="57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FF675E-75EB-E53B-E7AA-CD237F77A7AA}"/>
              </a:ext>
            </a:extLst>
          </p:cNvPr>
          <p:cNvCxnSpPr>
            <a:cxnSpLocks/>
          </p:cNvCxnSpPr>
          <p:nvPr/>
        </p:nvCxnSpPr>
        <p:spPr>
          <a:xfrm>
            <a:off x="2713264" y="5071833"/>
            <a:ext cx="1014185" cy="642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5172DD8-8054-C1D1-BF6F-672CDC11AFCE}"/>
              </a:ext>
            </a:extLst>
          </p:cNvPr>
          <p:cNvSpPr txBox="1"/>
          <p:nvPr/>
        </p:nvSpPr>
        <p:spPr>
          <a:xfrm>
            <a:off x="3709541" y="4301536"/>
            <a:ext cx="1985635" cy="369332"/>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object-detector</a:t>
            </a:r>
          </a:p>
        </p:txBody>
      </p:sp>
      <p:sp>
        <p:nvSpPr>
          <p:cNvPr id="17" name="TextBox 16">
            <a:extLst>
              <a:ext uri="{FF2B5EF4-FFF2-40B4-BE49-F238E27FC236}">
                <a16:creationId xmlns:a16="http://schemas.microsoft.com/office/drawing/2014/main" id="{5865547C-0931-C6D4-93EA-19C2CE49BADB}"/>
              </a:ext>
            </a:extLst>
          </p:cNvPr>
          <p:cNvSpPr txBox="1"/>
          <p:nvPr/>
        </p:nvSpPr>
        <p:spPr>
          <a:xfrm>
            <a:off x="3754897" y="5471750"/>
            <a:ext cx="1940277" cy="369332"/>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Caption-generator</a:t>
            </a:r>
          </a:p>
        </p:txBody>
      </p:sp>
      <p:cxnSp>
        <p:nvCxnSpPr>
          <p:cNvPr id="18" name="Straight Arrow Connector 17">
            <a:extLst>
              <a:ext uri="{FF2B5EF4-FFF2-40B4-BE49-F238E27FC236}">
                <a16:creationId xmlns:a16="http://schemas.microsoft.com/office/drawing/2014/main" id="{CD2DE471-A84E-C97C-8116-FA1FEEDD6A76}"/>
              </a:ext>
            </a:extLst>
          </p:cNvPr>
          <p:cNvCxnSpPr/>
          <p:nvPr/>
        </p:nvCxnSpPr>
        <p:spPr>
          <a:xfrm>
            <a:off x="5702300" y="4486727"/>
            <a:ext cx="506184" cy="587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BA83E3-4EB8-E9D4-7DBA-07487071CACF}"/>
              </a:ext>
            </a:extLst>
          </p:cNvPr>
          <p:cNvCxnSpPr>
            <a:cxnSpLocks/>
          </p:cNvCxnSpPr>
          <p:nvPr/>
        </p:nvCxnSpPr>
        <p:spPr>
          <a:xfrm flipV="1">
            <a:off x="5702300" y="5101768"/>
            <a:ext cx="506184" cy="56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12EF97E-0433-46CD-4843-592854F9E1F8}"/>
              </a:ext>
            </a:extLst>
          </p:cNvPr>
          <p:cNvSpPr txBox="1"/>
          <p:nvPr/>
        </p:nvSpPr>
        <p:spPr>
          <a:xfrm>
            <a:off x="6131610" y="4954678"/>
            <a:ext cx="1949351" cy="27699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&lt;</a:t>
            </a:r>
            <a:r>
              <a:rPr lang="en-US" sz="1200" err="1">
                <a:cs typeface="Calibri"/>
              </a:rPr>
              <a:t>object_list</a:t>
            </a:r>
            <a:r>
              <a:rPr lang="en-US" sz="1200">
                <a:cs typeface="Calibri"/>
              </a:rPr>
              <a:t>, </a:t>
            </a:r>
            <a:r>
              <a:rPr lang="en-US" sz="1200" err="1">
                <a:cs typeface="Calibri"/>
              </a:rPr>
              <a:t>short_caption</a:t>
            </a:r>
            <a:r>
              <a:rPr lang="en-US" sz="1200">
                <a:cs typeface="Calibri"/>
              </a:rPr>
              <a:t>&gt;</a:t>
            </a:r>
            <a:endParaRPr lang="en-US">
              <a:cs typeface="Calibri" panose="020F0502020204030204"/>
            </a:endParaRPr>
          </a:p>
        </p:txBody>
      </p:sp>
      <p:sp>
        <p:nvSpPr>
          <p:cNvPr id="21" name="TextBox 20">
            <a:extLst>
              <a:ext uri="{FF2B5EF4-FFF2-40B4-BE49-F238E27FC236}">
                <a16:creationId xmlns:a16="http://schemas.microsoft.com/office/drawing/2014/main" id="{1855BBE6-D29C-FB09-F936-8FF0AB5EAAF8}"/>
              </a:ext>
            </a:extLst>
          </p:cNvPr>
          <p:cNvSpPr txBox="1"/>
          <p:nvPr/>
        </p:nvSpPr>
        <p:spPr>
          <a:xfrm>
            <a:off x="7991255" y="4882107"/>
            <a:ext cx="1513921" cy="369332"/>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text generator</a:t>
            </a:r>
            <a:endParaRPr lang="en-US"/>
          </a:p>
        </p:txBody>
      </p:sp>
      <p:sp>
        <p:nvSpPr>
          <p:cNvPr id="22" name="TextBox 21">
            <a:extLst>
              <a:ext uri="{FF2B5EF4-FFF2-40B4-BE49-F238E27FC236}">
                <a16:creationId xmlns:a16="http://schemas.microsoft.com/office/drawing/2014/main" id="{CD995B9E-7534-CF89-F47F-65E0268ADBF4}"/>
              </a:ext>
            </a:extLst>
          </p:cNvPr>
          <p:cNvSpPr txBox="1"/>
          <p:nvPr/>
        </p:nvSpPr>
        <p:spPr>
          <a:xfrm>
            <a:off x="7877023" y="4221237"/>
            <a:ext cx="166611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cs typeface="Calibri"/>
              </a:rPr>
              <a:t>learning/prediction on </a:t>
            </a:r>
          </a:p>
          <a:p>
            <a:pPr algn="ctr"/>
            <a:r>
              <a:rPr lang="en-US" sz="1000">
                <a:cs typeface="Calibri"/>
              </a:rPr>
              <a:t>&lt;</a:t>
            </a:r>
            <a:r>
              <a:rPr lang="en-US" sz="1000" err="1">
                <a:cs typeface="Calibri"/>
              </a:rPr>
              <a:t>object_list</a:t>
            </a:r>
            <a:r>
              <a:rPr lang="en-US" sz="1000">
                <a:cs typeface="Calibri"/>
              </a:rPr>
              <a:t>, </a:t>
            </a:r>
            <a:r>
              <a:rPr lang="en-US" sz="1000" err="1">
                <a:cs typeface="Calibri"/>
              </a:rPr>
              <a:t>short_caption</a:t>
            </a:r>
            <a:r>
              <a:rPr lang="en-US" sz="1000">
                <a:cs typeface="Calibri"/>
              </a:rPr>
              <a:t>, </a:t>
            </a:r>
            <a:r>
              <a:rPr lang="en-US" sz="1000" err="1">
                <a:cs typeface="Calibri"/>
              </a:rPr>
              <a:t>long_captions</a:t>
            </a:r>
            <a:endParaRPr lang="en-US" sz="1000">
              <a:cs typeface="Calibri"/>
            </a:endParaRPr>
          </a:p>
        </p:txBody>
      </p:sp>
      <p:sp>
        <p:nvSpPr>
          <p:cNvPr id="25" name="TextBox 24">
            <a:extLst>
              <a:ext uri="{FF2B5EF4-FFF2-40B4-BE49-F238E27FC236}">
                <a16:creationId xmlns:a16="http://schemas.microsoft.com/office/drawing/2014/main" id="{09C60A6B-10DB-F8E1-502E-31433DDC79DD}"/>
              </a:ext>
            </a:extLst>
          </p:cNvPr>
          <p:cNvSpPr txBox="1"/>
          <p:nvPr/>
        </p:nvSpPr>
        <p:spPr>
          <a:xfrm>
            <a:off x="10090449" y="4910664"/>
            <a:ext cx="15391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Long Caption</a:t>
            </a:r>
          </a:p>
        </p:txBody>
      </p:sp>
      <p:cxnSp>
        <p:nvCxnSpPr>
          <p:cNvPr id="26" name="Straight Arrow Connector 25">
            <a:extLst>
              <a:ext uri="{FF2B5EF4-FFF2-40B4-BE49-F238E27FC236}">
                <a16:creationId xmlns:a16="http://schemas.microsoft.com/office/drawing/2014/main" id="{62C8E687-3ADB-E659-9D8A-04CA891AC001}"/>
              </a:ext>
            </a:extLst>
          </p:cNvPr>
          <p:cNvCxnSpPr>
            <a:cxnSpLocks/>
          </p:cNvCxnSpPr>
          <p:nvPr/>
        </p:nvCxnSpPr>
        <p:spPr>
          <a:xfrm>
            <a:off x="9507763" y="5080903"/>
            <a:ext cx="651328" cy="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09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432E-64F1-DCD9-6CBF-DC61A6071A92}"/>
              </a:ext>
            </a:extLst>
          </p:cNvPr>
          <p:cNvSpPr>
            <a:spLocks noGrp="1"/>
          </p:cNvSpPr>
          <p:nvPr>
            <p:ph type="title"/>
          </p:nvPr>
        </p:nvSpPr>
        <p:spPr/>
        <p:txBody>
          <a:bodyPr/>
          <a:lstStyle/>
          <a:p>
            <a:r>
              <a:rPr lang="en-US" dirty="0">
                <a:cs typeface="Calibri Light"/>
              </a:rPr>
              <a:t>Fine-Tuning Image Captioning LLM</a:t>
            </a:r>
          </a:p>
        </p:txBody>
      </p:sp>
      <p:sp>
        <p:nvSpPr>
          <p:cNvPr id="3" name="Content Placeholder 2">
            <a:extLst>
              <a:ext uri="{FF2B5EF4-FFF2-40B4-BE49-F238E27FC236}">
                <a16:creationId xmlns:a16="http://schemas.microsoft.com/office/drawing/2014/main" id="{0CB6B0A8-9D0B-6A93-446C-68FEC272F543}"/>
              </a:ext>
            </a:extLst>
          </p:cNvPr>
          <p:cNvSpPr>
            <a:spLocks noGrp="1"/>
          </p:cNvSpPr>
          <p:nvPr>
            <p:ph idx="1"/>
          </p:nvPr>
        </p:nvSpPr>
        <p:spPr/>
        <p:txBody>
          <a:bodyPr vert="horz" lIns="0" tIns="45720" rIns="0" bIns="45720" rtlCol="0" anchor="t">
            <a:normAutofit/>
          </a:bodyPr>
          <a:lstStyle/>
          <a:p>
            <a:pPr marL="0" indent="0">
              <a:buNone/>
            </a:pPr>
            <a:r>
              <a:rPr lang="en-US" dirty="0">
                <a:ea typeface="Calibri"/>
                <a:cs typeface="Calibri"/>
              </a:rPr>
              <a:t>One of the major challenges faced was not having memory available to train the model. During training, the Trainer would be terminated for running out of memory. We did not have an exact number of how much memory was needed, but the estimate for the original approach was ~40GB, which would be about the largest paid GPU that Google </a:t>
            </a:r>
            <a:r>
              <a:rPr lang="en-US" dirty="0" err="1">
                <a:ea typeface="Calibri"/>
                <a:cs typeface="Calibri"/>
              </a:rPr>
              <a:t>Colab</a:t>
            </a:r>
            <a:r>
              <a:rPr lang="en-US" dirty="0">
                <a:ea typeface="Calibri"/>
                <a:cs typeface="Calibri"/>
              </a:rPr>
              <a:t> will allow.</a:t>
            </a:r>
          </a:p>
          <a:p>
            <a:pPr marL="0" indent="0">
              <a:buNone/>
            </a:pPr>
            <a:r>
              <a:rPr lang="en-US">
                <a:ea typeface="Calibri"/>
                <a:cs typeface="Calibri"/>
              </a:rPr>
              <a:t>Here are the methods we attempted to address this:</a:t>
            </a:r>
            <a:endParaRPr lang="en-US" dirty="0">
              <a:ea typeface="Calibri"/>
              <a:cs typeface="Calibri"/>
            </a:endParaRPr>
          </a:p>
          <a:p>
            <a:pPr>
              <a:buFont typeface="Arial" panose="020F0502020204030204" pitchFamily="34" charset="0"/>
              <a:buChar char="•"/>
            </a:pPr>
            <a:r>
              <a:rPr lang="en-US" dirty="0">
                <a:ea typeface="Calibri"/>
                <a:cs typeface="Calibri"/>
              </a:rPr>
              <a:t>Using CPU (rather than GPU) for training, with load_in_8bit and Intel's IPEX (AVX2) hardware acceleration</a:t>
            </a:r>
          </a:p>
          <a:p>
            <a:pPr>
              <a:buFont typeface="Arial" panose="020F0502020204030204" pitchFamily="34" charset="0"/>
              <a:buChar char="•"/>
            </a:pPr>
            <a:r>
              <a:rPr lang="en-US" dirty="0">
                <a:ea typeface="Calibri"/>
                <a:cs typeface="Calibri"/>
              </a:rPr>
              <a:t>Using </a:t>
            </a:r>
            <a:r>
              <a:rPr lang="en-US" dirty="0" err="1">
                <a:ea typeface="Calibri"/>
                <a:cs typeface="Calibri"/>
              </a:rPr>
              <a:t>PEFT+LoRA</a:t>
            </a:r>
            <a:r>
              <a:rPr lang="en-US" dirty="0">
                <a:ea typeface="Calibri"/>
                <a:cs typeface="Calibri"/>
              </a:rPr>
              <a:t> to reduce how much of the model was being changed during training</a:t>
            </a:r>
          </a:p>
          <a:p>
            <a:pPr>
              <a:buFont typeface="Arial" panose="020F0502020204030204" pitchFamily="34" charset="0"/>
              <a:buChar char="•"/>
            </a:pPr>
            <a:r>
              <a:rPr lang="en-US" dirty="0">
                <a:ea typeface="Calibri"/>
                <a:cs typeface="Calibri"/>
              </a:rPr>
              <a:t>Disabling evaluation in the Trainer (reduces the memory needed about 2-3x)</a:t>
            </a:r>
          </a:p>
        </p:txBody>
      </p:sp>
    </p:spTree>
    <p:extLst>
      <p:ext uri="{BB962C8B-B14F-4D97-AF65-F5344CB8AC3E}">
        <p14:creationId xmlns:p14="http://schemas.microsoft.com/office/powerpoint/2010/main" val="290420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E50B-9A4B-7AEB-FC18-E32768D61EFE}"/>
              </a:ext>
            </a:extLst>
          </p:cNvPr>
          <p:cNvSpPr>
            <a:spLocks noGrp="1"/>
          </p:cNvSpPr>
          <p:nvPr>
            <p:ph type="title"/>
          </p:nvPr>
        </p:nvSpPr>
        <p:spPr/>
        <p:txBody>
          <a:bodyPr/>
          <a:lstStyle/>
          <a:p>
            <a:r>
              <a:rPr lang="en-US" dirty="0">
                <a:cs typeface="Calibri Light"/>
              </a:rPr>
              <a:t>Fine-Tuning Challenges</a:t>
            </a:r>
            <a:endParaRPr lang="en-US" dirty="0"/>
          </a:p>
        </p:txBody>
      </p:sp>
      <p:sp>
        <p:nvSpPr>
          <p:cNvPr id="3" name="Content Placeholder 2">
            <a:extLst>
              <a:ext uri="{FF2B5EF4-FFF2-40B4-BE49-F238E27FC236}">
                <a16:creationId xmlns:a16="http://schemas.microsoft.com/office/drawing/2014/main" id="{D3AD42F4-F566-14AD-041D-6F831C2D902A}"/>
              </a:ext>
            </a:extLst>
          </p:cNvPr>
          <p:cNvSpPr>
            <a:spLocks noGrp="1"/>
          </p:cNvSpPr>
          <p:nvPr>
            <p:ph idx="1"/>
          </p:nvPr>
        </p:nvSpPr>
        <p:spPr/>
        <p:txBody>
          <a:bodyPr vert="horz" lIns="0" tIns="45720" rIns="0" bIns="45720" rtlCol="0" anchor="t">
            <a:normAutofit/>
          </a:bodyPr>
          <a:lstStyle/>
          <a:p>
            <a:r>
              <a:rPr lang="en-US">
                <a:ea typeface="Calibri"/>
                <a:cs typeface="Calibri"/>
              </a:rPr>
              <a:t>Selective downloading parts of datasets is awkward</a:t>
            </a:r>
          </a:p>
          <a:p>
            <a:pPr marL="383540" lvl="1"/>
            <a:r>
              <a:rPr lang="en-US">
                <a:ea typeface="Calibri"/>
                <a:cs typeface="Calibri"/>
              </a:rPr>
              <a:t>Learned Python multiprocessing and AWS boto libraries (along with using a healthy dose of CLI tools)</a:t>
            </a:r>
          </a:p>
          <a:p>
            <a:endParaRPr lang="en-US">
              <a:ea typeface="Calibri"/>
              <a:cs typeface="Calibri"/>
            </a:endParaRPr>
          </a:p>
          <a:p>
            <a:r>
              <a:rPr lang="en-US">
                <a:ea typeface="Calibri"/>
                <a:cs typeface="Calibri"/>
              </a:rPr>
              <a:t>Models for fine-tuning are large</a:t>
            </a:r>
            <a:endParaRPr lang="en-US">
              <a:cs typeface="Calibri"/>
            </a:endParaRPr>
          </a:p>
          <a:p>
            <a:pPr marL="383540" lvl="1"/>
            <a:r>
              <a:rPr lang="en-US">
                <a:ea typeface="Calibri"/>
                <a:cs typeface="Calibri"/>
              </a:rPr>
              <a:t>BLIP appears to require ~40GB, possibly more, of RAM/VRAM to train</a:t>
            </a:r>
          </a:p>
          <a:p>
            <a:pPr marL="383540" lvl="1"/>
            <a:r>
              <a:rPr lang="en-US">
                <a:ea typeface="Calibri"/>
                <a:cs typeface="Calibri"/>
              </a:rPr>
              <a:t>Personal &amp; Colab T4 GPUs maxed out</a:t>
            </a:r>
          </a:p>
          <a:p>
            <a:pPr marL="383540" lvl="1"/>
            <a:r>
              <a:rPr lang="en-US">
                <a:ea typeface="Calibri"/>
                <a:cs typeface="Calibri"/>
              </a:rPr>
              <a:t>Attempted to train on CPU using IPEX (Intel AVX) acceleration</a:t>
            </a:r>
          </a:p>
          <a:p>
            <a:pPr marL="566420" lvl="2"/>
            <a:r>
              <a:rPr lang="en-US">
                <a:ea typeface="Calibri"/>
                <a:cs typeface="Calibri"/>
              </a:rPr>
              <a:t>Est. 48hrs to train for 5 epochs</a:t>
            </a:r>
          </a:p>
          <a:p>
            <a:pPr marL="566420" lvl="2"/>
            <a:r>
              <a:rPr lang="en-US">
                <a:ea typeface="Calibri"/>
                <a:cs typeface="Calibri"/>
              </a:rPr>
              <a:t>Killed by OOM Daemon a few hours in</a:t>
            </a:r>
          </a:p>
        </p:txBody>
      </p:sp>
    </p:spTree>
    <p:extLst>
      <p:ext uri="{BB962C8B-B14F-4D97-AF65-F5344CB8AC3E}">
        <p14:creationId xmlns:p14="http://schemas.microsoft.com/office/powerpoint/2010/main" val="80894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2350-982E-4458-418B-1AB49D9CF3E7}"/>
              </a:ext>
            </a:extLst>
          </p:cNvPr>
          <p:cNvSpPr>
            <a:spLocks noGrp="1"/>
          </p:cNvSpPr>
          <p:nvPr>
            <p:ph type="title"/>
          </p:nvPr>
        </p:nvSpPr>
        <p:spPr/>
        <p:txBody>
          <a:bodyPr/>
          <a:lstStyle/>
          <a:p>
            <a:r>
              <a:rPr lang="en-US" dirty="0">
                <a:cs typeface="Calibri Light"/>
              </a:rPr>
              <a:t>Fine-Tuning Results</a:t>
            </a:r>
          </a:p>
        </p:txBody>
      </p:sp>
      <p:sp>
        <p:nvSpPr>
          <p:cNvPr id="3" name="Text Placeholder 2">
            <a:extLst>
              <a:ext uri="{FF2B5EF4-FFF2-40B4-BE49-F238E27FC236}">
                <a16:creationId xmlns:a16="http://schemas.microsoft.com/office/drawing/2014/main" id="{B73BF556-DBC1-41A4-5398-7F924375015E}"/>
              </a:ext>
            </a:extLst>
          </p:cNvPr>
          <p:cNvSpPr>
            <a:spLocks noGrp="1"/>
          </p:cNvSpPr>
          <p:nvPr>
            <p:ph idx="1"/>
          </p:nvPr>
        </p:nvSpPr>
        <p:spPr/>
        <p:txBody>
          <a:bodyPr vert="horz" lIns="0" tIns="45720" rIns="0" bIns="45720" rtlCol="0" anchor="t">
            <a:normAutofit/>
          </a:bodyPr>
          <a:lstStyle/>
          <a:p>
            <a:r>
              <a:rPr lang="en-US" dirty="0">
                <a:cs typeface="Calibri"/>
              </a:rPr>
              <a:t>Used Hugging Face libraries to perform optimized fine-tuning using int8 </a:t>
            </a:r>
            <a:r>
              <a:rPr lang="en-US" dirty="0" err="1">
                <a:cs typeface="Calibri"/>
              </a:rPr>
              <a:t>PEFT+LoRA</a:t>
            </a:r>
            <a:endParaRPr lang="en-US" dirty="0">
              <a:cs typeface="Calibri"/>
            </a:endParaRPr>
          </a:p>
          <a:p>
            <a:endParaRPr lang="en-US">
              <a:cs typeface="Calibri"/>
            </a:endParaRPr>
          </a:p>
          <a:p>
            <a:r>
              <a:rPr lang="en-US" dirty="0">
                <a:cs typeface="Calibri"/>
              </a:rPr>
              <a:t>So, how did we do? BLEU and WER were much higher, and the BLEU length ratio was also high</a:t>
            </a:r>
          </a:p>
        </p:txBody>
      </p:sp>
      <p:pic>
        <p:nvPicPr>
          <p:cNvPr id="4" name="Picture 3">
            <a:extLst>
              <a:ext uri="{FF2B5EF4-FFF2-40B4-BE49-F238E27FC236}">
                <a16:creationId xmlns:a16="http://schemas.microsoft.com/office/drawing/2014/main" id="{9C4C25FD-C8A1-D85B-2513-C94067CE54E9}"/>
              </a:ext>
            </a:extLst>
          </p:cNvPr>
          <p:cNvPicPr>
            <a:picLocks noChangeAspect="1"/>
          </p:cNvPicPr>
          <p:nvPr/>
        </p:nvPicPr>
        <p:blipFill>
          <a:blip r:embed="rId2"/>
          <a:stretch>
            <a:fillRect/>
          </a:stretch>
        </p:blipFill>
        <p:spPr>
          <a:xfrm>
            <a:off x="774879" y="3581229"/>
            <a:ext cx="3387143" cy="2056669"/>
          </a:xfrm>
          <a:prstGeom prst="rect">
            <a:avLst/>
          </a:prstGeom>
        </p:spPr>
      </p:pic>
      <p:pic>
        <p:nvPicPr>
          <p:cNvPr id="5" name="Picture 4">
            <a:extLst>
              <a:ext uri="{FF2B5EF4-FFF2-40B4-BE49-F238E27FC236}">
                <a16:creationId xmlns:a16="http://schemas.microsoft.com/office/drawing/2014/main" id="{969AB49C-036C-6599-2F17-94D7FC84D667}"/>
              </a:ext>
            </a:extLst>
          </p:cNvPr>
          <p:cNvPicPr>
            <a:picLocks noChangeAspect="1"/>
          </p:cNvPicPr>
          <p:nvPr/>
        </p:nvPicPr>
        <p:blipFill>
          <a:blip r:embed="rId3"/>
          <a:stretch>
            <a:fillRect/>
          </a:stretch>
        </p:blipFill>
        <p:spPr>
          <a:xfrm>
            <a:off x="4370230" y="3583053"/>
            <a:ext cx="3451539" cy="2053021"/>
          </a:xfrm>
          <a:prstGeom prst="rect">
            <a:avLst/>
          </a:prstGeom>
        </p:spPr>
      </p:pic>
      <p:pic>
        <p:nvPicPr>
          <p:cNvPr id="6" name="Picture 5">
            <a:extLst>
              <a:ext uri="{FF2B5EF4-FFF2-40B4-BE49-F238E27FC236}">
                <a16:creationId xmlns:a16="http://schemas.microsoft.com/office/drawing/2014/main" id="{C26978E8-EAD9-51B2-BD73-1510FF86BF80}"/>
              </a:ext>
            </a:extLst>
          </p:cNvPr>
          <p:cNvPicPr>
            <a:picLocks noChangeAspect="1"/>
          </p:cNvPicPr>
          <p:nvPr/>
        </p:nvPicPr>
        <p:blipFill>
          <a:blip r:embed="rId4"/>
          <a:stretch>
            <a:fillRect/>
          </a:stretch>
        </p:blipFill>
        <p:spPr>
          <a:xfrm>
            <a:off x="8029979" y="3583053"/>
            <a:ext cx="3462270" cy="2053020"/>
          </a:xfrm>
          <a:prstGeom prst="rect">
            <a:avLst/>
          </a:prstGeom>
        </p:spPr>
      </p:pic>
    </p:spTree>
    <p:extLst>
      <p:ext uri="{BB962C8B-B14F-4D97-AF65-F5344CB8AC3E}">
        <p14:creationId xmlns:p14="http://schemas.microsoft.com/office/powerpoint/2010/main" val="7188014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Retrospect</vt:lpstr>
      <vt:lpstr>Descriptive Image Captioning using Vision and Language Models</vt:lpstr>
      <vt:lpstr>Problem Statement</vt:lpstr>
      <vt:lpstr>Problem Statement/Resolution</vt:lpstr>
      <vt:lpstr>Current Status Quo</vt:lpstr>
      <vt:lpstr>Dataset</vt:lpstr>
      <vt:lpstr>Methods</vt:lpstr>
      <vt:lpstr>Fine-Tuning Image Captioning LLM</vt:lpstr>
      <vt:lpstr>Fine-Tuning Challenges</vt:lpstr>
      <vt:lpstr>Fine-Tuning Results</vt:lpstr>
      <vt:lpstr>But that's not the full story</vt:lpstr>
      <vt:lpstr>Is the model overfitting undesirably?</vt:lpstr>
      <vt:lpstr>LLM Text Generation using Vision and Language Model</vt:lpstr>
      <vt:lpstr>LLM Text Generation Training/Fine-tuning</vt:lpstr>
      <vt:lpstr>LLM Text Generation Prediction/Run-Time</vt:lpstr>
      <vt:lpstr>LLM Text Generation Prediction Examples</vt:lpstr>
      <vt:lpstr>LLM Text Generation Limitations</vt:lpstr>
      <vt:lpstr>LLM Text Generation Results (100 Test Samples)</vt:lpstr>
      <vt:lpstr>LLM Text Generation Results (100 Test Samples)</vt:lpstr>
      <vt:lpstr>Conclusions / Future Work</vt:lpstr>
      <vt:lpstr>Question/Answers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464</cp:revision>
  <dcterms:created xsi:type="dcterms:W3CDTF">2023-11-15T06:29:02Z</dcterms:created>
  <dcterms:modified xsi:type="dcterms:W3CDTF">2023-12-08T23:38:30Z</dcterms:modified>
</cp:coreProperties>
</file>