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326" r:id="rId2"/>
    <p:sldId id="426" r:id="rId3"/>
    <p:sldId id="377" r:id="rId4"/>
    <p:sldId id="421" r:id="rId5"/>
    <p:sldId id="376" r:id="rId6"/>
    <p:sldId id="367" r:id="rId7"/>
    <p:sldId id="389" r:id="rId8"/>
    <p:sldId id="390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9" r:id="rId17"/>
    <p:sldId id="368" r:id="rId18"/>
    <p:sldId id="392" r:id="rId19"/>
    <p:sldId id="393" r:id="rId20"/>
    <p:sldId id="391" r:id="rId21"/>
    <p:sldId id="422" r:id="rId22"/>
    <p:sldId id="395" r:id="rId23"/>
    <p:sldId id="406" r:id="rId24"/>
    <p:sldId id="369" r:id="rId25"/>
    <p:sldId id="387" r:id="rId26"/>
    <p:sldId id="388" r:id="rId27"/>
    <p:sldId id="410" r:id="rId28"/>
    <p:sldId id="411" r:id="rId29"/>
    <p:sldId id="371" r:id="rId30"/>
    <p:sldId id="407" r:id="rId31"/>
    <p:sldId id="408" r:id="rId32"/>
    <p:sldId id="412" r:id="rId33"/>
    <p:sldId id="413" r:id="rId34"/>
    <p:sldId id="415" r:id="rId35"/>
    <p:sldId id="372" r:id="rId36"/>
    <p:sldId id="414" r:id="rId37"/>
    <p:sldId id="374" r:id="rId38"/>
    <p:sldId id="417" r:id="rId39"/>
    <p:sldId id="416" r:id="rId40"/>
    <p:sldId id="418" r:id="rId41"/>
    <p:sldId id="378" r:id="rId42"/>
    <p:sldId id="420" r:id="rId43"/>
    <p:sldId id="419" r:id="rId44"/>
    <p:sldId id="423" r:id="rId45"/>
    <p:sldId id="424" r:id="rId46"/>
    <p:sldId id="380" r:id="rId47"/>
    <p:sldId id="427" r:id="rId48"/>
    <p:sldId id="425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  <a:srgbClr val="303030"/>
    <a:srgbClr val="AF2380"/>
    <a:srgbClr val="FFFFFF"/>
    <a:srgbClr val="FFB900"/>
    <a:srgbClr val="00A4EF"/>
    <a:srgbClr val="7FBA00"/>
    <a:srgbClr val="F25022"/>
    <a:srgbClr val="237AAF"/>
    <a:srgbClr val="707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86355" autoAdjust="0"/>
  </p:normalViewPr>
  <p:slideViewPr>
    <p:cSldViewPr snapToGrid="0">
      <p:cViewPr varScale="1">
        <p:scale>
          <a:sx n="74" d="100"/>
          <a:sy n="74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8635-F53C-4DC4-B1D4-FDF42DF721A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ED327-37A7-4399-8095-0B57F21E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2F30-24A0-4591-BD76-8C329F8B44C1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4A2A-55FF-4581-B5F8-CE9DB3E8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4A2A-55FF-4581-B5F8-CE9DB3E897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Demo:</a:t>
            </a:r>
            <a:r>
              <a:rPr lang="en-AU" baseline="0" dirty="0" smtClean="0"/>
              <a:t> Windows Desktop Version as well as Compact 2013 86Duino version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4A2A-55FF-4581-B5F8-CE9DB3E897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Demo:</a:t>
            </a:r>
            <a:r>
              <a:rPr lang="en-AU" baseline="0" dirty="0" smtClean="0"/>
              <a:t> Windows Desktop Version as well as Compact 2013 86Duino version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4A2A-55FF-4581-B5F8-CE9DB3E897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5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4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1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2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5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7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62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31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2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805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10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68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44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62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1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66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9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97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0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19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18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9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41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25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384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96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34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9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22960" y="34988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cap="none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38045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Title</a:t>
            </a:r>
            <a:endParaRPr lang="en-US" sz="5400" b="1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512763" y="5464900"/>
            <a:ext cx="7513637" cy="984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Presenter Name, Title</a:t>
            </a:r>
          </a:p>
          <a:p>
            <a:pPr algn="l"/>
            <a:r>
              <a:rPr lang="en-US" sz="2800" b="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 userDrawn="1"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 userDrawn="1"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0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Off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9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5D6-04B4-4FE5-9CC3-7B194BA63F8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2630-102E-45C9-8846-D4E04B9B17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649" r:id="rId46"/>
    <p:sldLayoutId id="2147483652" r:id="rId47"/>
    <p:sldLayoutId id="2147483653" r:id="rId48"/>
    <p:sldLayoutId id="2147483660" r:id="rId49"/>
    <p:sldLayoutId id="2147483662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38045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Simple </a:t>
            </a:r>
            <a:r>
              <a:rPr lang="en-US" sz="5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r>
              <a:rPr lang="en-US" sz="5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with Azure Mobile Services</a:t>
            </a:r>
            <a:endParaRPr lang="en-US" sz="5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12763" y="5464900"/>
            <a:ext cx="7513637" cy="984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32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avid Jones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Sportronics</a:t>
            </a:r>
            <a:endParaRPr lang="en-US" sz="28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70C0"/>
                </a:solidFill>
              </a:rPr>
              <a:t>AzMS</a:t>
            </a:r>
            <a:r>
              <a:rPr lang="en-AU" b="1" dirty="0" smtClean="0">
                <a:solidFill>
                  <a:srgbClr val="0070C0"/>
                </a:solidFill>
              </a:rPr>
              <a:t> Query Parameters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 query requires: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From the Azure Portal: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The </a:t>
            </a:r>
            <a:r>
              <a:rPr lang="en-AU" dirty="0" err="1" smtClean="0">
                <a:solidFill>
                  <a:schemeClr val="tx1"/>
                </a:solidFill>
              </a:rPr>
              <a:t>AppKey</a:t>
            </a:r>
            <a:endParaRPr lang="en-AU" dirty="0" smtClean="0">
              <a:solidFill>
                <a:schemeClr val="tx1"/>
              </a:solidFill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The </a:t>
            </a:r>
            <a:r>
              <a:rPr lang="en-AU" dirty="0" err="1" smtClean="0">
                <a:solidFill>
                  <a:schemeClr val="tx1"/>
                </a:solidFill>
              </a:rPr>
              <a:t>AzMS</a:t>
            </a:r>
            <a:r>
              <a:rPr lang="en-AU" dirty="0" smtClean="0">
                <a:solidFill>
                  <a:schemeClr val="tx1"/>
                </a:solidFill>
              </a:rPr>
              <a:t> URL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The table name (needs to exist)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The HTML Verb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Any data specific to the verb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In JSON format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The content type: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Set to </a:t>
            </a:r>
            <a:r>
              <a:rPr lang="en-AU" dirty="0" err="1" smtClean="0">
                <a:solidFill>
                  <a:schemeClr val="tx1"/>
                </a:solidFill>
              </a:rPr>
              <a:t>json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An AzMS POST Query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122"/>
            <a:ext cx="10515600" cy="4585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AU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tables/</a:t>
            </a:r>
            <a:r>
              <a:rPr lang="en-A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telemetry2</a:t>
            </a:r>
            <a:r>
              <a:rPr lang="en-A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sportronicsdj.azure-mobile.net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X-ZUMO-APPLICATION: </a:t>
            </a:r>
            <a:r>
              <a:rPr lang="en-A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NtcMLvQtuAqWtvXOwwZVQtpHevNUnN97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AU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AU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{"sensor":"temperature</a:t>
            </a:r>
            <a:r>
              <a:rPr lang="en-A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","value":27</a:t>
            </a:r>
            <a:r>
              <a:rPr lang="en-A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</a:t>
            </a:r>
            <a:r>
              <a:rPr lang="en-A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A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996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 GET Response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1346200"/>
            <a:ext cx="10905931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[{id:56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","value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:56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},{id:63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AU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Humidity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:90},{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id:78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,"sensor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Pressure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:1002}]</a:t>
            </a:r>
          </a:p>
          <a:p>
            <a:pPr marL="0" indent="0">
              <a:buNone/>
            </a:pPr>
            <a:endParaRPr lang="en-AU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Response is a one line string</a:t>
            </a:r>
          </a:p>
        </p:txBody>
      </p:sp>
    </p:spTree>
    <p:extLst>
      <p:ext uri="{BB962C8B-B14F-4D97-AF65-F5344CB8AC3E}">
        <p14:creationId xmlns:p14="http://schemas.microsoft.com/office/powerpoint/2010/main" val="42491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cURL.exe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curl is a command line tool and library 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For </a:t>
            </a:r>
            <a:r>
              <a:rPr lang="en-AU" dirty="0">
                <a:solidFill>
                  <a:schemeClr val="tx1"/>
                </a:solidFill>
              </a:rPr>
              <a:t>transferring data with URL </a:t>
            </a:r>
            <a:r>
              <a:rPr lang="en-AU" dirty="0" smtClean="0">
                <a:solidFill>
                  <a:schemeClr val="tx1"/>
                </a:solidFill>
              </a:rPr>
              <a:t>syntax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send HTML post and queries from a command line.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Windows version download available. 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See links at end.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Useful for establishing correct syntax for messages with a service</a:t>
            </a:r>
          </a:p>
          <a:p>
            <a:r>
              <a:rPr lang="en-AU" dirty="0" err="1" smtClean="0">
                <a:solidFill>
                  <a:schemeClr val="tx1"/>
                </a:solidFill>
              </a:rPr>
              <a:t>cURL</a:t>
            </a:r>
            <a:r>
              <a:rPr lang="en-AU" dirty="0" smtClean="0">
                <a:solidFill>
                  <a:schemeClr val="tx1"/>
                </a:solidFill>
              </a:rPr>
              <a:t> can send POST GET PUT (PATCH) DELETE and apply filters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See “</a:t>
            </a:r>
            <a:r>
              <a:rPr lang="en-AU" dirty="0" err="1" smtClean="0">
                <a:solidFill>
                  <a:schemeClr val="tx1"/>
                </a:solidFill>
              </a:rPr>
              <a:t>cURL</a:t>
            </a:r>
            <a:r>
              <a:rPr lang="en-AU" dirty="0" smtClean="0">
                <a:solidFill>
                  <a:schemeClr val="tx1"/>
                </a:solidFill>
              </a:rPr>
              <a:t> CRUD Examples” in links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7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70C0"/>
                </a:solidFill>
              </a:rPr>
              <a:t>cURL</a:t>
            </a:r>
            <a:r>
              <a:rPr lang="en-AU" b="1" dirty="0" smtClean="0">
                <a:solidFill>
                  <a:srgbClr val="0070C0"/>
                </a:solidFill>
              </a:rPr>
              <a:t>: POST a Name-Value pair to </a:t>
            </a:r>
            <a:r>
              <a:rPr lang="en-AU" b="1" dirty="0" err="1" smtClean="0">
                <a:solidFill>
                  <a:srgbClr val="0070C0"/>
                </a:solidFill>
              </a:rPr>
              <a:t>AzMS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6200"/>
            <a:ext cx="11104985" cy="5105400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-v -X POST -H 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A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X-ZUMO-APPLICATION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NtcMLvQtuAqWtvXOwwZVQtpHevNUnN97 </a:t>
            </a:r>
            <a:endParaRPr lang="en-A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"{ \"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:\"Temp1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\",\“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value\" 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42 }" </a:t>
            </a:r>
            <a:endParaRPr lang="en-A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http://sportronicsdj.azure-mobile.net/tables/telemetry2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</a:rPr>
              <a:t>Note: All on one line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70C0"/>
                </a:solidFill>
              </a:rPr>
              <a:t>cURL</a:t>
            </a:r>
            <a:r>
              <a:rPr lang="en-AU" b="1" dirty="0" smtClean="0">
                <a:solidFill>
                  <a:srgbClr val="0070C0"/>
                </a:solidFill>
              </a:rPr>
              <a:t>: GET Query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-v -X GET -H 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A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X-ZUMO-APPLICATION:%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AppKey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A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AzureMobileServiceURL</a:t>
            </a:r>
            <a:r>
              <a:rPr lang="en-AU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%/tables/%</a:t>
            </a:r>
            <a:r>
              <a:rPr lang="en-AU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MSTable</a:t>
            </a:r>
            <a:r>
              <a:rPr lang="en-A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Note: All on one line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This is inside a batch file with </a:t>
            </a:r>
            <a:r>
              <a:rPr lang="en-AU" dirty="0" err="1" smtClean="0">
                <a:solidFill>
                  <a:schemeClr val="tx1"/>
                </a:solidFill>
              </a:rPr>
              <a:t>Appkey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etc</a:t>
            </a:r>
            <a:r>
              <a:rPr lang="en-AU" dirty="0" smtClean="0">
                <a:solidFill>
                  <a:schemeClr val="tx1"/>
                </a:solidFill>
              </a:rPr>
              <a:t> declared earlier in the script.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apply filters to the query</a:t>
            </a:r>
          </a:p>
          <a:p>
            <a:r>
              <a:rPr lang="en-AU" dirty="0" err="1" smtClean="0">
                <a:solidFill>
                  <a:schemeClr val="tx1"/>
                </a:solidFill>
              </a:rPr>
              <a:t>Eg</a:t>
            </a:r>
            <a:r>
              <a:rPr lang="en-AU" dirty="0" smtClean="0">
                <a:solidFill>
                  <a:schemeClr val="tx1"/>
                </a:solidFill>
              </a:rPr>
              <a:t> Append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b="1" dirty="0" smtClean="0">
                <a:solidFill>
                  <a:schemeClr val="tx1"/>
                </a:solidFill>
              </a:rPr>
              <a:t>?$</a:t>
            </a:r>
            <a:r>
              <a:rPr lang="en-AU" b="1" dirty="0">
                <a:solidFill>
                  <a:schemeClr val="tx1"/>
                </a:solidFill>
              </a:rPr>
              <a:t>filter=(</a:t>
            </a:r>
            <a:r>
              <a:rPr lang="en-AU" b="1" dirty="0" err="1">
                <a:solidFill>
                  <a:schemeClr val="tx1"/>
                </a:solidFill>
              </a:rPr>
              <a:t>startswith</a:t>
            </a:r>
            <a:r>
              <a:rPr lang="en-AU" b="1" dirty="0">
                <a:solidFill>
                  <a:schemeClr val="tx1"/>
                </a:solidFill>
              </a:rPr>
              <a:t>(</a:t>
            </a:r>
            <a:r>
              <a:rPr lang="en-AU" b="1" dirty="0" err="1">
                <a:solidFill>
                  <a:schemeClr val="tx1"/>
                </a:solidFill>
              </a:rPr>
              <a:t>sensor,'Temperature</a:t>
            </a:r>
            <a:r>
              <a:rPr lang="en-AU" b="1" dirty="0">
                <a:solidFill>
                  <a:schemeClr val="tx1"/>
                </a:solidFill>
              </a:rPr>
              <a:t>'))"</a:t>
            </a:r>
          </a:p>
        </p:txBody>
      </p:sp>
    </p:spTree>
    <p:extLst>
      <p:ext uri="{BB962C8B-B14F-4D97-AF65-F5344CB8AC3E}">
        <p14:creationId xmlns:p14="http://schemas.microsoft.com/office/powerpoint/2010/main" val="22097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40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cURL</a:t>
            </a:r>
            <a:endParaRPr lang="en-US" sz="40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spc="600" baseline="0" dirty="0" err="1" smtClean="0">
                <a:solidFill>
                  <a:srgbClr val="0070C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Azms</a:t>
            </a:r>
            <a:r>
              <a:rPr lang="en-US" b="1" kern="1200" spc="600" baseline="0" dirty="0" smtClean="0">
                <a:solidFill>
                  <a:srgbClr val="0070C0"/>
                </a:solidFill>
                <a:effectLst/>
              </a:rPr>
              <a:t> Telemetry Universal App</a:t>
            </a:r>
            <a:endParaRPr lang="en-AU" sz="4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When you create an </a:t>
            </a:r>
            <a:r>
              <a:rPr lang="en-AU" dirty="0" err="1" smtClean="0">
                <a:solidFill>
                  <a:schemeClr val="tx1"/>
                </a:solidFill>
              </a:rPr>
              <a:t>AzMS</a:t>
            </a:r>
            <a:r>
              <a:rPr lang="en-AU" dirty="0" smtClean="0">
                <a:solidFill>
                  <a:schemeClr val="tx1"/>
                </a:solidFill>
              </a:rPr>
              <a:t> service you get an option to create a sample </a:t>
            </a:r>
            <a:r>
              <a:rPr lang="en-AU" dirty="0" err="1" smtClean="0">
                <a:solidFill>
                  <a:schemeClr val="tx1"/>
                </a:solidFill>
              </a:rPr>
              <a:t>ToDo</a:t>
            </a:r>
            <a:r>
              <a:rPr lang="en-AU" dirty="0" smtClean="0">
                <a:solidFill>
                  <a:schemeClr val="tx1"/>
                </a:solidFill>
              </a:rPr>
              <a:t> Universal App that posts </a:t>
            </a:r>
            <a:r>
              <a:rPr lang="en-AU" dirty="0" err="1" smtClean="0">
                <a:solidFill>
                  <a:schemeClr val="tx1"/>
                </a:solidFill>
              </a:rPr>
              <a:t>ToDo</a:t>
            </a:r>
            <a:r>
              <a:rPr lang="en-AU" dirty="0" smtClean="0">
                <a:solidFill>
                  <a:schemeClr val="tx1"/>
                </a:solidFill>
              </a:rPr>
              <a:t> items to an </a:t>
            </a:r>
            <a:r>
              <a:rPr lang="en-AU" dirty="0" err="1" smtClean="0">
                <a:solidFill>
                  <a:schemeClr val="tx1"/>
                </a:solidFill>
              </a:rPr>
              <a:t>AzMS</a:t>
            </a:r>
            <a:r>
              <a:rPr lang="en-AU" dirty="0" smtClean="0">
                <a:solidFill>
                  <a:schemeClr val="tx1"/>
                </a:solidFill>
              </a:rPr>
              <a:t> table.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These are updated by checking </a:t>
            </a:r>
            <a:r>
              <a:rPr lang="en-AU" dirty="0" err="1" smtClean="0">
                <a:solidFill>
                  <a:schemeClr val="tx1"/>
                </a:solidFill>
              </a:rPr>
              <a:t>tehethe</a:t>
            </a:r>
            <a:r>
              <a:rPr lang="en-AU" dirty="0" smtClean="0">
                <a:solidFill>
                  <a:schemeClr val="tx1"/>
                </a:solidFill>
              </a:rPr>
              <a:t> items in the app.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Only incomplete (unchecked) items are displayed.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Available for a variety of platforms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The CEJSON/</a:t>
            </a:r>
            <a:r>
              <a:rPr lang="en-AU" dirty="0" err="1" smtClean="0">
                <a:solidFill>
                  <a:schemeClr val="tx1"/>
                </a:solidFill>
              </a:rPr>
              <a:t>Ardjson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Codeplex</a:t>
            </a:r>
            <a:r>
              <a:rPr lang="en-AU" dirty="0" smtClean="0">
                <a:solidFill>
                  <a:schemeClr val="tx1"/>
                </a:solidFill>
              </a:rPr>
              <a:t> projects have a Telemetry app that has been morphed from the </a:t>
            </a:r>
            <a:r>
              <a:rPr lang="en-AU" dirty="0" err="1" smtClean="0">
                <a:solidFill>
                  <a:schemeClr val="tx1"/>
                </a:solidFill>
              </a:rPr>
              <a:t>ToDo</a:t>
            </a:r>
            <a:r>
              <a:rPr lang="en-AU" dirty="0" smtClean="0">
                <a:solidFill>
                  <a:schemeClr val="tx1"/>
                </a:solidFill>
              </a:rPr>
              <a:t> app: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Post telemetry data (sensor name and sensor value)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Retrieve telemetry data not marked as complete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Scan sensor data updating the table so that only the 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latest sensor values are tagged as incomplete.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Embedded devices then only get the relevant records.. Smaller.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19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cap="none" dirty="0" smtClean="0">
                <a:solidFill>
                  <a:srgbClr val="0070C0"/>
                </a:solidFill>
              </a:rPr>
              <a:t>Telemetry App</a:t>
            </a:r>
            <a:br>
              <a:rPr lang="en-AU" b="1" cap="none" dirty="0" smtClean="0">
                <a:solidFill>
                  <a:srgbClr val="0070C0"/>
                </a:solidFill>
              </a:rPr>
            </a:br>
            <a:r>
              <a:rPr lang="en-AU" b="1" cap="none" dirty="0" smtClean="0">
                <a:solidFill>
                  <a:srgbClr val="0070C0"/>
                </a:solidFill>
              </a:rPr>
              <a:t>on Phone</a:t>
            </a:r>
            <a:endParaRPr lang="en-AU" b="1" cap="none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2" y="0"/>
            <a:ext cx="3734207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9351"/>
            <a:ext cx="10515600" cy="1009806"/>
          </a:xfrm>
        </p:spPr>
        <p:txBody>
          <a:bodyPr/>
          <a:lstStyle/>
          <a:p>
            <a:r>
              <a:rPr lang="en-AU" dirty="0" smtClean="0"/>
              <a:t>David Jones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25" y="2310959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AU" sz="5400" dirty="0" smtClean="0"/>
              <a:t>Embedded MVP</a:t>
            </a:r>
          </a:p>
          <a:p>
            <a:pPr algn="ctr"/>
            <a:r>
              <a:rPr lang="en-AU" sz="5400" dirty="0" smtClean="0"/>
              <a:t>Melbourne, Victoria, Australia</a:t>
            </a:r>
          </a:p>
          <a:p>
            <a:pPr algn="ctr"/>
            <a:r>
              <a:rPr lang="en-AU" sz="5400" dirty="0"/>
              <a:t>@</a:t>
            </a:r>
            <a:r>
              <a:rPr lang="en-AU" sz="5400" dirty="0" err="1" smtClean="0"/>
              <a:t>CEDriverWiz</a:t>
            </a:r>
            <a:endParaRPr lang="en-AU" sz="5400" dirty="0" smtClean="0"/>
          </a:p>
          <a:p>
            <a:pPr algn="ctr"/>
            <a:r>
              <a:rPr lang="en-AU" sz="5400" dirty="0" smtClean="0"/>
              <a:t>davidjones@sportronics.com.au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4809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Telemetry App + </a:t>
            </a:r>
            <a:r>
              <a:rPr lang="en-US" sz="43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AzMS</a:t>
            </a:r>
            <a: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Tables</a:t>
            </a:r>
          </a:p>
          <a:p>
            <a:r>
              <a:rPr lang="en-AU" sz="3500" dirty="0" smtClean="0">
                <a:solidFill>
                  <a:schemeClr val="tx1"/>
                </a:solidFill>
              </a:rPr>
              <a:t>CEJSON: </a:t>
            </a:r>
            <a:r>
              <a:rPr lang="en-AU" sz="3500" dirty="0" smtClean="0">
                <a:solidFill>
                  <a:srgbClr val="0070C0"/>
                </a:solidFill>
              </a:rPr>
              <a:t>https://cejson.codeplex.com/</a:t>
            </a:r>
          </a:p>
          <a:p>
            <a:r>
              <a:rPr lang="en-AU" sz="3500" dirty="0" err="1" smtClean="0">
                <a:solidFill>
                  <a:schemeClr val="tx1"/>
                </a:solidFill>
              </a:rPr>
              <a:t>Ardjson</a:t>
            </a:r>
            <a:r>
              <a:rPr lang="en-AU" sz="3500" dirty="0" smtClean="0">
                <a:solidFill>
                  <a:schemeClr val="tx1"/>
                </a:solidFill>
              </a:rPr>
              <a:t>: </a:t>
            </a:r>
            <a:r>
              <a:rPr lang="en-AU" sz="3500" dirty="0">
                <a:solidFill>
                  <a:srgbClr val="0070C0"/>
                </a:solidFill>
              </a:rPr>
              <a:t>https://ardjson.codeplex.com/</a:t>
            </a:r>
            <a:endParaRPr lang="en-US" sz="35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spc="600" baseline="0" dirty="0" smtClean="0">
                <a:solidFill>
                  <a:srgbClr val="30303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story so far ..</a:t>
            </a:r>
            <a:endParaRPr lang="en-AU" sz="4000" b="1" dirty="0">
              <a:solidFill>
                <a:srgbClr val="30303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smtClean="0">
                <a:solidFill>
                  <a:srgbClr val="0070C0"/>
                </a:solidFill>
              </a:rPr>
              <a:t>We can simply interact with an </a:t>
            </a:r>
            <a:r>
              <a:rPr lang="en-AU" sz="3200" b="1" dirty="0" err="1" smtClean="0">
                <a:solidFill>
                  <a:srgbClr val="0070C0"/>
                </a:solidFill>
              </a:rPr>
              <a:t>AzMS</a:t>
            </a:r>
            <a:r>
              <a:rPr lang="en-AU" sz="3200" b="1" dirty="0" smtClean="0">
                <a:solidFill>
                  <a:srgbClr val="0070C0"/>
                </a:solidFill>
              </a:rPr>
              <a:t> Table using .NET and Universal Apps</a:t>
            </a:r>
          </a:p>
          <a:p>
            <a:endParaRPr lang="en-AU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sz="3200" b="1" dirty="0" smtClean="0">
                <a:solidFill>
                  <a:srgbClr val="0070C0"/>
                </a:solidFill>
              </a:rPr>
              <a:t>But what about embedded devices such as Windows Embedded Compact/CE and Arduino?</a:t>
            </a:r>
            <a:endParaRPr lang="en-AU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70C0"/>
                </a:solidFill>
              </a:rPr>
              <a:t>How to send these queries and get the response from embedded devices.</a:t>
            </a:r>
            <a:br>
              <a:rPr lang="en-AU" dirty="0" smtClean="0">
                <a:solidFill>
                  <a:srgbClr val="0070C0"/>
                </a:solidFill>
              </a:rPr>
            </a:br>
            <a:r>
              <a:rPr lang="en-AU" dirty="0">
                <a:solidFill>
                  <a:srgbClr val="0070C0"/>
                </a:solidFill>
              </a:rPr>
              <a:t/>
            </a:r>
            <a:br>
              <a:rPr lang="en-AU" dirty="0">
                <a:solidFill>
                  <a:srgbClr val="0070C0"/>
                </a:solidFill>
              </a:rPr>
            </a:br>
            <a:r>
              <a:rPr lang="en-AU" dirty="0" smtClean="0">
                <a:solidFill>
                  <a:srgbClr val="0070C0"/>
                </a:solidFill>
              </a:rPr>
              <a:t>How to interpret </a:t>
            </a:r>
            <a:br>
              <a:rPr lang="en-AU" dirty="0" smtClean="0">
                <a:solidFill>
                  <a:srgbClr val="0070C0"/>
                </a:solidFill>
              </a:rPr>
            </a:br>
            <a:r>
              <a:rPr lang="en-AU" dirty="0" smtClean="0">
                <a:solidFill>
                  <a:srgbClr val="0070C0"/>
                </a:solidFill>
              </a:rPr>
              <a:t>the response?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331" y="2612571"/>
            <a:ext cx="2489718" cy="404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0" dirty="0" smtClean="0">
                <a:solidFill>
                  <a:srgbClr val="0070C0"/>
                </a:solidFill>
              </a:rPr>
              <a:t>?</a:t>
            </a:r>
            <a:endParaRPr lang="en-AU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Embedded Issues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Don’t have a REST API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Resource restrictions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Can’t blindly download the whole of a table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Memory overload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Typically only want to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Read a sensor value from hardware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Upload a single name-value pair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Download only latest values for sensors</a:t>
            </a:r>
          </a:p>
          <a:p>
            <a:pPr lvl="1"/>
            <a:r>
              <a:rPr lang="en-AU" dirty="0">
                <a:solidFill>
                  <a:srgbClr val="00B050"/>
                </a:solidFill>
              </a:rPr>
              <a:t>Actuate an actuator (</a:t>
            </a:r>
            <a:r>
              <a:rPr lang="en-AU" dirty="0" err="1">
                <a:solidFill>
                  <a:srgbClr val="00B050"/>
                </a:solidFill>
              </a:rPr>
              <a:t>eg</a:t>
            </a:r>
            <a:r>
              <a:rPr lang="en-AU" dirty="0">
                <a:solidFill>
                  <a:srgbClr val="00B050"/>
                </a:solidFill>
              </a:rPr>
              <a:t> Relay) if a sensor is above an alarm value</a:t>
            </a:r>
          </a:p>
        </p:txBody>
      </p:sp>
    </p:spTree>
    <p:extLst>
      <p:ext uri="{BB962C8B-B14F-4D97-AF65-F5344CB8AC3E}">
        <p14:creationId xmlns:p14="http://schemas.microsoft.com/office/powerpoint/2010/main" val="13282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spc="600" baseline="0" dirty="0" err="1" smtClean="0">
                <a:solidFill>
                  <a:srgbClr val="0070C0"/>
                </a:solidFill>
                <a:effectLst/>
              </a:rPr>
              <a:t>AzMS</a:t>
            </a:r>
            <a:r>
              <a:rPr lang="en-US" b="1" kern="1200" spc="600" baseline="0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kern="1200" spc="600" baseline="0" dirty="0" smtClean="0">
                <a:solidFill>
                  <a:srgbClr val="0070C0"/>
                </a:solidFill>
                <a:effectLst/>
              </a:rPr>
              <a:t>ersion 1 Tables</a:t>
            </a:r>
            <a:endParaRPr lang="en-AU" sz="4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By default AzMS Portal currently creates Version 2 tables  auto-generating a 32 byte GUID string as the id (and primary key) field.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This is overkill for resource starved devices (such as Arduino).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use Version 1 tables instead but need to manually create form outside of the Azure Portal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Use an auto-generated (Big)</a:t>
            </a:r>
            <a:r>
              <a:rPr lang="en-AU" dirty="0" err="1" smtClean="0">
                <a:solidFill>
                  <a:schemeClr val="tx1"/>
                </a:solidFill>
              </a:rPr>
              <a:t>Int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Much better for GET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Version1 Table: Example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4500" dirty="0" smtClean="0">
                <a:solidFill>
                  <a:srgbClr val="0070C0"/>
                </a:solidFill>
              </a:rPr>
              <a:t>Requires Microsoft Cross Platform Command Line Tools (See Links)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tx1"/>
                </a:solidFill>
              </a:rPr>
              <a:t>Prompt&gt;azure </a:t>
            </a:r>
            <a:r>
              <a:rPr lang="en-AU" dirty="0">
                <a:solidFill>
                  <a:schemeClr val="tx1"/>
                </a:solidFill>
              </a:rPr>
              <a:t>account download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Executing command account download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Launching browser to http://go.microsoft.com/fwlink/?LinkId=254432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help:    Save the downloaded file, then execute the command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help:      account import &lt;file&gt;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account download command OK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Prompt&gt;azure account import  c:\azure\credentials.publishsetting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Executing command account import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account import command 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Prompt&gt;azure mobile table create --</a:t>
            </a:r>
            <a:r>
              <a:rPr lang="en-AU" dirty="0" err="1">
                <a:solidFill>
                  <a:schemeClr val="tx1"/>
                </a:solidFill>
              </a:rPr>
              <a:t>integerId</a:t>
            </a:r>
            <a:r>
              <a:rPr lang="en-AU" dirty="0">
                <a:solidFill>
                  <a:srgbClr val="0070C0"/>
                </a:solidFill>
              </a:rPr>
              <a:t> </a:t>
            </a:r>
            <a:r>
              <a:rPr lang="en-AU" b="1" dirty="0" err="1" smtClean="0">
                <a:solidFill>
                  <a:srgbClr val="0070C0"/>
                </a:solidFill>
              </a:rPr>
              <a:t>sportronicsdj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telemetry2</a:t>
            </a: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Executing command mobile table create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+ Creating table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info:    mobile table create command OK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Prompt&gt;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3755" y="2283341"/>
            <a:ext cx="48394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Save the file when prompted without spaces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3755" y="1660009"/>
            <a:ext cx="412432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Login with Azure credentials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739" y="4496189"/>
            <a:ext cx="48394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Service name is name of service not URL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 Version 1 Table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telemetry2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Browse Script Columns Permissions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id  sensor       value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1   Temperature1 562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2   Temperature2 134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3   Humidty1      67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4   Humidty2      78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5   Temperature1 926 </a:t>
            </a:r>
          </a:p>
        </p:txBody>
      </p:sp>
    </p:spTree>
    <p:extLst>
      <p:ext uri="{BB962C8B-B14F-4D97-AF65-F5344CB8AC3E}">
        <p14:creationId xmlns:p14="http://schemas.microsoft.com/office/powerpoint/2010/main" val="19013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57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57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AzMS</a:t>
            </a:r>
            <a:r>
              <a:rPr lang="en-US" sz="57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Version 1 Tables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Version 1 </a:t>
            </a:r>
            <a:r>
              <a:rPr lang="en-AU" sz="40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AzMS</a:t>
            </a:r>
            <a:r>
              <a:rPr lang="en-AU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Tables: </a:t>
            </a:r>
            <a:r>
              <a:rPr lang="en-AU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http://tinyurl.com/kkq94xv</a:t>
            </a:r>
          </a:p>
          <a:p>
            <a:r>
              <a:rPr lang="en-AU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 Cross-platform Command Line Tools Installer: </a:t>
            </a:r>
            <a:r>
              <a:rPr lang="en-AU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http://tinyurl.com/pobnx8j</a:t>
            </a:r>
            <a:endParaRPr lang="en-US" sz="40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REST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HTML queries with AzMS </a:t>
            </a:r>
            <a:r>
              <a:rPr lang="en-AU" dirty="0">
                <a:solidFill>
                  <a:schemeClr val="tx1"/>
                </a:solidFill>
              </a:rPr>
              <a:t>are </a:t>
            </a:r>
            <a:r>
              <a:rPr lang="en-AU" dirty="0" smtClean="0">
                <a:solidFill>
                  <a:schemeClr val="tx1"/>
                </a:solidFill>
              </a:rPr>
              <a:t>REST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Representational </a:t>
            </a:r>
            <a:r>
              <a:rPr lang="en-AU" dirty="0">
                <a:solidFill>
                  <a:schemeClr val="tx1"/>
                </a:solidFill>
              </a:rPr>
              <a:t>State Transfer. 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It </a:t>
            </a:r>
            <a:r>
              <a:rPr lang="en-AU" dirty="0">
                <a:solidFill>
                  <a:schemeClr val="tx1"/>
                </a:solidFill>
              </a:rPr>
              <a:t>relies on a stateless, client-server, cacheable communications protocol 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REST </a:t>
            </a:r>
            <a:r>
              <a:rPr lang="en-AU" dirty="0">
                <a:solidFill>
                  <a:schemeClr val="tx1"/>
                </a:solidFill>
              </a:rPr>
              <a:t>is a </a:t>
            </a:r>
            <a:r>
              <a:rPr lang="en-AU" dirty="0" smtClean="0">
                <a:solidFill>
                  <a:srgbClr val="0070C0"/>
                </a:solidFill>
              </a:rPr>
              <a:t>simple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tx1"/>
                </a:solidFill>
              </a:rPr>
              <a:t>alternative </a:t>
            </a:r>
            <a:r>
              <a:rPr lang="en-AU" dirty="0">
                <a:solidFill>
                  <a:schemeClr val="tx1"/>
                </a:solidFill>
              </a:rPr>
              <a:t>to mechanisms like RPC (Remote Procedure Calls) and Web Services (SOAP, </a:t>
            </a:r>
            <a:r>
              <a:rPr lang="en-AU" dirty="0" smtClean="0">
                <a:solidFill>
                  <a:schemeClr val="tx1"/>
                </a:solidFill>
              </a:rPr>
              <a:t>WSDL).</a:t>
            </a:r>
            <a:endParaRPr lang="en-AU" dirty="0">
              <a:solidFill>
                <a:schemeClr val="tx1"/>
              </a:solidFill>
            </a:endParaRPr>
          </a:p>
          <a:p>
            <a:pPr lvl="1"/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Uses JSON to format data.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cap="all" spc="600" baseline="0" dirty="0" smtClean="0">
                <a:solidFill>
                  <a:srgbClr val="0070C0"/>
                </a:solidFill>
                <a:effectLst/>
              </a:rPr>
              <a:t>JSON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J</a:t>
            </a:r>
            <a:r>
              <a:rPr lang="en-AU" dirty="0">
                <a:solidFill>
                  <a:schemeClr val="tx1"/>
                </a:solidFill>
              </a:rPr>
              <a:t>ava</a:t>
            </a:r>
            <a:r>
              <a:rPr lang="en-AU" b="1" dirty="0">
                <a:solidFill>
                  <a:schemeClr val="tx1"/>
                </a:solidFill>
              </a:rPr>
              <a:t>S</a:t>
            </a:r>
            <a:r>
              <a:rPr lang="en-AU" dirty="0">
                <a:solidFill>
                  <a:schemeClr val="tx1"/>
                </a:solidFill>
              </a:rPr>
              <a:t>cript </a:t>
            </a:r>
            <a:r>
              <a:rPr lang="en-AU" b="1" dirty="0">
                <a:solidFill>
                  <a:schemeClr val="tx1"/>
                </a:solidFill>
              </a:rPr>
              <a:t>O</a:t>
            </a:r>
            <a:r>
              <a:rPr lang="en-AU" dirty="0">
                <a:solidFill>
                  <a:schemeClr val="tx1"/>
                </a:solidFill>
              </a:rPr>
              <a:t>bject </a:t>
            </a:r>
            <a:r>
              <a:rPr lang="en-AU" b="1" dirty="0">
                <a:solidFill>
                  <a:schemeClr val="tx1"/>
                </a:solidFill>
              </a:rPr>
              <a:t>N</a:t>
            </a:r>
            <a:r>
              <a:rPr lang="en-AU" dirty="0">
                <a:solidFill>
                  <a:schemeClr val="tx1"/>
                </a:solidFill>
              </a:rPr>
              <a:t>otation</a:t>
            </a:r>
          </a:p>
          <a:p>
            <a:r>
              <a:rPr lang="en-AU" dirty="0">
                <a:solidFill>
                  <a:schemeClr val="tx1"/>
                </a:solidFill>
              </a:rPr>
              <a:t>A lightweight data-interchange format.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Simple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tx1"/>
                </a:solidFill>
              </a:rPr>
              <a:t>for </a:t>
            </a:r>
            <a:r>
              <a:rPr lang="en-AU" dirty="0">
                <a:solidFill>
                  <a:schemeClr val="tx1"/>
                </a:solidFill>
              </a:rPr>
              <a:t>humans to read and write.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Simple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tx1"/>
                </a:solidFill>
              </a:rPr>
              <a:t>for </a:t>
            </a:r>
            <a:r>
              <a:rPr lang="en-AU" dirty="0">
                <a:solidFill>
                  <a:schemeClr val="tx1"/>
                </a:solidFill>
              </a:rPr>
              <a:t>machines to parse and generate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Many libraries available</a:t>
            </a:r>
          </a:p>
          <a:p>
            <a:r>
              <a:rPr lang="en-AU" dirty="0">
                <a:solidFill>
                  <a:schemeClr val="tx1"/>
                </a:solidFill>
              </a:rPr>
              <a:t>Lighter than XML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Simple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tx1"/>
                </a:solidFill>
              </a:rPr>
              <a:t>to pass </a:t>
            </a:r>
            <a:r>
              <a:rPr lang="en-AU" dirty="0">
                <a:solidFill>
                  <a:schemeClr val="tx1"/>
                </a:solidFill>
              </a:rPr>
              <a:t>over HTTP being textual</a:t>
            </a:r>
          </a:p>
          <a:p>
            <a:r>
              <a:rPr lang="en-AU" dirty="0">
                <a:solidFill>
                  <a:schemeClr val="tx1"/>
                </a:solidFill>
              </a:rPr>
              <a:t>Has two entities: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Collection of name value pairs (object, record etc.)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Ordered list (array etc.)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74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tx1"/>
                </a:solidFill>
              </a:rPr>
              <a:t>Agenda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Microsoft Azure Mobile Service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AzMS </a:t>
            </a:r>
            <a:r>
              <a:rPr lang="en-AU" dirty="0">
                <a:solidFill>
                  <a:schemeClr val="tx1"/>
                </a:solidFill>
              </a:rPr>
              <a:t>HTML POST &amp; </a:t>
            </a:r>
            <a:r>
              <a:rPr lang="en-AU" dirty="0" smtClean="0">
                <a:solidFill>
                  <a:schemeClr val="tx1"/>
                </a:solidFill>
              </a:rPr>
              <a:t>GET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AzMS </a:t>
            </a:r>
            <a:r>
              <a:rPr lang="en-AU" dirty="0">
                <a:solidFill>
                  <a:schemeClr val="tx1"/>
                </a:solidFill>
              </a:rPr>
              <a:t>Telemetry Universal </a:t>
            </a:r>
            <a:r>
              <a:rPr lang="en-AU" dirty="0" smtClean="0">
                <a:solidFill>
                  <a:schemeClr val="tx1"/>
                </a:solidFill>
              </a:rPr>
              <a:t>app</a:t>
            </a:r>
          </a:p>
          <a:p>
            <a:r>
              <a:rPr lang="en-AU" dirty="0">
                <a:solidFill>
                  <a:schemeClr val="tx1"/>
                </a:solidFill>
              </a:rPr>
              <a:t>AzMS version 1 </a:t>
            </a:r>
            <a:r>
              <a:rPr lang="en-AU" dirty="0" smtClean="0">
                <a:solidFill>
                  <a:schemeClr val="tx1"/>
                </a:solidFill>
              </a:rPr>
              <a:t>Tables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JSON</a:t>
            </a:r>
          </a:p>
          <a:p>
            <a:r>
              <a:rPr lang="en-AU" dirty="0">
                <a:solidFill>
                  <a:schemeClr val="tx1"/>
                </a:solidFill>
              </a:rPr>
              <a:t>CEJSON, Ardjson </a:t>
            </a:r>
          </a:p>
          <a:p>
            <a:r>
              <a:rPr lang="en-AU" dirty="0">
                <a:solidFill>
                  <a:schemeClr val="tx1"/>
                </a:solidFill>
              </a:rPr>
              <a:t>Post, Get, Update, Delete of telemetry data with AzMS</a:t>
            </a:r>
          </a:p>
          <a:p>
            <a:r>
              <a:rPr lang="en-AU" dirty="0">
                <a:solidFill>
                  <a:schemeClr val="tx1"/>
                </a:solidFill>
              </a:rPr>
              <a:t>CEJSON Parsing of HTML Response from AzMS</a:t>
            </a:r>
          </a:p>
          <a:p>
            <a:r>
              <a:rPr lang="en-AU" dirty="0">
                <a:solidFill>
                  <a:schemeClr val="tx1"/>
                </a:solidFill>
              </a:rPr>
              <a:t>AzMS Server side scripting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JSON Entities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JSON Object (Record)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Colon separated name value pair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{</a:t>
            </a:r>
            <a:r>
              <a:rPr lang="en-AU" dirty="0" err="1">
                <a:solidFill>
                  <a:schemeClr val="tx1"/>
                </a:solidFill>
              </a:rPr>
              <a:t>Name:Value</a:t>
            </a:r>
            <a:r>
              <a:rPr lang="en-AU" dirty="0">
                <a:solidFill>
                  <a:schemeClr val="tx1"/>
                </a:solidFill>
              </a:rPr>
              <a:t>} </a:t>
            </a:r>
          </a:p>
          <a:p>
            <a:r>
              <a:rPr lang="en-AU" dirty="0">
                <a:solidFill>
                  <a:schemeClr val="tx1"/>
                </a:solidFill>
              </a:rPr>
              <a:t>JSON Array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Comma separated list of values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[</a:t>
            </a:r>
            <a:r>
              <a:rPr lang="en-AU" dirty="0" err="1">
                <a:solidFill>
                  <a:schemeClr val="tx1"/>
                </a:solidFill>
              </a:rPr>
              <a:t>Value,Value,Value</a:t>
            </a:r>
            <a:r>
              <a:rPr lang="en-AU" dirty="0">
                <a:solidFill>
                  <a:schemeClr val="tx1"/>
                </a:solidFill>
              </a:rPr>
              <a:t>…]</a:t>
            </a:r>
          </a:p>
          <a:p>
            <a:r>
              <a:rPr lang="en-AU" dirty="0">
                <a:solidFill>
                  <a:schemeClr val="tx1"/>
                </a:solidFill>
              </a:rPr>
              <a:t>JSON Array of Objects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[{},{],{},…]</a:t>
            </a:r>
          </a:p>
          <a:p>
            <a:r>
              <a:rPr lang="en-AU" dirty="0">
                <a:solidFill>
                  <a:schemeClr val="tx1"/>
                </a:solidFill>
              </a:rPr>
              <a:t>Name: A string</a:t>
            </a:r>
          </a:p>
          <a:p>
            <a:r>
              <a:rPr lang="en-AU" dirty="0">
                <a:solidFill>
                  <a:schemeClr val="tx1"/>
                </a:solidFill>
              </a:rPr>
              <a:t>Value: </a:t>
            </a:r>
            <a:r>
              <a:rPr lang="en-AU" dirty="0" err="1" smtClean="0">
                <a:solidFill>
                  <a:schemeClr val="tx1"/>
                </a:solidFill>
              </a:rPr>
              <a:t>string,bool,int,float</a:t>
            </a:r>
            <a:r>
              <a:rPr lang="en-AU" dirty="0" smtClean="0">
                <a:solidFill>
                  <a:schemeClr val="tx1"/>
                </a:solidFill>
              </a:rPr>
              <a:t>  .. </a:t>
            </a:r>
            <a:r>
              <a:rPr lang="en-AU" i="1" dirty="0" smtClean="0">
                <a:solidFill>
                  <a:schemeClr val="tx1"/>
                </a:solidFill>
              </a:rPr>
              <a:t>No </a:t>
            </a:r>
            <a:r>
              <a:rPr lang="en-AU" i="1" dirty="0" err="1" smtClean="0">
                <a:solidFill>
                  <a:schemeClr val="tx1"/>
                </a:solidFill>
              </a:rPr>
              <a:t>DateTime</a:t>
            </a:r>
            <a:endParaRPr lang="en-AU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JSON Examples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  <a:p>
            <a:pPr marL="0" indent="0">
              <a:buNone/>
            </a:pP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AU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Name":"Jim</a:t>
            </a: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"Age":27, "</a:t>
            </a:r>
            <a:r>
              <a:rPr lang="en-AU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Address":"Somewhere</a:t>
            </a: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0" indent="0">
              <a:buNone/>
            </a:pP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{"date":"12/01/2015","sensor":"temperature1","alarm":"hi","resolvedq":"true"}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40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endParaRPr lang="en-AU" sz="4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[1,2,3,4]</a:t>
            </a:r>
          </a:p>
          <a:p>
            <a:pPr marL="0" indent="0">
              <a:buNone/>
            </a:pP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["John", "</a:t>
            </a:r>
            <a:r>
              <a:rPr lang="en-AU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Sue",Harry</a:t>
            </a: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AU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[{"Temp",23.5},{"Temp",23.6},{"Temp",33.2}]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8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Embedded REST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Need to be able to send restful requests from device over HTTP: GET, POST, PATCH and DELETE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Need to get the response: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Check for success or failure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When data returned (as JSON) need to parse it into records.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Arduino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Ethernet library supports HTTP REST messaging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Windows Embedded Compact/CE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implement HTTP requests using sockets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Ardjson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https://Ardjson.Codeplex.com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 project for submitting (POST) telemetry data to an AzMS table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Version 1 tables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also GET, PATCH and DELETE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Implements JSON stream parser for interpreting HTTP Response.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read data from Arduino sensors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Memory was a big issue with this device so had to optimise substantially.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43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Ardjson</a:t>
            </a:r>
            <a:endParaRPr lang="en-US" sz="4300" b="1" dirty="0" smtClean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35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https://Ardjson.Codeplex.com</a:t>
            </a:r>
            <a:endParaRPr lang="en-AU" sz="35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cap="all" spc="600" baseline="0" dirty="0" smtClean="0">
                <a:solidFill>
                  <a:srgbClr val="0070C0"/>
                </a:solidFill>
                <a:effectLst/>
              </a:rPr>
              <a:t>CEJSON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https</a:t>
            </a:r>
            <a:r>
              <a:rPr lang="en-AU" dirty="0" smtClean="0">
                <a:solidFill>
                  <a:schemeClr val="tx1"/>
                </a:solidFill>
              </a:rPr>
              <a:t>://CEJSON.Codeplex.com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project for submitting (POST) telemetry data to an AzMS table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Version 1 tables</a:t>
            </a:r>
          </a:p>
          <a:p>
            <a:r>
              <a:rPr lang="en-AU" dirty="0">
                <a:solidFill>
                  <a:schemeClr val="tx1"/>
                </a:solidFill>
              </a:rPr>
              <a:t>Can also GET, PATCH and DELETE</a:t>
            </a:r>
          </a:p>
          <a:p>
            <a:r>
              <a:rPr lang="en-AU" dirty="0">
                <a:solidFill>
                  <a:schemeClr val="tx1"/>
                </a:solidFill>
              </a:rPr>
              <a:t>Implements JSON stream parser for </a:t>
            </a:r>
            <a:r>
              <a:rPr lang="en-AU" dirty="0" smtClean="0">
                <a:solidFill>
                  <a:schemeClr val="tx1"/>
                </a:solidFill>
              </a:rPr>
              <a:t>interpreting </a:t>
            </a:r>
            <a:r>
              <a:rPr lang="en-AU" dirty="0">
                <a:solidFill>
                  <a:schemeClr val="tx1"/>
                </a:solidFill>
              </a:rPr>
              <a:t>HTTP Response.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Available as an app with command line options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Also as a DLL library (under development). ..Extensible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Windows Console Version as well Compact 2013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Simple to port to Compact 7 and CE6</a:t>
            </a:r>
            <a:endParaRPr lang="en-AU" dirty="0">
              <a:solidFill>
                <a:schemeClr val="tx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8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CEJSON Command Line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{GET|POST|PATCH|DELETE} {Filter} {id} {Field}/Sensor name} {Sensor/Field value}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GET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GET &lt;Filter&gt;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          Filter can be any valid AzMS Filter.  Some telemetry2 specific ones: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GET embedded={1|2|3}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                        1 is the default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GET sensor=&lt;Sensor name&gt;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POST  &lt;Sensor name&gt; &lt;</a:t>
            </a:r>
            <a:r>
              <a:rPr lang="en-AU" dirty="0" err="1">
                <a:solidFill>
                  <a:schemeClr val="tx1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Sensor value&gt;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{PATCH|PUT}  &lt;id&gt; &lt;Field name&gt; &lt;</a:t>
            </a:r>
            <a:r>
              <a:rPr lang="en-AU" dirty="0" err="1">
                <a:solidFill>
                  <a:schemeClr val="tx1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Field  value&gt;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tx1"/>
                </a:solidFill>
              </a:rPr>
              <a:t>CEJSONApp</a:t>
            </a:r>
            <a:r>
              <a:rPr lang="en-AU" dirty="0">
                <a:solidFill>
                  <a:schemeClr val="tx1"/>
                </a:solidFill>
              </a:rPr>
              <a:t> DELETE  &lt;id&gt;</a:t>
            </a:r>
          </a:p>
          <a:p>
            <a:r>
              <a:rPr lang="en-AU" dirty="0">
                <a:solidFill>
                  <a:schemeClr val="tx1"/>
                </a:solidFill>
              </a:rPr>
              <a:t>Only first 3 characters of verbs are important.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 err="1">
                <a:solidFill>
                  <a:schemeClr val="tx1"/>
                </a:solidFill>
              </a:rPr>
              <a:t>ie</a:t>
            </a:r>
            <a:r>
              <a:rPr lang="en-AU" dirty="0">
                <a:solidFill>
                  <a:schemeClr val="tx1"/>
                </a:solidFill>
              </a:rPr>
              <a:t> Can be GET POS PAT PUT or DEL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Defaults </a:t>
            </a:r>
            <a:r>
              <a:rPr lang="en-AU" dirty="0">
                <a:solidFill>
                  <a:schemeClr val="tx1"/>
                </a:solidFill>
              </a:rPr>
              <a:t>to GET.</a:t>
            </a:r>
          </a:p>
        </p:txBody>
      </p:sp>
    </p:spTree>
    <p:extLst>
      <p:ext uri="{BB962C8B-B14F-4D97-AF65-F5344CB8AC3E}">
        <p14:creationId xmlns:p14="http://schemas.microsoft.com/office/powerpoint/2010/main" val="15649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spc="600" baseline="0" dirty="0" smtClean="0">
                <a:solidFill>
                  <a:srgbClr val="0070C0"/>
                </a:solidFill>
                <a:effectLst/>
              </a:rPr>
              <a:t>Parsing of JSON Response</a:t>
            </a:r>
            <a:endParaRPr lang="en-AU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JSON is human readable so creating a parser is not to difficult.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Initially with Ardjson the whole response was save then parsed.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Was simple to run out of RAM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So stream parser as a state machine was developed.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Parser implemented as a function that takes one character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The state of the parse is maintained between calls.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Its essentially one big switch statement based upon the current state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3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cap="none" dirty="0" smtClean="0">
                <a:solidFill>
                  <a:srgbClr val="0070C0"/>
                </a:solidFill>
              </a:rPr>
              <a:t>JSON Parser </a:t>
            </a:r>
            <a:r>
              <a:rPr lang="en-AU" b="1" cap="none" dirty="0">
                <a:solidFill>
                  <a:srgbClr val="0070C0"/>
                </a:solidFill>
              </a:rPr>
              <a:t>S</a:t>
            </a:r>
            <a:r>
              <a:rPr lang="en-AU" b="1" cap="none" dirty="0" smtClean="0">
                <a:solidFill>
                  <a:srgbClr val="0070C0"/>
                </a:solidFill>
              </a:rPr>
              <a:t>tates</a:t>
            </a:r>
            <a:endParaRPr lang="en-AU" b="1" cap="none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>
                <a:solidFill>
                  <a:schemeClr val="tx1"/>
                </a:solidFill>
              </a:rPr>
              <a:t>startOfArray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startOfRecord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startOfName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gettingName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nameValueSeparator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startOfValue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gettingValue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gettingEndOfValueORRecord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gotEndOfRecord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gettingRecordSeparator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done,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error,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gettingString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gettingBoolean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gettingInteger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gettingFloat</a:t>
            </a:r>
            <a:r>
              <a:rPr lang="en-AU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</a:t>
            </a:r>
            <a:r>
              <a:rPr lang="en-AU" dirty="0" err="1">
                <a:solidFill>
                  <a:schemeClr val="tx1"/>
                </a:solidFill>
              </a:rPr>
              <a:t>gettingNull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CEJSON </a:t>
            </a:r>
            <a:b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and 86Duino (Compact 2013)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35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https://CEJSON.Codeplex.com</a:t>
            </a:r>
            <a:endParaRPr lang="en-AU" sz="35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Simple Scenario</a:t>
            </a:r>
            <a:endParaRPr lang="en-AU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3" y="1302496"/>
            <a:ext cx="3868607" cy="2643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72" y="3969831"/>
            <a:ext cx="205846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Cloud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227" y="520171"/>
            <a:ext cx="1132257" cy="2104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8" y="2975764"/>
            <a:ext cx="2826360" cy="19407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0284" y="2587764"/>
            <a:ext cx="205846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Users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08619" y="1302496"/>
            <a:ext cx="4200899" cy="1141454"/>
          </a:xfrm>
          <a:prstGeom prst="straightConnector1">
            <a:avLst/>
          </a:prstGeom>
          <a:ln w="635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08619" y="3000196"/>
            <a:ext cx="4067046" cy="868449"/>
          </a:xfrm>
          <a:prstGeom prst="straightConnector1">
            <a:avLst/>
          </a:prstGeom>
          <a:ln w="63500">
            <a:solidFill>
              <a:srgbClr val="FFFF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1152" y="1873558"/>
            <a:ext cx="154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303030"/>
                </a:solidFill>
              </a:rPr>
              <a:t>Azure Mobile Service</a:t>
            </a:r>
            <a:endParaRPr lang="en-AU" dirty="0">
              <a:solidFill>
                <a:srgbClr val="30303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86" y="4831282"/>
            <a:ext cx="1969581" cy="19695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27602" y="5862062"/>
            <a:ext cx="205846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Sensors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5558178" y="5802534"/>
            <a:ext cx="205846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Actuators</a:t>
            </a:r>
            <a:endParaRPr lang="en-AU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24" y="5246958"/>
            <a:ext cx="2310384" cy="148437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223648" y="3723409"/>
            <a:ext cx="3893595" cy="1522879"/>
          </a:xfrm>
          <a:prstGeom prst="straightConnector1">
            <a:avLst/>
          </a:prstGeom>
          <a:ln w="635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452834" y="3969831"/>
            <a:ext cx="150471" cy="83776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12" y="1319254"/>
            <a:ext cx="2010121" cy="14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>
                <a:solidFill>
                  <a:srgbClr val="0070C0"/>
                </a:solidFill>
              </a:rPr>
              <a:t>CEJSON Documentation </a:t>
            </a:r>
            <a:r>
              <a:rPr lang="en-AU" sz="4000" dirty="0">
                <a:solidFill>
                  <a:srgbClr val="0070C0"/>
                </a:solidFill>
              </a:rPr>
              <a:t>as Blogged on Embedded101.com</a:t>
            </a:r>
            <a:r>
              <a:rPr lang="en-AU" sz="4000" dirty="0">
                <a:solidFill>
                  <a:srgbClr val="FFFF00"/>
                </a:solidFill>
              </a:rPr>
              <a:t/>
            </a:r>
            <a:br>
              <a:rPr lang="en-AU" sz="4000" dirty="0">
                <a:solidFill>
                  <a:srgbClr val="FFFF00"/>
                </a:solidFill>
              </a:rPr>
            </a:br>
            <a:endParaRPr lang="en-AU" sz="40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902718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CEJSON </a:t>
            </a:r>
            <a:r>
              <a:rPr lang="en-AU" dirty="0">
                <a:solidFill>
                  <a:schemeClr val="tx1"/>
                </a:solidFill>
              </a:rPr>
              <a:t>- 1: </a:t>
            </a:r>
            <a:r>
              <a:rPr lang="en-AU" dirty="0" err="1">
                <a:solidFill>
                  <a:schemeClr val="tx1"/>
                </a:solidFill>
              </a:rPr>
              <a:t>IoT</a:t>
            </a:r>
            <a:r>
              <a:rPr lang="en-AU" dirty="0">
                <a:solidFill>
                  <a:schemeClr val="tx1"/>
                </a:solidFill>
              </a:rPr>
              <a:t> on Windows Embedded Compact with </a:t>
            </a:r>
            <a:r>
              <a:rPr lang="en-AU" dirty="0" smtClean="0">
                <a:solidFill>
                  <a:schemeClr val="tx1"/>
                </a:solidFill>
              </a:rPr>
              <a:t>Azure </a:t>
            </a:r>
            <a:r>
              <a:rPr lang="en-AU" dirty="0">
                <a:solidFill>
                  <a:schemeClr val="tx1"/>
                </a:solidFill>
              </a:rPr>
              <a:t>Mobile Services </a:t>
            </a:r>
          </a:p>
          <a:p>
            <a:r>
              <a:rPr lang="en-AU" dirty="0">
                <a:solidFill>
                  <a:schemeClr val="tx1"/>
                </a:solidFill>
              </a:rPr>
              <a:t>CEJSON - 2: </a:t>
            </a:r>
            <a:r>
              <a:rPr lang="en-AU" dirty="0" err="1">
                <a:solidFill>
                  <a:schemeClr val="tx1"/>
                </a:solidFill>
              </a:rPr>
              <a:t>IoT</a:t>
            </a:r>
            <a:r>
              <a:rPr lang="en-AU" dirty="0">
                <a:solidFill>
                  <a:schemeClr val="tx1"/>
                </a:solidFill>
              </a:rPr>
              <a:t> on WEC 2013 with AzMS – CRUD Primitives </a:t>
            </a:r>
          </a:p>
          <a:p>
            <a:r>
              <a:rPr lang="en-AU" dirty="0">
                <a:solidFill>
                  <a:schemeClr val="tx1"/>
                </a:solidFill>
              </a:rPr>
              <a:t>CEJSON - 3: </a:t>
            </a:r>
            <a:r>
              <a:rPr lang="en-AU" dirty="0" err="1">
                <a:solidFill>
                  <a:schemeClr val="tx1"/>
                </a:solidFill>
              </a:rPr>
              <a:t>IoT</a:t>
            </a:r>
            <a:r>
              <a:rPr lang="en-AU" dirty="0">
                <a:solidFill>
                  <a:schemeClr val="tx1"/>
                </a:solidFill>
              </a:rPr>
              <a:t> and Azure Mobile Service Scripts </a:t>
            </a:r>
          </a:p>
          <a:p>
            <a:r>
              <a:rPr lang="en-AU" dirty="0">
                <a:solidFill>
                  <a:schemeClr val="tx1"/>
                </a:solidFill>
              </a:rPr>
              <a:t>CEJSON – 4: </a:t>
            </a:r>
            <a:r>
              <a:rPr lang="en-AU" dirty="0" err="1">
                <a:solidFill>
                  <a:schemeClr val="tx1"/>
                </a:solidFill>
              </a:rPr>
              <a:t>IoT</a:t>
            </a:r>
            <a:r>
              <a:rPr lang="en-AU" dirty="0">
                <a:solidFill>
                  <a:schemeClr val="tx1"/>
                </a:solidFill>
              </a:rPr>
              <a:t> Version 1 Azure Mobile Service Tables </a:t>
            </a:r>
          </a:p>
          <a:p>
            <a:r>
              <a:rPr lang="en-AU" dirty="0">
                <a:solidFill>
                  <a:schemeClr val="tx1"/>
                </a:solidFill>
              </a:rPr>
              <a:t>CEJSON – 5: </a:t>
            </a:r>
            <a:r>
              <a:rPr lang="en-AU" dirty="0" err="1">
                <a:solidFill>
                  <a:schemeClr val="tx1"/>
                </a:solidFill>
              </a:rPr>
              <a:t>IoT</a:t>
            </a:r>
            <a:r>
              <a:rPr lang="en-AU" dirty="0">
                <a:solidFill>
                  <a:schemeClr val="tx1"/>
                </a:solidFill>
              </a:rPr>
              <a:t> The JSON Parser </a:t>
            </a:r>
          </a:p>
          <a:p>
            <a:r>
              <a:rPr lang="en-AU" dirty="0">
                <a:solidFill>
                  <a:schemeClr val="tx1"/>
                </a:solidFill>
              </a:rPr>
              <a:t>CEJSON – 5.5:  The Parser source code in detail 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Index to above</a:t>
            </a:r>
            <a:r>
              <a:rPr lang="en-AU" dirty="0">
                <a:solidFill>
                  <a:srgbClr val="0070C0"/>
                </a:solidFill>
              </a:rPr>
              <a:t>: </a:t>
            </a:r>
            <a:r>
              <a:rPr lang="en-AU" dirty="0">
                <a:solidFill>
                  <a:schemeClr val="tx1"/>
                </a:solidFill>
              </a:rPr>
              <a:t>http://cejson.codeplex.com/documentation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70C0"/>
                </a:solidFill>
              </a:rPr>
              <a:t>AzMS</a:t>
            </a:r>
            <a:r>
              <a:rPr lang="en-AU" b="1" dirty="0" smtClean="0">
                <a:solidFill>
                  <a:srgbClr val="0070C0"/>
                </a:solidFill>
              </a:rPr>
              <a:t> Server Side</a:t>
            </a:r>
            <a:r>
              <a:rPr lang="en-AU" b="1" baseline="0" dirty="0" smtClean="0">
                <a:solidFill>
                  <a:srgbClr val="0070C0"/>
                </a:solidFill>
              </a:rPr>
              <a:t> Scripting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AzMS supports filters as part of HTTP GET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See  “</a:t>
            </a:r>
            <a:r>
              <a:rPr lang="en-AU" dirty="0" err="1" smtClean="0">
                <a:solidFill>
                  <a:schemeClr val="tx1"/>
                </a:solidFill>
              </a:rPr>
              <a:t>cURL</a:t>
            </a:r>
            <a:r>
              <a:rPr lang="en-AU" dirty="0" smtClean="0">
                <a:solidFill>
                  <a:schemeClr val="tx1"/>
                </a:solidFill>
              </a:rPr>
              <a:t> CRUD Examples” (See links)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Can be simpler to implement a set of “allowed” queries on the server side.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AzMS has a script for each of POST, GET, PATCH and DELETE which can be modified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Insert, Read, Update and Delete respectively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modify via Azure Portal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No cur and paste</a:t>
            </a:r>
          </a:p>
          <a:p>
            <a:pPr lvl="1"/>
            <a:r>
              <a:rPr lang="en-AU" dirty="0" smtClean="0">
                <a:solidFill>
                  <a:srgbClr val="0070C0"/>
                </a:solidFill>
              </a:rPr>
              <a:t>Simpler </a:t>
            </a:r>
            <a:r>
              <a:rPr lang="en-AU" dirty="0" smtClean="0">
                <a:solidFill>
                  <a:schemeClr val="tx1"/>
                </a:solidFill>
              </a:rPr>
              <a:t>to access from Visual Studio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AzMS Script Uses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Add additional fields or auto-set field values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Create </a:t>
            </a:r>
            <a:r>
              <a:rPr lang="en-AU" dirty="0" err="1" smtClean="0">
                <a:solidFill>
                  <a:schemeClr val="tx1"/>
                </a:solidFill>
              </a:rPr>
              <a:t>DateTime</a:t>
            </a:r>
            <a:endParaRPr lang="en-AU" dirty="0" smtClean="0">
              <a:solidFill>
                <a:schemeClr val="tx1"/>
              </a:solidFill>
            </a:endParaRP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Record as fresh (complete=false)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‘Normalise’ sensor names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Validate </a:t>
            </a:r>
            <a:r>
              <a:rPr lang="en-AU" dirty="0" err="1" smtClean="0">
                <a:solidFill>
                  <a:schemeClr val="tx1"/>
                </a:solidFill>
              </a:rPr>
              <a:t>valuse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GET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Restrict records to only those incomplete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Vary the fields returned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Return all records for a specific sensor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1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2" y="5535385"/>
            <a:ext cx="1650380" cy="9144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570" y="3101329"/>
            <a:ext cx="11119952" cy="243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800" b="1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43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telemetry2 Scripts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35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Read and Post scripts</a:t>
            </a:r>
            <a:endParaRPr lang="en-AU" sz="35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52" y="703377"/>
            <a:ext cx="4673502" cy="27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6922"/>
            <a:ext cx="10515600" cy="1325563"/>
          </a:xfrm>
        </p:spPr>
        <p:txBody>
          <a:bodyPr/>
          <a:lstStyle/>
          <a:p>
            <a:r>
              <a:rPr lang="en-AU" dirty="0" smtClean="0"/>
              <a:t>The Future: Windows 10</a:t>
            </a:r>
            <a:endParaRPr lang="en-AU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Desktop, Tablet, Industry</a:t>
            </a:r>
            <a:endParaRPr lang="en-AU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3016251"/>
            <a:ext cx="10515600" cy="1325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Handheld &amp; Phone</a:t>
            </a:r>
            <a:endParaRPr lang="en-AU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838200" y="4341814"/>
            <a:ext cx="10515600" cy="13255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Embedded / IOT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8182597" y="3325091"/>
            <a:ext cx="3976687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>
                <a:solidFill>
                  <a:srgbClr val="FFFF00"/>
                </a:solidFill>
              </a:rPr>
              <a:t>Universal Apps</a:t>
            </a:r>
            <a:endParaRPr lang="en-AU" sz="4000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6" t="34099" r="23315" b="33989"/>
          <a:stretch/>
        </p:blipFill>
        <p:spPr>
          <a:xfrm>
            <a:off x="3558915" y="132481"/>
            <a:ext cx="3861216" cy="14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4" y="599607"/>
            <a:ext cx="11197533" cy="48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Links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tx1"/>
                </a:solidFill>
              </a:rPr>
              <a:t>Azure: http://azure.microsoft.com/en-us/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CEJSON</a:t>
            </a:r>
            <a:r>
              <a:rPr lang="en-AU" sz="2800" dirty="0">
                <a:solidFill>
                  <a:schemeClr val="tx1"/>
                </a:solidFill>
              </a:rPr>
              <a:t>: https://cejson.codeplex.com/</a:t>
            </a:r>
          </a:p>
          <a:p>
            <a:r>
              <a:rPr lang="en-AU" sz="2800" dirty="0" err="1">
                <a:solidFill>
                  <a:schemeClr val="tx1"/>
                </a:solidFill>
              </a:rPr>
              <a:t>Ardjson</a:t>
            </a:r>
            <a:r>
              <a:rPr lang="en-AU" sz="2800" dirty="0">
                <a:solidFill>
                  <a:schemeClr val="tx1"/>
                </a:solidFill>
              </a:rPr>
              <a:t>: https://ardjson.codeplex.com</a:t>
            </a:r>
            <a:r>
              <a:rPr lang="en-AU" sz="28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AU" sz="2800" dirty="0" err="1" smtClean="0">
                <a:solidFill>
                  <a:schemeClr val="tx1"/>
                </a:solidFill>
              </a:rPr>
              <a:t>cURL</a:t>
            </a:r>
            <a:r>
              <a:rPr lang="en-AU" sz="2800" dirty="0">
                <a:solidFill>
                  <a:schemeClr val="tx1"/>
                </a:solidFill>
              </a:rPr>
              <a:t>: http://curl.haxx.se</a:t>
            </a:r>
            <a:r>
              <a:rPr lang="en-AU" sz="28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“</a:t>
            </a:r>
            <a:r>
              <a:rPr lang="en-AU" sz="2800" dirty="0" err="1" smtClean="0">
                <a:solidFill>
                  <a:schemeClr val="tx1"/>
                </a:solidFill>
              </a:rPr>
              <a:t>cURL</a:t>
            </a:r>
            <a:r>
              <a:rPr lang="en-AU" sz="2800" dirty="0" smtClean="0">
                <a:solidFill>
                  <a:schemeClr val="tx1"/>
                </a:solidFill>
              </a:rPr>
              <a:t> </a:t>
            </a:r>
            <a:r>
              <a:rPr lang="en-AU" sz="2800" dirty="0">
                <a:solidFill>
                  <a:schemeClr val="tx1"/>
                </a:solidFill>
              </a:rPr>
              <a:t>CRUD Examples”: http://</a:t>
            </a:r>
            <a:r>
              <a:rPr lang="en-AU" sz="2800" dirty="0" smtClean="0">
                <a:solidFill>
                  <a:schemeClr val="tx1"/>
                </a:solidFill>
              </a:rPr>
              <a:t>tinyurl.com/nzxb3sr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About Version </a:t>
            </a:r>
            <a:r>
              <a:rPr lang="en-AU" sz="2800" dirty="0">
                <a:solidFill>
                  <a:schemeClr val="tx1"/>
                </a:solidFill>
              </a:rPr>
              <a:t>1 </a:t>
            </a:r>
            <a:r>
              <a:rPr lang="en-AU" sz="2800" dirty="0" err="1" smtClean="0">
                <a:solidFill>
                  <a:schemeClr val="tx1"/>
                </a:solidFill>
              </a:rPr>
              <a:t>AzMS</a:t>
            </a:r>
            <a:r>
              <a:rPr lang="en-AU" sz="2800" dirty="0" smtClean="0">
                <a:solidFill>
                  <a:schemeClr val="tx1"/>
                </a:solidFill>
              </a:rPr>
              <a:t> Tables</a:t>
            </a:r>
            <a:r>
              <a:rPr lang="en-AU" sz="2800" dirty="0">
                <a:solidFill>
                  <a:schemeClr val="tx1"/>
                </a:solidFill>
              </a:rPr>
              <a:t>: http://</a:t>
            </a:r>
            <a:r>
              <a:rPr lang="en-AU" sz="2800" dirty="0" smtClean="0">
                <a:solidFill>
                  <a:schemeClr val="tx1"/>
                </a:solidFill>
              </a:rPr>
              <a:t>tinyurl.com/kkq94xv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MS Cross-platform Command </a:t>
            </a:r>
            <a:r>
              <a:rPr lang="en-AU" sz="2800" dirty="0">
                <a:solidFill>
                  <a:schemeClr val="tx1"/>
                </a:solidFill>
              </a:rPr>
              <a:t>Line </a:t>
            </a:r>
            <a:r>
              <a:rPr lang="en-AU" sz="2800" dirty="0" smtClean="0">
                <a:solidFill>
                  <a:schemeClr val="tx1"/>
                </a:solidFill>
              </a:rPr>
              <a:t>Tools Installer: http</a:t>
            </a:r>
            <a:r>
              <a:rPr lang="en-AU" sz="2800" dirty="0">
                <a:solidFill>
                  <a:schemeClr val="tx1"/>
                </a:solidFill>
              </a:rPr>
              <a:t>://</a:t>
            </a:r>
            <a:r>
              <a:rPr lang="en-AU" sz="2800" dirty="0" smtClean="0">
                <a:solidFill>
                  <a:schemeClr val="tx1"/>
                </a:solidFill>
              </a:rPr>
              <a:t>tinyurl.com/pobnx8j</a:t>
            </a:r>
          </a:p>
          <a:p>
            <a:r>
              <a:rPr lang="en-AU" sz="2800" dirty="0">
                <a:solidFill>
                  <a:schemeClr val="tx1"/>
                </a:solidFill>
              </a:rPr>
              <a:t>http://cejson.codeplex.com/documentation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87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9351"/>
            <a:ext cx="10515600" cy="1009806"/>
          </a:xfrm>
        </p:spPr>
        <p:txBody>
          <a:bodyPr/>
          <a:lstStyle/>
          <a:p>
            <a:r>
              <a:rPr lang="en-AU" dirty="0" smtClean="0"/>
              <a:t>David Jones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25" y="2310959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AU" sz="5400" dirty="0" smtClean="0"/>
              <a:t>Embedded MVP</a:t>
            </a:r>
          </a:p>
          <a:p>
            <a:pPr algn="ctr"/>
            <a:r>
              <a:rPr lang="en-AU" sz="5400" dirty="0" smtClean="0"/>
              <a:t>Melbourne, Victoria, Australia</a:t>
            </a:r>
          </a:p>
          <a:p>
            <a:pPr algn="ctr"/>
            <a:r>
              <a:rPr lang="en-AU" sz="5400" dirty="0"/>
              <a:t>@</a:t>
            </a:r>
            <a:r>
              <a:rPr lang="en-AU" sz="5400" dirty="0" err="1" smtClean="0"/>
              <a:t>CEDriverWiz</a:t>
            </a:r>
            <a:endParaRPr lang="en-AU" sz="5400" dirty="0" smtClean="0"/>
          </a:p>
          <a:p>
            <a:pPr algn="ctr"/>
            <a:r>
              <a:rPr lang="en-AU" sz="5400" dirty="0" smtClean="0"/>
              <a:t>davidjones@sportronics.com.au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2949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8" y="766916"/>
            <a:ext cx="7512577" cy="4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Simple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Take Homes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Internet of </a:t>
            </a:r>
            <a:r>
              <a:rPr lang="en-US" b="1" dirty="0">
                <a:solidFill>
                  <a:srgbClr val="0070C0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Things is </a:t>
            </a:r>
            <a:r>
              <a:rPr lang="en-US" b="1" dirty="0">
                <a:solidFill>
                  <a:srgbClr val="0070C0"/>
                </a:solidFill>
              </a:rPr>
              <a:t>simple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Azure Mobile Services (AzMS).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AzMS uses standard HTML posts and </a:t>
            </a:r>
            <a:r>
              <a:rPr lang="en-US" dirty="0" smtClean="0">
                <a:solidFill>
                  <a:schemeClr val="tx1"/>
                </a:solidFill>
              </a:rPr>
              <a:t>queries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AzMS communications don’t need SSLs which is a Cloud enabler for many embedded devices.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When you create an AzMS service you get an option to create a sample Universal app that can communicate with an AzMS table (</a:t>
            </a:r>
            <a:r>
              <a:rPr lang="en-US" dirty="0" err="1" smtClean="0"/>
              <a:t>ToDo</a:t>
            </a:r>
            <a:r>
              <a:rPr lang="en-US" dirty="0" smtClean="0"/>
              <a:t> app). This app can run on Windows, Surface, Windows Phone, Android and IOS.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dirty="0" smtClean="0"/>
              <a:t>A variant of this to submit, read and modify telemetry data was covered.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command line tool </a:t>
            </a:r>
            <a:r>
              <a:rPr lang="en-US" dirty="0" err="1" smtClean="0">
                <a:solidFill>
                  <a:schemeClr val="tx1"/>
                </a:solidFill>
              </a:rPr>
              <a:t>cURL</a:t>
            </a:r>
            <a:r>
              <a:rPr lang="en-US" dirty="0" smtClean="0">
                <a:solidFill>
                  <a:schemeClr val="tx1"/>
                </a:solidFill>
              </a:rPr>
              <a:t> is useful for testing the AzMS query syntax and API.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Some examples were given.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CEJSON and </a:t>
            </a:r>
            <a:r>
              <a:rPr lang="en-US" dirty="0" err="1" smtClean="0">
                <a:solidFill>
                  <a:schemeClr val="tx1"/>
                </a:solidFill>
              </a:rPr>
              <a:t>Ardjson</a:t>
            </a:r>
            <a:r>
              <a:rPr lang="en-US" dirty="0" smtClean="0">
                <a:solidFill>
                  <a:schemeClr val="tx1"/>
                </a:solidFill>
              </a:rPr>
              <a:t>, as available with full source, </a:t>
            </a:r>
            <a:r>
              <a:rPr lang="en-US" dirty="0">
                <a:solidFill>
                  <a:schemeClr val="tx1"/>
                </a:solidFill>
              </a:rPr>
              <a:t>are libraries that </a:t>
            </a:r>
            <a:r>
              <a:rPr lang="en-US" b="1" dirty="0">
                <a:solidFill>
                  <a:srgbClr val="0070C0"/>
                </a:solidFill>
              </a:rPr>
              <a:t>simplify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things further by abstracting the AzMS communication with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devices 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chemeClr val="tx1"/>
                </a:solidFill>
              </a:rPr>
              <a:t>Windows Embedded </a:t>
            </a:r>
            <a:r>
              <a:rPr lang="en-US" dirty="0">
                <a:solidFill>
                  <a:schemeClr val="tx1"/>
                </a:solidFill>
              </a:rPr>
              <a:t>Compact/CE and Arduino</a:t>
            </a:r>
            <a:r>
              <a:rPr lang="en-US" dirty="0" smtClean="0">
                <a:solidFill>
                  <a:schemeClr val="tx1"/>
                </a:solidFill>
              </a:rPr>
              <a:t>).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 sensor collecting temperature and pressure data, submitting it to AzMS and then reading and modify that data with and to an Arduino device was demonstrated using </a:t>
            </a:r>
            <a:r>
              <a:rPr lang="en-US" dirty="0" err="1" smtClean="0">
                <a:solidFill>
                  <a:schemeClr val="tx1"/>
                </a:solidFill>
              </a:rPr>
              <a:t>Ardjson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spcAft>
                <a:spcPts val="600"/>
              </a:spcAft>
            </a:pPr>
            <a:r>
              <a:rPr lang="en-US" dirty="0" smtClean="0"/>
              <a:t>Similarly, data was communicated with AzMS using CEJSON from an 86Duion device, as well as from a Windows console app.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Data received from AzMS is in JSON format which is </a:t>
            </a:r>
            <a:r>
              <a:rPr lang="en-US" b="1" dirty="0">
                <a:solidFill>
                  <a:srgbClr val="0070C0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 parse </a:t>
            </a:r>
            <a:r>
              <a:rPr lang="en-US" dirty="0" smtClean="0"/>
              <a:t>and 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implemented </a:t>
            </a:r>
            <a:r>
              <a:rPr lang="en-US" dirty="0" smtClean="0">
                <a:solidFill>
                  <a:schemeClr val="tx1"/>
                </a:solidFill>
              </a:rPr>
              <a:t>as stream parser in </a:t>
            </a:r>
            <a:r>
              <a:rPr lang="en-US" dirty="0">
                <a:solidFill>
                  <a:schemeClr val="tx1"/>
                </a:solidFill>
              </a:rPr>
              <a:t>CEJSON and </a:t>
            </a:r>
            <a:r>
              <a:rPr lang="en-US" dirty="0" err="1">
                <a:solidFill>
                  <a:schemeClr val="tx1"/>
                </a:solidFill>
              </a:rPr>
              <a:t>Ardjson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spcAft>
                <a:spcPts val="600"/>
              </a:spcAft>
            </a:pPr>
            <a:r>
              <a:rPr lang="en-US" dirty="0" smtClean="0"/>
              <a:t>This was demonstrated on 86Duino and Arduino devices using the response from GET queries.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Some AzMS hints covered: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Create tables with JavaScript backend not .NET to keep things simpler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version 1 AzMS </a:t>
            </a:r>
            <a:r>
              <a:rPr lang="en-US" dirty="0" smtClean="0">
                <a:solidFill>
                  <a:schemeClr val="tx1"/>
                </a:solidFill>
              </a:rPr>
              <a:t>tables instead of the default version 1 to minimize the data received. (Use integer id field instead of a GUID).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dirty="0" smtClean="0"/>
              <a:t>This can’t be done in the Azure Portal so</a:t>
            </a:r>
            <a:r>
              <a:rPr lang="en-US" dirty="0" smtClean="0">
                <a:solidFill>
                  <a:schemeClr val="tx1"/>
                </a:solidFill>
              </a:rPr>
              <a:t> covered how to do this.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AzMS server side scripts intercept queries posted and can also modify the response. A </a:t>
            </a:r>
            <a:r>
              <a:rPr lang="en-US" dirty="0">
                <a:solidFill>
                  <a:schemeClr val="tx1"/>
                </a:solidFill>
              </a:rPr>
              <a:t>custom set of Select queries is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simplest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implement in AzMS </a:t>
            </a:r>
            <a:r>
              <a:rPr lang="en-US" dirty="0" smtClean="0"/>
              <a:t>GET queries. 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dirty="0" smtClean="0"/>
              <a:t>Some example scripts for GET and POST were provided.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b="1" kern="1200" spc="600" baseline="0" dirty="0" smtClean="0">
                <a:solidFill>
                  <a:srgbClr val="0070C0"/>
                </a:solidFill>
                <a:effectLst/>
              </a:rPr>
              <a:t>Microsoft Azure Mobile Service</a:t>
            </a:r>
            <a:endParaRPr lang="en-AU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smtClean="0">
                <a:solidFill>
                  <a:srgbClr val="0070C0"/>
                </a:solidFill>
              </a:rPr>
              <a:t>Simple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tx1"/>
                </a:solidFill>
              </a:rPr>
              <a:t>cloud backend to mobile apps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Backend can be JavaScript or .NET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24 x7 availability</a:t>
            </a:r>
          </a:p>
          <a:p>
            <a:r>
              <a:rPr lang="en-AU" dirty="0">
                <a:solidFill>
                  <a:schemeClr val="tx1"/>
                </a:solidFill>
              </a:rPr>
              <a:t>Store data in SQL, Table Storage, and </a:t>
            </a:r>
            <a:r>
              <a:rPr lang="en-AU" dirty="0" smtClean="0">
                <a:solidFill>
                  <a:schemeClr val="tx1"/>
                </a:solidFill>
              </a:rPr>
              <a:t>MongoDB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“Edge” can be anything that produces/consumes JSON over HTML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Windows Desktop, tablet, phone, handheld, embedded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IOS, Android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AU" dirty="0">
                <a:solidFill>
                  <a:schemeClr val="tx1"/>
                </a:solidFill>
              </a:rPr>
              <a:t>Can use </a:t>
            </a:r>
            <a:r>
              <a:rPr lang="en-AU" dirty="0" smtClean="0">
                <a:solidFill>
                  <a:schemeClr val="tx1"/>
                </a:solidFill>
              </a:rPr>
              <a:t>cloud-based </a:t>
            </a:r>
            <a:r>
              <a:rPr lang="en-AU" dirty="0">
                <a:solidFill>
                  <a:schemeClr val="tx1"/>
                </a:solidFill>
              </a:rPr>
              <a:t>sync to build apps that work </a:t>
            </a:r>
            <a:r>
              <a:rPr lang="en-AU" dirty="0" smtClean="0">
                <a:solidFill>
                  <a:schemeClr val="tx1"/>
                </a:solidFill>
              </a:rPr>
              <a:t>offline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Push notifications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Simple sign-on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1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70C0"/>
                </a:solidFill>
              </a:rPr>
              <a:t>AzMS</a:t>
            </a:r>
            <a:r>
              <a:rPr lang="en-AU" b="1" dirty="0" smtClean="0">
                <a:solidFill>
                  <a:srgbClr val="0070C0"/>
                </a:solidFill>
              </a:rPr>
              <a:t> Tables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Use Azure MS SQL Database for backend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Create an AzMS table and a mirror MS SQL table is created.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AzMS table is more “free-form” than MS SQL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Don’t need to define table fields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As records are posted, new fields are created to match as required.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For deployment this can be locked down.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simply add auto-generated fields in POST script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script field validation in POST as well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Id field: Primary key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Version 2 tables (default) 32 character GUID string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Auto-generate creation and modified dates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Version 1 tables (need to create manually) use auto-</a:t>
            </a:r>
            <a:r>
              <a:rPr lang="en-AU" dirty="0" err="1" smtClean="0">
                <a:solidFill>
                  <a:schemeClr val="tx1"/>
                </a:solidFill>
              </a:rPr>
              <a:t>BigInt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04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AzMS REST Queries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Data is posted, updated, retrieved and deleted using HTML messages to the service.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Posted data is a single JSON object string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Retrieved data is returned as a JSON array of objects string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No nesting of object s (</a:t>
            </a:r>
            <a:r>
              <a:rPr lang="en-AU" dirty="0" err="1" smtClean="0">
                <a:solidFill>
                  <a:schemeClr val="tx1"/>
                </a:solidFill>
              </a:rPr>
              <a:t>eg</a:t>
            </a:r>
            <a:r>
              <a:rPr lang="en-AU" dirty="0" smtClean="0">
                <a:solidFill>
                  <a:schemeClr val="tx1"/>
                </a:solidFill>
              </a:rPr>
              <a:t> arrays within arrays). KIS 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5400" b="1" kern="1200" spc="600" baseline="0" dirty="0" err="1" smtClean="0">
                <a:solidFill>
                  <a:srgbClr val="0070C0"/>
                </a:solidFill>
                <a:effectLst/>
              </a:rPr>
              <a:t>AzMS</a:t>
            </a:r>
            <a:r>
              <a:rPr lang="en-US" sz="5400" b="1" kern="1200" spc="600" baseline="0" dirty="0" smtClean="0">
                <a:solidFill>
                  <a:srgbClr val="0070C0"/>
                </a:solidFill>
                <a:effectLst/>
              </a:rPr>
              <a:t> HTML Queries</a:t>
            </a:r>
            <a:endParaRPr lang="en-AU" sz="44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POST: New record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GET: Get table contents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apply filters to enrich the selection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POST: Use PATCH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Requires the record id and modified name-values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Can only update one record, can’t update a selection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DELETE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Requires the record id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Can only </a:t>
            </a:r>
            <a:r>
              <a:rPr lang="en-AU" dirty="0" smtClean="0">
                <a:solidFill>
                  <a:schemeClr val="tx1"/>
                </a:solidFill>
              </a:rPr>
              <a:t>delete one </a:t>
            </a:r>
            <a:r>
              <a:rPr lang="en-AU" dirty="0">
                <a:solidFill>
                  <a:schemeClr val="tx1"/>
                </a:solidFill>
              </a:rPr>
              <a:t>record, can’t </a:t>
            </a:r>
            <a:r>
              <a:rPr lang="en-AU" dirty="0" smtClean="0">
                <a:solidFill>
                  <a:schemeClr val="tx1"/>
                </a:solidFill>
              </a:rPr>
              <a:t>delete a selection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3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2356</Words>
  <Application>Microsoft Office PowerPoint</Application>
  <PresentationFormat>Widescreen</PresentationFormat>
  <Paragraphs>381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Segoe UI Light</vt:lpstr>
      <vt:lpstr>Office Theme</vt:lpstr>
      <vt:lpstr>PowerPoint Presentation</vt:lpstr>
      <vt:lpstr>David Jones</vt:lpstr>
      <vt:lpstr>Agenda</vt:lpstr>
      <vt:lpstr>Simple Scenario</vt:lpstr>
      <vt:lpstr>Simple Take Homes </vt:lpstr>
      <vt:lpstr>Microsoft Azure Mobile Service</vt:lpstr>
      <vt:lpstr>AzMS Tables</vt:lpstr>
      <vt:lpstr>AzMS REST Queries</vt:lpstr>
      <vt:lpstr>AzMS HTML Queries</vt:lpstr>
      <vt:lpstr>AzMS Query Parameters</vt:lpstr>
      <vt:lpstr>An AzMS POST Query</vt:lpstr>
      <vt:lpstr>A GET Response</vt:lpstr>
      <vt:lpstr>cURL.exe</vt:lpstr>
      <vt:lpstr>cURL: POST a Name-Value pair to AzMS</vt:lpstr>
      <vt:lpstr>cURL: GET Query</vt:lpstr>
      <vt:lpstr>PowerPoint Presentation</vt:lpstr>
      <vt:lpstr>Azms Telemetry Universal App</vt:lpstr>
      <vt:lpstr>PowerPoint Presentation</vt:lpstr>
      <vt:lpstr>Telemetry App on Phone</vt:lpstr>
      <vt:lpstr>PowerPoint Presentation</vt:lpstr>
      <vt:lpstr>The story so far ..</vt:lpstr>
      <vt:lpstr>How to send these queries and get the response from embedded devices.  How to interpret  the response?</vt:lpstr>
      <vt:lpstr>Embedded Issues</vt:lpstr>
      <vt:lpstr>AzMS Version 1 Tables</vt:lpstr>
      <vt:lpstr>Version1 Table: Example</vt:lpstr>
      <vt:lpstr>A Version 1 Table</vt:lpstr>
      <vt:lpstr>PowerPoint Presentation</vt:lpstr>
      <vt:lpstr>REST</vt:lpstr>
      <vt:lpstr>JSON</vt:lpstr>
      <vt:lpstr>JSON Entities</vt:lpstr>
      <vt:lpstr>JSON Examples</vt:lpstr>
      <vt:lpstr>Embedded REST</vt:lpstr>
      <vt:lpstr>Ardjson</vt:lpstr>
      <vt:lpstr>PowerPoint Presentation</vt:lpstr>
      <vt:lpstr>CEJSON</vt:lpstr>
      <vt:lpstr>CEJSON Command Line</vt:lpstr>
      <vt:lpstr>Parsing of JSON Response</vt:lpstr>
      <vt:lpstr>JSON Parser States</vt:lpstr>
      <vt:lpstr>PowerPoint Presentation</vt:lpstr>
      <vt:lpstr>CEJSON Documentation as Blogged on Embedded101.com </vt:lpstr>
      <vt:lpstr>AzMS Server Side Scripting</vt:lpstr>
      <vt:lpstr>AzMS Script Uses</vt:lpstr>
      <vt:lpstr>PowerPoint Presentation</vt:lpstr>
      <vt:lpstr>The Future: Windows 10</vt:lpstr>
      <vt:lpstr>PowerPoint Presentation</vt:lpstr>
      <vt:lpstr>Links</vt:lpstr>
      <vt:lpstr>David Jones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David Jones</cp:lastModifiedBy>
  <cp:revision>288</cp:revision>
  <cp:lastPrinted>2015-04-15T19:42:45Z</cp:lastPrinted>
  <dcterms:created xsi:type="dcterms:W3CDTF">2013-05-23T22:02:41Z</dcterms:created>
  <dcterms:modified xsi:type="dcterms:W3CDTF">2015-04-27T12:29:44Z</dcterms:modified>
</cp:coreProperties>
</file>