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60" r:id="rId5"/>
    <p:sldId id="258" r:id="rId6"/>
    <p:sldId id="259" r:id="rId7"/>
    <p:sldId id="261" r:id="rId8"/>
    <p:sldId id="262" r:id="rId9"/>
    <p:sldId id="263" r:id="rId10"/>
    <p:sldId id="264" r:id="rId11"/>
    <p:sldId id="265" r:id="rId12"/>
    <p:sldId id="266" r:id="rId13"/>
    <p:sldId id="267" r:id="rId14"/>
    <p:sldId id="270" r:id="rId15"/>
    <p:sldId id="276" r:id="rId16"/>
    <p:sldId id="271" r:id="rId17"/>
    <p:sldId id="269" r:id="rId18"/>
    <p:sldId id="272" r:id="rId19"/>
    <p:sldId id="273" r:id="rId20"/>
    <p:sldId id="268"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6AEA65-7686-40E9-80B3-09E3359C8F2E}" v="3788" dt="2020-11-02T05:39:10.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6" autoAdjust="0"/>
    <p:restoredTop sz="94660"/>
  </p:normalViewPr>
  <p:slideViewPr>
    <p:cSldViewPr snapToGrid="0">
      <p:cViewPr varScale="1">
        <p:scale>
          <a:sx n="72" d="100"/>
          <a:sy n="72" d="100"/>
        </p:scale>
        <p:origin x="4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pPr/>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pPr/>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pPr/>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pPr/>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pPr/>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pPr/>
              <a:t>02/11/2020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pPr/>
              <a:t>02/11/2020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pPr/>
              <a:t>02/11/2020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pPr/>
              <a:t>02/11/2020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02/11/2020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02/11/2020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pPr/>
              <a:t>02/11/2020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pPr/>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mailto:debian@192.168.7.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st.github.com/krishnan793/29c75261168040c99102" TargetMode="External"/><Relationship Id="rId7" Type="http://schemas.openxmlformats.org/officeDocument/2006/relationships/hyperlink" Target="https://beagleboard.org/black" TargetMode="External"/><Relationship Id="rId2" Type="http://schemas.openxmlformats.org/officeDocument/2006/relationships/hyperlink" Target="https://developer.ridgerun.com/wiki/index.php/How_to_use_GPIO_signals" TargetMode="External"/><Relationship Id="rId1" Type="http://schemas.openxmlformats.org/officeDocument/2006/relationships/slideLayout" Target="../slideLayouts/slideLayout2.xml"/><Relationship Id="rId6" Type="http://schemas.openxmlformats.org/officeDocument/2006/relationships/hyperlink" Target="https://www.engineersgarage.com/tutorials/switch-interfacing-with-beaglebone-black/" TargetMode="External"/><Relationship Id="rId5" Type="http://schemas.openxmlformats.org/officeDocument/2006/relationships/hyperlink" Target="https://vadl.github.io/beagleboneblack/2016/07/29/setting-up-bbb-gpio" TargetMode="External"/><Relationship Id="rId4" Type="http://schemas.openxmlformats.org/officeDocument/2006/relationships/hyperlink" Target="https://developer.ridgerun.com/wiki/index.php?title=Gpio-int-test.c"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470902"/>
          </a:xfrm>
        </p:spPr>
        <p:txBody>
          <a:bodyPr>
            <a:normAutofit fontScale="90000"/>
          </a:bodyPr>
          <a:lstStyle/>
          <a:p>
            <a:br>
              <a:rPr lang="en-GB" b="1" dirty="0">
                <a:cs typeface="Calibri Light"/>
              </a:rPr>
            </a:br>
            <a:br>
              <a:rPr lang="en-GB" b="1" dirty="0">
                <a:cs typeface="Calibri Light"/>
              </a:rPr>
            </a:br>
            <a:br>
              <a:rPr lang="en-GB" b="1" dirty="0">
                <a:cs typeface="Calibri Light"/>
              </a:rPr>
            </a:br>
            <a:br>
              <a:rPr lang="en-GB" b="1" dirty="0">
                <a:cs typeface="Calibri Light"/>
              </a:rPr>
            </a:br>
            <a:br>
              <a:rPr lang="en-GB" b="1" dirty="0">
                <a:cs typeface="Calibri Light"/>
              </a:rPr>
            </a:br>
            <a:r>
              <a:rPr lang="en-GB" b="1" dirty="0">
                <a:latin typeface="Times New Roman" pitchFamily="18" charset="0"/>
                <a:cs typeface="Times New Roman" pitchFamily="18" charset="0"/>
              </a:rPr>
              <a:t>Individual Activity: 2_1</a:t>
            </a:r>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Task: Interfacing Panic Button and Buzzer with BBB</a:t>
            </a:r>
          </a:p>
          <a:p>
            <a:endParaRPr lang="en-GB" b="1" dirty="0">
              <a:cs typeface="Calibri Light"/>
            </a:endParaRPr>
          </a:p>
        </p:txBody>
      </p:sp>
      <p:sp>
        <p:nvSpPr>
          <p:cNvPr id="3" name="Subtitle 2"/>
          <p:cNvSpPr>
            <a:spLocks noGrp="1"/>
          </p:cNvSpPr>
          <p:nvPr>
            <p:ph type="subTitle" idx="1"/>
          </p:nvPr>
        </p:nvSpPr>
        <p:spPr>
          <a:xfrm>
            <a:off x="1016001" y="4348715"/>
            <a:ext cx="10573487" cy="1733107"/>
          </a:xfrm>
        </p:spPr>
        <p:txBody>
          <a:bodyPr vert="horz" lIns="91440" tIns="45720" rIns="91440" bIns="45720" rtlCol="0" anchor="t">
            <a:normAutofit/>
          </a:bodyPr>
          <a:lstStyle/>
          <a:p>
            <a:pPr algn="l"/>
            <a:r>
              <a:rPr lang="en-GB" b="1" dirty="0">
                <a:latin typeface="Times New Roman" pitchFamily="18" charset="0"/>
                <a:cs typeface="Times New Roman" pitchFamily="18" charset="0"/>
              </a:rPr>
              <a:t>Submitted by:                                                                  Submitted to:</a:t>
            </a:r>
            <a:endParaRPr lang="en-US" b="1" dirty="0">
              <a:latin typeface="Times New Roman" pitchFamily="18" charset="0"/>
              <a:cs typeface="Times New Roman" pitchFamily="18" charset="0"/>
            </a:endParaRPr>
          </a:p>
          <a:p>
            <a:pPr algn="l"/>
            <a:r>
              <a:rPr lang="en-GB" b="1" dirty="0" err="1">
                <a:latin typeface="Times New Roman" pitchFamily="18" charset="0"/>
                <a:cs typeface="Times New Roman" pitchFamily="18" charset="0"/>
              </a:rPr>
              <a:t>Navjot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Saini</a:t>
            </a:r>
            <a:r>
              <a:rPr lang="en-GB" b="1" dirty="0">
                <a:latin typeface="Times New Roman" pitchFamily="18" charset="0"/>
                <a:cs typeface="Times New Roman" pitchFamily="18" charset="0"/>
              </a:rPr>
              <a:t> (C0751275)                                                Prof. Mike </a:t>
            </a:r>
            <a:r>
              <a:rPr lang="en-GB" b="1" dirty="0" err="1">
                <a:latin typeface="Times New Roman" pitchFamily="18" charset="0"/>
                <a:cs typeface="Times New Roman" pitchFamily="18" charset="0"/>
              </a:rPr>
              <a:t>Aleshams</a:t>
            </a:r>
            <a:endParaRPr lang="en-GB" b="1" dirty="0">
              <a:latin typeface="Times New Roman" pitchFamily="18" charset="0"/>
              <a:cs typeface="Times New Roman" pitchFamily="18" charset="0"/>
            </a:endParaRPr>
          </a:p>
          <a:p>
            <a:endParaRPr lang="en-GB" b="1" dirty="0">
              <a:latin typeface="Times New Roman" pitchFamily="18" charset="0"/>
              <a:cs typeface="Times New Roman"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B70D-EE31-49D6-ACE1-B3F6DC8659AA}"/>
              </a:ext>
            </a:extLst>
          </p:cNvPr>
          <p:cNvSpPr>
            <a:spLocks noGrp="1"/>
          </p:cNvSpPr>
          <p:nvPr>
            <p:ph type="title"/>
          </p:nvPr>
        </p:nvSpPr>
        <p:spPr>
          <a:xfrm>
            <a:off x="838200" y="82902"/>
            <a:ext cx="10515600" cy="725171"/>
          </a:xfrm>
        </p:spPr>
        <p:txBody>
          <a:bodyPr>
            <a:normAutofit/>
          </a:bodyPr>
          <a:lstStyle/>
          <a:p>
            <a:r>
              <a:rPr lang="en-GB" b="1" dirty="0">
                <a:latin typeface="Times New Roman" pitchFamily="18" charset="0"/>
                <a:cs typeface="Times New Roman" pitchFamily="18" charset="0"/>
              </a:rPr>
              <a:t>Continue..</a:t>
            </a:r>
          </a:p>
        </p:txBody>
      </p:sp>
      <p:pic>
        <p:nvPicPr>
          <p:cNvPr id="7" name="Picture 7" descr="Graphical user interface, table&#10;&#10;Description automatically generated">
            <a:extLst>
              <a:ext uri="{FF2B5EF4-FFF2-40B4-BE49-F238E27FC236}">
                <a16:creationId xmlns:a16="http://schemas.microsoft.com/office/drawing/2014/main" id="{93E4145E-D8A1-4082-A9A1-D990E4ACFD97}"/>
              </a:ext>
            </a:extLst>
          </p:cNvPr>
          <p:cNvPicPr>
            <a:picLocks noGrp="1" noChangeAspect="1"/>
          </p:cNvPicPr>
          <p:nvPr>
            <p:ph idx="1"/>
          </p:nvPr>
        </p:nvPicPr>
        <p:blipFill>
          <a:blip r:embed="rId2"/>
          <a:stretch>
            <a:fillRect/>
          </a:stretch>
        </p:blipFill>
        <p:spPr>
          <a:xfrm>
            <a:off x="1598640" y="760237"/>
            <a:ext cx="9276940" cy="6101115"/>
          </a:xfrm>
        </p:spPr>
      </p:pic>
    </p:spTree>
    <p:extLst>
      <p:ext uri="{BB962C8B-B14F-4D97-AF65-F5344CB8AC3E}">
        <p14:creationId xmlns:p14="http://schemas.microsoft.com/office/powerpoint/2010/main" val="349327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3A52E-5F24-4477-91E2-B9A5CBBE9076}"/>
              </a:ext>
            </a:extLst>
          </p:cNvPr>
          <p:cNvSpPr>
            <a:spLocks noGrp="1"/>
          </p:cNvSpPr>
          <p:nvPr>
            <p:ph type="title"/>
          </p:nvPr>
        </p:nvSpPr>
        <p:spPr>
          <a:xfrm>
            <a:off x="838200" y="365125"/>
            <a:ext cx="10515600" cy="1306443"/>
          </a:xfrm>
        </p:spPr>
        <p:txBody>
          <a:bodyPr>
            <a:normAutofit/>
          </a:bodyPr>
          <a:lstStyle/>
          <a:p>
            <a:r>
              <a:rPr lang="en-GB" sz="4000" b="1" dirty="0">
                <a:latin typeface="Times New Roman" pitchFamily="18" charset="0"/>
                <a:cs typeface="Times New Roman" pitchFamily="18" charset="0"/>
              </a:rPr>
              <a:t>Continue..</a:t>
            </a:r>
          </a:p>
        </p:txBody>
      </p:sp>
      <p:sp>
        <p:nvSpPr>
          <p:cNvPr id="3" name="Content Placeholder 2">
            <a:extLst>
              <a:ext uri="{FF2B5EF4-FFF2-40B4-BE49-F238E27FC236}">
                <a16:creationId xmlns:a16="http://schemas.microsoft.com/office/drawing/2014/main" id="{7B986938-8DE0-4806-BE1D-00FAAD6EE1CB}"/>
              </a:ext>
            </a:extLst>
          </p:cNvPr>
          <p:cNvSpPr>
            <a:spLocks noGrp="1"/>
          </p:cNvSpPr>
          <p:nvPr>
            <p:ph idx="1"/>
          </p:nvPr>
        </p:nvSpPr>
        <p:spPr>
          <a:xfrm>
            <a:off x="467833" y="1825625"/>
            <a:ext cx="4523141" cy="4303464"/>
          </a:xfrm>
        </p:spPr>
        <p:txBody>
          <a:bodyPr vert="horz" lIns="91440" tIns="45720" rIns="91440" bIns="45720" rtlCol="0" anchor="t">
            <a:noAutofit/>
          </a:bodyPr>
          <a:lstStyle/>
          <a:p>
            <a:pPr>
              <a:buNone/>
            </a:pPr>
            <a:r>
              <a:rPr lang="en-GB" sz="2400" dirty="0">
                <a:latin typeface="Times New Roman" pitchFamily="18" charset="0"/>
                <a:cs typeface="Times New Roman" pitchFamily="18" charset="0"/>
              </a:rPr>
              <a:t>Configuring Accessible GPIO Pins:</a:t>
            </a:r>
            <a:endParaRPr lang="en-US" sz="2400" dirty="0">
              <a:latin typeface="Times New Roman" pitchFamily="18" charset="0"/>
              <a:cs typeface="Times New Roman" pitchFamily="18" charset="0"/>
            </a:endParaRPr>
          </a:p>
          <a:p>
            <a:r>
              <a:rPr lang="en-GB" sz="2400" dirty="0">
                <a:latin typeface="Times New Roman" pitchFamily="18" charset="0"/>
                <a:ea typeface="+mn-lt"/>
                <a:cs typeface="Times New Roman" pitchFamily="18" charset="0"/>
              </a:rPr>
              <a:t>Once a GPIO pin is accessible, it is very easy to </a:t>
            </a:r>
            <a:r>
              <a:rPr lang="en-GB" sz="2400" dirty="0" err="1">
                <a:latin typeface="Times New Roman" pitchFamily="18" charset="0"/>
                <a:ea typeface="+mn-lt"/>
                <a:cs typeface="Times New Roman" pitchFamily="18" charset="0"/>
              </a:rPr>
              <a:t>intereact</a:t>
            </a:r>
            <a:r>
              <a:rPr lang="en-GB" sz="2400" dirty="0">
                <a:latin typeface="Times New Roman" pitchFamily="18" charset="0"/>
                <a:ea typeface="+mn-lt"/>
                <a:cs typeface="Times New Roman" pitchFamily="18" charset="0"/>
              </a:rPr>
              <a:t> with it directly from the terminal.</a:t>
            </a:r>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The /sys/ class/ </a:t>
            </a:r>
            <a:r>
              <a:rPr lang="en-GB" sz="2400" dirty="0" err="1">
                <a:latin typeface="Times New Roman" pitchFamily="18" charset="0"/>
                <a:cs typeface="Times New Roman" pitchFamily="18" charset="0"/>
              </a:rPr>
              <a:t>gpio</a:t>
            </a:r>
            <a:r>
              <a:rPr lang="en-GB" sz="2400" dirty="0">
                <a:latin typeface="Times New Roman" pitchFamily="18" charset="0"/>
                <a:cs typeface="Times New Roman" pitchFamily="18" charset="0"/>
              </a:rPr>
              <a:t>/ directory lists the available GPIOs</a:t>
            </a:r>
          </a:p>
          <a:p>
            <a:r>
              <a:rPr lang="en-GB" sz="2400" dirty="0">
                <a:latin typeface="Times New Roman" pitchFamily="18" charset="0"/>
                <a:ea typeface="+mn-lt"/>
                <a:cs typeface="Times New Roman" pitchFamily="18" charset="0"/>
              </a:rPr>
              <a:t>It is possible to control GPIO pins manually from command line, from bash script, and from any user-space program using file i/o.</a:t>
            </a:r>
            <a:endParaRPr lang="en-GB" sz="2400" dirty="0">
              <a:latin typeface="Times New Roman" pitchFamily="18" charset="0"/>
              <a:cs typeface="Times New Roman" pitchFamily="18" charset="0"/>
            </a:endParaRPr>
          </a:p>
          <a:p>
            <a:pPr marL="0" indent="0">
              <a:buNone/>
            </a:pPr>
            <a:endParaRPr lang="en-GB" sz="2400" dirty="0">
              <a:latin typeface="Times New Roman" pitchFamily="18" charset="0"/>
              <a:cs typeface="Times New Roman" pitchFamily="18" charset="0"/>
            </a:endParaRPr>
          </a:p>
          <a:p>
            <a:endParaRPr lang="en-GB" sz="2400" dirty="0">
              <a:latin typeface="Times New Roman" pitchFamily="18" charset="0"/>
              <a:cs typeface="Times New Roman" pitchFamily="18" charset="0"/>
            </a:endParaRPr>
          </a:p>
          <a:p>
            <a:endParaRPr lang="en-GB" sz="2400" dirty="0">
              <a:latin typeface="Times New Roman" pitchFamily="18" charset="0"/>
              <a:cs typeface="Times New Roman" pitchFamily="18" charset="0"/>
            </a:endParaRPr>
          </a:p>
          <a:p>
            <a:pPr marL="0" indent="0">
              <a:buNone/>
            </a:pPr>
            <a:endParaRPr lang="en-GB" sz="2400" dirty="0">
              <a:latin typeface="Times New Roman" pitchFamily="18" charset="0"/>
              <a:cs typeface="Times New Roman" pitchFamily="18" charset="0"/>
            </a:endParaRPr>
          </a:p>
        </p:txBody>
      </p:sp>
      <p:pic>
        <p:nvPicPr>
          <p:cNvPr id="4" name="Picture 4" descr="A picture containing text&#10;&#10;Description automatically generated">
            <a:extLst>
              <a:ext uri="{FF2B5EF4-FFF2-40B4-BE49-F238E27FC236}">
                <a16:creationId xmlns:a16="http://schemas.microsoft.com/office/drawing/2014/main" id="{2A006CDB-17EA-4360-98B6-655185C21FD5}"/>
              </a:ext>
            </a:extLst>
          </p:cNvPr>
          <p:cNvPicPr>
            <a:picLocks noChangeAspect="1"/>
          </p:cNvPicPr>
          <p:nvPr/>
        </p:nvPicPr>
        <p:blipFill rotWithShape="1">
          <a:blip r:embed="rId2" cstate="print"/>
          <a:srcRect r="17848"/>
          <a:stretch/>
        </p:blipFill>
        <p:spPr>
          <a:xfrm>
            <a:off x="5183500" y="803616"/>
            <a:ext cx="6706521" cy="5325474"/>
          </a:xfrm>
          <a:prstGeom prst="rect">
            <a:avLst/>
          </a:prstGeom>
        </p:spPr>
      </p:pic>
    </p:spTree>
    <p:extLst>
      <p:ext uri="{BB962C8B-B14F-4D97-AF65-F5344CB8AC3E}">
        <p14:creationId xmlns:p14="http://schemas.microsoft.com/office/powerpoint/2010/main" val="380378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A6D7-4085-46ED-9F29-BD7C8657D53A}"/>
              </a:ext>
            </a:extLst>
          </p:cNvPr>
          <p:cNvSpPr>
            <a:spLocks noGrp="1"/>
          </p:cNvSpPr>
          <p:nvPr>
            <p:ph type="title"/>
          </p:nvPr>
        </p:nvSpPr>
        <p:spPr/>
        <p:txBody>
          <a:bodyPr/>
          <a:lstStyle/>
          <a:p>
            <a:r>
              <a:rPr lang="en-GB" b="1" dirty="0">
                <a:latin typeface="Times New Roman" pitchFamily="18" charset="0"/>
                <a:cs typeface="Times New Roman" pitchFamily="18" charset="0"/>
              </a:rPr>
              <a:t>Continue..</a:t>
            </a:r>
          </a:p>
        </p:txBody>
      </p:sp>
      <p:sp>
        <p:nvSpPr>
          <p:cNvPr id="3" name="Content Placeholder 2">
            <a:extLst>
              <a:ext uri="{FF2B5EF4-FFF2-40B4-BE49-F238E27FC236}">
                <a16:creationId xmlns:a16="http://schemas.microsoft.com/office/drawing/2014/main" id="{3DFB4D6A-EDF7-455F-A046-8E255A070930}"/>
              </a:ext>
            </a:extLst>
          </p:cNvPr>
          <p:cNvSpPr>
            <a:spLocks noGrp="1"/>
          </p:cNvSpPr>
          <p:nvPr>
            <p:ph idx="1"/>
          </p:nvPr>
        </p:nvSpPr>
        <p:spPr>
          <a:xfrm>
            <a:off x="485422" y="1811514"/>
            <a:ext cx="5661378" cy="4351338"/>
          </a:xfrm>
        </p:spPr>
        <p:txBody>
          <a:bodyPr vert="horz" lIns="91440" tIns="45720" rIns="91440" bIns="45720" rtlCol="0" anchor="t">
            <a:normAutofit fontScale="92500" lnSpcReduction="20000"/>
          </a:bodyPr>
          <a:lstStyle/>
          <a:p>
            <a:pPr marL="0" indent="0">
              <a:buNone/>
            </a:pPr>
            <a:r>
              <a:rPr lang="en-GB" dirty="0">
                <a:latin typeface="Times New Roman" pitchFamily="18" charset="0"/>
                <a:ea typeface="+mn-lt"/>
                <a:cs typeface="Times New Roman" pitchFamily="18" charset="0"/>
              </a:rPr>
              <a:t>Controlling GPIO pins from Command Line:</a:t>
            </a:r>
          </a:p>
          <a:p>
            <a:pPr marL="0" indent="0">
              <a:buNone/>
            </a:pPr>
            <a:r>
              <a:rPr lang="en-GB" dirty="0">
                <a:latin typeface="Times New Roman" pitchFamily="18" charset="0"/>
                <a:ea typeface="+mn-lt"/>
                <a:cs typeface="Times New Roman" pitchFamily="18" charset="0"/>
              </a:rPr>
              <a:t>For example, I use GPIO60 (P9, pin 12) </a:t>
            </a:r>
          </a:p>
          <a:p>
            <a:r>
              <a:rPr lang="en-GB" dirty="0" err="1">
                <a:latin typeface="Times New Roman" pitchFamily="18" charset="0"/>
                <a:ea typeface="+mn-lt"/>
                <a:cs typeface="Times New Roman" pitchFamily="18" charset="0"/>
              </a:rPr>
              <a:t>cd</a:t>
            </a:r>
            <a:r>
              <a:rPr lang="en-GB" dirty="0">
                <a:latin typeface="Times New Roman" pitchFamily="18" charset="0"/>
                <a:ea typeface="+mn-lt"/>
                <a:cs typeface="Times New Roman" pitchFamily="18" charset="0"/>
              </a:rPr>
              <a:t> /sys/class/</a:t>
            </a:r>
            <a:r>
              <a:rPr lang="en-GB" dirty="0" err="1">
                <a:latin typeface="Times New Roman" pitchFamily="18" charset="0"/>
                <a:ea typeface="+mn-lt"/>
                <a:cs typeface="Times New Roman" pitchFamily="18" charset="0"/>
              </a:rPr>
              <a:t>gpio</a:t>
            </a:r>
            <a:r>
              <a:rPr lang="en-GB" dirty="0">
                <a:latin typeface="Times New Roman" pitchFamily="18" charset="0"/>
                <a:ea typeface="+mn-lt"/>
                <a:cs typeface="Times New Roman" pitchFamily="18" charset="0"/>
              </a:rPr>
              <a:t>
</a:t>
            </a:r>
            <a:endParaRPr lang="en-GB" dirty="0">
              <a:latin typeface="Times New Roman" pitchFamily="18" charset="0"/>
              <a:cs typeface="Times New Roman" pitchFamily="18" charset="0"/>
            </a:endParaRPr>
          </a:p>
          <a:p>
            <a:r>
              <a:rPr lang="en-GB" dirty="0">
                <a:latin typeface="Times New Roman" pitchFamily="18" charset="0"/>
                <a:ea typeface="+mn-lt"/>
                <a:cs typeface="Times New Roman" pitchFamily="18" charset="0"/>
              </a:rPr>
              <a:t>echo 60 &gt; export: Initialize pin and export pi for read write operation
echo 1 &gt; value: Set value of pin 1. It can be changed to 0 as well</a:t>
            </a:r>
            <a:endParaRPr lang="en-GB" dirty="0">
              <a:latin typeface="Times New Roman" pitchFamily="18" charset="0"/>
              <a:cs typeface="Times New Roman" pitchFamily="18" charset="0"/>
            </a:endParaRPr>
          </a:p>
          <a:p>
            <a:r>
              <a:rPr lang="en-GB" dirty="0">
                <a:latin typeface="Times New Roman" pitchFamily="18" charset="0"/>
                <a:ea typeface="+mn-lt"/>
                <a:cs typeface="Times New Roman" pitchFamily="18" charset="0"/>
              </a:rPr>
              <a:t>echo out &gt; direction: Set input or output direction of the pin</a:t>
            </a:r>
            <a:endParaRPr lang="en-GB" dirty="0">
              <a:latin typeface="Times New Roman" pitchFamily="18" charset="0"/>
              <a:cs typeface="Times New Roman" pitchFamily="18" charset="0"/>
            </a:endParaRPr>
          </a:p>
          <a:p>
            <a:r>
              <a:rPr lang="en-GB" dirty="0">
                <a:latin typeface="Times New Roman" pitchFamily="18" charset="0"/>
                <a:ea typeface="+mn-lt"/>
                <a:cs typeface="Times New Roman" pitchFamily="18" charset="0"/>
              </a:rPr>
              <a:t>cat value: Check value of the pin.</a:t>
            </a:r>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pic>
        <p:nvPicPr>
          <p:cNvPr id="4" name="Picture 4" descr="Text&#10;&#10;Description automatically generated">
            <a:extLst>
              <a:ext uri="{FF2B5EF4-FFF2-40B4-BE49-F238E27FC236}">
                <a16:creationId xmlns:a16="http://schemas.microsoft.com/office/drawing/2014/main" id="{41D62950-52D1-40FF-8E4C-218197AB7344}"/>
              </a:ext>
            </a:extLst>
          </p:cNvPr>
          <p:cNvPicPr>
            <a:picLocks noChangeAspect="1"/>
          </p:cNvPicPr>
          <p:nvPr/>
        </p:nvPicPr>
        <p:blipFill>
          <a:blip r:embed="rId2" cstate="print"/>
          <a:stretch>
            <a:fillRect/>
          </a:stretch>
        </p:blipFill>
        <p:spPr>
          <a:xfrm>
            <a:off x="6153591" y="414670"/>
            <a:ext cx="5829301" cy="6188149"/>
          </a:xfrm>
          <a:prstGeom prst="rect">
            <a:avLst/>
          </a:prstGeom>
        </p:spPr>
      </p:pic>
    </p:spTree>
    <p:extLst>
      <p:ext uri="{BB962C8B-B14F-4D97-AF65-F5344CB8AC3E}">
        <p14:creationId xmlns:p14="http://schemas.microsoft.com/office/powerpoint/2010/main" val="1047659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143B-410C-4FC3-8A21-9967C427BEDC}"/>
              </a:ext>
            </a:extLst>
          </p:cNvPr>
          <p:cNvSpPr>
            <a:spLocks noGrp="1"/>
          </p:cNvSpPr>
          <p:nvPr>
            <p:ph type="title"/>
          </p:nvPr>
        </p:nvSpPr>
        <p:spPr/>
        <p:txBody>
          <a:bodyPr/>
          <a:lstStyle/>
          <a:p>
            <a:r>
              <a:rPr lang="en-GB" b="1" dirty="0">
                <a:latin typeface="Times New Roman" pitchFamily="18" charset="0"/>
                <a:cs typeface="Times New Roman" pitchFamily="18" charset="0"/>
              </a:rPr>
              <a:t>The Software coding: Eclipse IDE</a:t>
            </a:r>
          </a:p>
        </p:txBody>
      </p:sp>
      <p:pic>
        <p:nvPicPr>
          <p:cNvPr id="4" name="Picture 4" descr="Graphical user interface, text&#10;&#10;Description automatically generated">
            <a:extLst>
              <a:ext uri="{FF2B5EF4-FFF2-40B4-BE49-F238E27FC236}">
                <a16:creationId xmlns:a16="http://schemas.microsoft.com/office/drawing/2014/main" id="{53713743-08DD-443D-9A11-3B65C4D856F9}"/>
              </a:ext>
            </a:extLst>
          </p:cNvPr>
          <p:cNvPicPr>
            <a:picLocks noGrp="1" noChangeAspect="1"/>
          </p:cNvPicPr>
          <p:nvPr>
            <p:ph idx="1"/>
          </p:nvPr>
        </p:nvPicPr>
        <p:blipFill>
          <a:blip r:embed="rId2" cstate="print"/>
          <a:stretch>
            <a:fillRect/>
          </a:stretch>
        </p:blipFill>
        <p:spPr>
          <a:xfrm>
            <a:off x="4353582" y="1825625"/>
            <a:ext cx="7077829" cy="4351338"/>
          </a:xfrm>
        </p:spPr>
      </p:pic>
      <p:sp>
        <p:nvSpPr>
          <p:cNvPr id="5" name="TextBox 4">
            <a:extLst>
              <a:ext uri="{FF2B5EF4-FFF2-40B4-BE49-F238E27FC236}">
                <a16:creationId xmlns:a16="http://schemas.microsoft.com/office/drawing/2014/main" id="{4C644FB2-43FA-485C-8876-7E1A97DD266A}"/>
              </a:ext>
            </a:extLst>
          </p:cNvPr>
          <p:cNvSpPr txBox="1"/>
          <p:nvPr/>
        </p:nvSpPr>
        <p:spPr>
          <a:xfrm>
            <a:off x="350875" y="1972733"/>
            <a:ext cx="3870252"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dirty="0">
                <a:latin typeface="Times New Roman" pitchFamily="18" charset="0"/>
                <a:cs typeface="Times New Roman" pitchFamily="18" charset="0"/>
              </a:rPr>
              <a:t>The whole project is written and compiled in </a:t>
            </a:r>
            <a:r>
              <a:rPr lang="en-GB" sz="2400" dirty="0" err="1">
                <a:latin typeface="Times New Roman" pitchFamily="18" charset="0"/>
                <a:cs typeface="Times New Roman" pitchFamily="18" charset="0"/>
              </a:rPr>
              <a:t>Ecpilse</a:t>
            </a:r>
            <a:r>
              <a:rPr lang="en-GB" sz="2400" dirty="0">
                <a:latin typeface="Times New Roman" pitchFamily="18" charset="0"/>
                <a:cs typeface="Times New Roman" pitchFamily="18" charset="0"/>
              </a:rPr>
              <a:t> IDE.</a:t>
            </a:r>
            <a:endParaRPr lang="en-US" sz="2400" dirty="0">
              <a:latin typeface="Times New Roman" pitchFamily="18" charset="0"/>
              <a:cs typeface="Times New Roman" pitchFamily="18" charset="0"/>
            </a:endParaRPr>
          </a:p>
          <a:p>
            <a:pPr marL="285750" indent="-285750">
              <a:buFont typeface="Arial"/>
              <a:buChar char="•"/>
            </a:pPr>
            <a:r>
              <a:rPr lang="en-GB" sz="2400" dirty="0">
                <a:latin typeface="Times New Roman" pitchFamily="18" charset="0"/>
                <a:cs typeface="Times New Roman" pitchFamily="18" charset="0"/>
              </a:rPr>
              <a:t>In this project, we have controlled the GPIO pins through file system and taken interrput as an input from the push button to control the Buzzer. </a:t>
            </a:r>
          </a:p>
          <a:p>
            <a:pPr marL="285750" indent="-285750">
              <a:buFont typeface="Arial"/>
              <a:buChar char="•"/>
            </a:pPr>
            <a:endParaRPr lang="en-GB" sz="2400" dirty="0">
              <a:latin typeface="Times New Roman" pitchFamily="18" charset="0"/>
              <a:cs typeface="Times New Roman" pitchFamily="18" charset="0"/>
            </a:endParaRPr>
          </a:p>
          <a:p>
            <a:endParaRPr lang="en-GB" sz="2400" dirty="0">
              <a:latin typeface="Times New Roman" pitchFamily="18" charset="0"/>
              <a:cs typeface="Times New Roman" pitchFamily="18" charset="0"/>
            </a:endParaRPr>
          </a:p>
          <a:p>
            <a:endParaRPr lang="en-GB" sz="2400" dirty="0">
              <a:latin typeface="Times New Roman" pitchFamily="18" charset="0"/>
              <a:cs typeface="Times New Roman" pitchFamily="18" charset="0"/>
            </a:endParaRPr>
          </a:p>
          <a:p>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1141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55B9-867D-4725-8DC9-E7B3C7954F9E}"/>
              </a:ext>
            </a:extLst>
          </p:cNvPr>
          <p:cNvSpPr>
            <a:spLocks noGrp="1"/>
          </p:cNvSpPr>
          <p:nvPr>
            <p:ph type="title"/>
          </p:nvPr>
        </p:nvSpPr>
        <p:spPr/>
        <p:txBody>
          <a:bodyPr/>
          <a:lstStyle/>
          <a:p>
            <a:r>
              <a:rPr lang="en-GB" b="1" dirty="0">
                <a:latin typeface="Times New Roman" pitchFamily="18" charset="0"/>
                <a:cs typeface="Times New Roman" pitchFamily="18" charset="0"/>
              </a:rPr>
              <a:t>Programming steps to control GPIO pins </a:t>
            </a:r>
          </a:p>
        </p:txBody>
      </p:sp>
      <p:pic>
        <p:nvPicPr>
          <p:cNvPr id="11" name="Picture 11" descr="A screenshot of a computer&#10;&#10;Description automatically generated">
            <a:extLst>
              <a:ext uri="{FF2B5EF4-FFF2-40B4-BE49-F238E27FC236}">
                <a16:creationId xmlns:a16="http://schemas.microsoft.com/office/drawing/2014/main" id="{E81C5A90-6FC0-40E4-AF95-56E164EC7ADB}"/>
              </a:ext>
            </a:extLst>
          </p:cNvPr>
          <p:cNvPicPr>
            <a:picLocks noGrp="1" noChangeAspect="1"/>
          </p:cNvPicPr>
          <p:nvPr>
            <p:ph idx="1"/>
          </p:nvPr>
        </p:nvPicPr>
        <p:blipFill>
          <a:blip r:embed="rId2" cstate="print"/>
          <a:stretch>
            <a:fillRect/>
          </a:stretch>
        </p:blipFill>
        <p:spPr>
          <a:xfrm>
            <a:off x="5326559" y="1546200"/>
            <a:ext cx="6296379" cy="5002382"/>
          </a:xfrm>
        </p:spPr>
      </p:pic>
      <p:sp>
        <p:nvSpPr>
          <p:cNvPr id="12" name="TextBox 11">
            <a:extLst>
              <a:ext uri="{FF2B5EF4-FFF2-40B4-BE49-F238E27FC236}">
                <a16:creationId xmlns:a16="http://schemas.microsoft.com/office/drawing/2014/main" id="{00355790-A3D4-49EA-8491-424D47D287B8}"/>
              </a:ext>
            </a:extLst>
          </p:cNvPr>
          <p:cNvSpPr txBox="1"/>
          <p:nvPr/>
        </p:nvSpPr>
        <p:spPr>
          <a:xfrm>
            <a:off x="404037" y="1873955"/>
            <a:ext cx="48410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Times New Roman" pitchFamily="18" charset="0"/>
                <a:ea typeface="+mn-lt"/>
                <a:cs typeface="Times New Roman" pitchFamily="18" charset="0"/>
              </a:rPr>
              <a:t>Steps to initialize GPIO pins :</a:t>
            </a:r>
          </a:p>
          <a:p>
            <a:r>
              <a:rPr lang="en-GB" sz="2000" dirty="0">
                <a:latin typeface="Times New Roman" pitchFamily="18" charset="0"/>
                <a:cs typeface="Times New Roman" pitchFamily="18" charset="0"/>
              </a:rPr>
              <a:t>To </a:t>
            </a:r>
            <a:r>
              <a:rPr lang="en-GB" sz="2000" dirty="0" err="1">
                <a:latin typeface="Times New Roman" pitchFamily="18" charset="0"/>
                <a:cs typeface="Times New Roman" pitchFamily="18" charset="0"/>
              </a:rPr>
              <a:t>acess</a:t>
            </a:r>
            <a:r>
              <a:rPr lang="en-GB" sz="2000" dirty="0">
                <a:latin typeface="Times New Roman" pitchFamily="18" charset="0"/>
                <a:cs typeface="Times New Roman" pitchFamily="18" charset="0"/>
              </a:rPr>
              <a:t> any GPIO pins, there are 4 steps:</a:t>
            </a:r>
          </a:p>
          <a:p>
            <a:r>
              <a:rPr lang="en-GB" sz="2000" dirty="0">
                <a:latin typeface="Times New Roman" pitchFamily="18" charset="0"/>
                <a:cs typeface="Times New Roman" pitchFamily="18" charset="0"/>
              </a:rPr>
              <a:t>1. Export:  </a:t>
            </a:r>
            <a:r>
              <a:rPr lang="en-GB" sz="2000" dirty="0">
                <a:latin typeface="Times New Roman" pitchFamily="18" charset="0"/>
                <a:ea typeface="+mn-lt"/>
                <a:cs typeface="Times New Roman" pitchFamily="18" charset="0"/>
              </a:rPr>
              <a:t>To export a pin, we write the pin name/number to the pseudo file /sys/class/</a:t>
            </a:r>
            <a:r>
              <a:rPr lang="en-GB" sz="2000" dirty="0" err="1">
                <a:latin typeface="Times New Roman" pitchFamily="18" charset="0"/>
                <a:ea typeface="+mn-lt"/>
                <a:cs typeface="Times New Roman" pitchFamily="18" charset="0"/>
              </a:rPr>
              <a:t>gpio</a:t>
            </a:r>
            <a:r>
              <a:rPr lang="en-GB" sz="2000" dirty="0">
                <a:latin typeface="Times New Roman" pitchFamily="18" charset="0"/>
                <a:ea typeface="+mn-lt"/>
                <a:cs typeface="Times New Roman" pitchFamily="18" charset="0"/>
              </a:rPr>
              <a:t>/export. This indicates that we want to use a specific GPIO pin and makes it visible in the </a:t>
            </a:r>
            <a:r>
              <a:rPr lang="en-GB" sz="2000" dirty="0" err="1">
                <a:latin typeface="Times New Roman" pitchFamily="18" charset="0"/>
                <a:ea typeface="+mn-lt"/>
                <a:cs typeface="Times New Roman" pitchFamily="18" charset="0"/>
              </a:rPr>
              <a:t>sysfs</a:t>
            </a:r>
            <a:r>
              <a:rPr lang="en-GB" sz="2000" dirty="0">
                <a:latin typeface="Times New Roman" pitchFamily="18" charset="0"/>
                <a:ea typeface="+mn-lt"/>
                <a:cs typeface="Times New Roman" pitchFamily="18" charset="0"/>
              </a:rPr>
              <a:t> file system hierarchy.</a:t>
            </a:r>
          </a:p>
          <a:p>
            <a:r>
              <a:rPr lang="en-GB" sz="2000" dirty="0">
                <a:latin typeface="Times New Roman" pitchFamily="18" charset="0"/>
                <a:cs typeface="Times New Roman" pitchFamily="18" charset="0"/>
              </a:rPr>
              <a:t>2. Set Direction: </a:t>
            </a:r>
            <a:r>
              <a:rPr lang="en-GB" sz="2000" dirty="0" err="1">
                <a:latin typeface="Times New Roman" pitchFamily="18" charset="0"/>
                <a:cs typeface="Times New Roman" pitchFamily="18" charset="0"/>
              </a:rPr>
              <a:t>Input/Output</a:t>
            </a:r>
            <a:r>
              <a:rPr lang="en-GB" sz="2000" dirty="0">
                <a:latin typeface="Times New Roman" pitchFamily="18" charset="0"/>
                <a:cs typeface="Times New Roman" pitchFamily="18" charset="0"/>
              </a:rPr>
              <a:t> of  a pin</a:t>
            </a:r>
          </a:p>
          <a:p>
            <a:r>
              <a:rPr lang="en-GB" sz="2000" dirty="0">
                <a:latin typeface="Times New Roman" pitchFamily="18" charset="0"/>
                <a:cs typeface="Times New Roman" pitchFamily="18" charset="0"/>
              </a:rPr>
              <a:t>3. File Read/Write: actions to be </a:t>
            </a:r>
            <a:r>
              <a:rPr lang="en-GB" sz="2000" dirty="0" err="1">
                <a:latin typeface="Times New Roman" pitchFamily="18" charset="0"/>
                <a:cs typeface="Times New Roman" pitchFamily="18" charset="0"/>
              </a:rPr>
              <a:t>performend</a:t>
            </a:r>
            <a:r>
              <a:rPr lang="en-GB" sz="2000" dirty="0">
                <a:latin typeface="Times New Roman" pitchFamily="18" charset="0"/>
                <a:cs typeface="Times New Roman" pitchFamily="18" charset="0"/>
              </a:rPr>
              <a:t> on that pin.</a:t>
            </a:r>
          </a:p>
          <a:p>
            <a:r>
              <a:rPr lang="en-GB" sz="2000" dirty="0">
                <a:latin typeface="Times New Roman" pitchFamily="18" charset="0"/>
                <a:cs typeface="Times New Roman" pitchFamily="18" charset="0"/>
              </a:rPr>
              <a:t>4. </a:t>
            </a:r>
            <a:r>
              <a:rPr lang="en-GB" sz="2000" dirty="0" err="1">
                <a:latin typeface="Times New Roman" pitchFamily="18" charset="0"/>
                <a:cs typeface="Times New Roman" pitchFamily="18" charset="0"/>
              </a:rPr>
              <a:t>Unexport</a:t>
            </a:r>
            <a:r>
              <a:rPr lang="en-GB" sz="2000" dirty="0">
                <a:latin typeface="Times New Roman" pitchFamily="18" charset="0"/>
                <a:cs typeface="Times New Roman" pitchFamily="18" charset="0"/>
              </a:rPr>
              <a:t>: </a:t>
            </a:r>
            <a:r>
              <a:rPr lang="en-GB" sz="2000" dirty="0">
                <a:latin typeface="Times New Roman" pitchFamily="18" charset="0"/>
                <a:ea typeface="+mn-lt"/>
                <a:cs typeface="Times New Roman" pitchFamily="18" charset="0"/>
              </a:rPr>
              <a:t>when we are done, we can </a:t>
            </a:r>
            <a:r>
              <a:rPr lang="en-GB" sz="2000" dirty="0" err="1">
                <a:latin typeface="Times New Roman" pitchFamily="18" charset="0"/>
                <a:ea typeface="+mn-lt"/>
                <a:cs typeface="Times New Roman" pitchFamily="18" charset="0"/>
              </a:rPr>
              <a:t>unexport</a:t>
            </a:r>
            <a:r>
              <a:rPr lang="en-GB" sz="2000" dirty="0">
                <a:latin typeface="Times New Roman" pitchFamily="18" charset="0"/>
                <a:ea typeface="+mn-lt"/>
                <a:cs typeface="Times New Roman" pitchFamily="18" charset="0"/>
              </a:rPr>
              <a:t> the pin</a:t>
            </a: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12864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Continue:</a:t>
            </a:r>
          </a:p>
        </p:txBody>
      </p:sp>
      <p:pic>
        <p:nvPicPr>
          <p:cNvPr id="33794" name="Picture 2"/>
          <p:cNvPicPr>
            <a:picLocks noGrp="1" noChangeAspect="1" noChangeArrowheads="1"/>
          </p:cNvPicPr>
          <p:nvPr>
            <p:ph idx="1"/>
          </p:nvPr>
        </p:nvPicPr>
        <p:blipFill>
          <a:blip r:embed="rId2"/>
          <a:srcRect l="24000" t="12000" r="17250" b="8000"/>
          <a:stretch>
            <a:fillRect/>
          </a:stretch>
        </p:blipFill>
        <p:spPr bwMode="auto">
          <a:xfrm>
            <a:off x="4859079" y="1316461"/>
            <a:ext cx="4471915" cy="3925390"/>
          </a:xfrm>
          <a:prstGeom prst="rect">
            <a:avLst/>
          </a:prstGeom>
          <a:noFill/>
          <a:ln w="9525">
            <a:noFill/>
            <a:miter lim="800000"/>
            <a:headEnd/>
            <a:tailEnd/>
          </a:ln>
          <a:effectLst/>
        </p:spPr>
      </p:pic>
      <p:sp>
        <p:nvSpPr>
          <p:cNvPr id="5" name="TextBox 4"/>
          <p:cNvSpPr txBox="1"/>
          <p:nvPr/>
        </p:nvSpPr>
        <p:spPr>
          <a:xfrm>
            <a:off x="446567" y="1733107"/>
            <a:ext cx="4157331" cy="4708981"/>
          </a:xfrm>
          <a:prstGeom prst="rect">
            <a:avLst/>
          </a:prstGeom>
          <a:noFill/>
        </p:spPr>
        <p:txBody>
          <a:bodyPr wrap="square" rtlCol="0">
            <a:spAutoFit/>
          </a:bodyPr>
          <a:lstStyle/>
          <a:p>
            <a:pPr>
              <a:buFont typeface="Arial" pitchFamily="34" charset="0"/>
              <a:buChar char="•"/>
            </a:pPr>
            <a:r>
              <a:rPr lang="en-US" sz="2000" dirty="0">
                <a:latin typeface="Times New Roman" pitchFamily="18" charset="0"/>
                <a:cs typeface="Times New Roman" pitchFamily="18" charset="0"/>
              </a:rPr>
              <a:t>In the main() code, two </a:t>
            </a:r>
            <a:r>
              <a:rPr lang="en-US" sz="2000" dirty="0" err="1">
                <a:latin typeface="Times New Roman" pitchFamily="18" charset="0"/>
                <a:cs typeface="Times New Roman" pitchFamily="18" charset="0"/>
              </a:rPr>
              <a:t>gpio</a:t>
            </a:r>
            <a:r>
              <a:rPr lang="en-US" sz="2000" dirty="0">
                <a:latin typeface="Times New Roman" pitchFamily="18" charset="0"/>
                <a:cs typeface="Times New Roman" pitchFamily="18" charset="0"/>
              </a:rPr>
              <a:t> pins are defined, that is, buzzer at GPIO pin 45 and Push Button at GPIO pin 44.</a:t>
            </a:r>
          </a:p>
          <a:p>
            <a:pPr>
              <a:buFont typeface="Arial" pitchFamily="34" charset="0"/>
              <a:buChar char="•"/>
            </a:pPr>
            <a:r>
              <a:rPr lang="en-US" sz="2000" dirty="0">
                <a:latin typeface="Times New Roman" pitchFamily="18" charset="0"/>
                <a:cs typeface="Times New Roman" pitchFamily="18" charset="0"/>
              </a:rPr>
              <a:t>First of all, </a:t>
            </a:r>
            <a:r>
              <a:rPr lang="en-US" sz="2000" dirty="0" err="1">
                <a:latin typeface="Times New Roman" pitchFamily="18" charset="0"/>
                <a:cs typeface="Times New Roman" pitchFamily="18" charset="0"/>
              </a:rPr>
              <a:t>clean_up_system</a:t>
            </a:r>
            <a:r>
              <a:rPr lang="en-US" sz="2000" dirty="0">
                <a:latin typeface="Times New Roman" pitchFamily="18" charset="0"/>
                <a:cs typeface="Times New Roman" pitchFamily="18" charset="0"/>
              </a:rPr>
              <a:t>() function is defined.</a:t>
            </a:r>
          </a:p>
          <a:p>
            <a:pPr>
              <a:buFont typeface="Arial" pitchFamily="34" charset="0"/>
              <a:buChar char="•"/>
            </a:pPr>
            <a:r>
              <a:rPr lang="en-US" sz="2000" dirty="0">
                <a:latin typeface="Times New Roman" pitchFamily="18" charset="0"/>
                <a:cs typeface="Times New Roman" pitchFamily="18" charset="0"/>
              </a:rPr>
              <a:t>This function free any of the given GPIO pins to be used in the code. </a:t>
            </a:r>
          </a:p>
          <a:p>
            <a:pPr>
              <a:buFont typeface="Arial" pitchFamily="34" charset="0"/>
              <a:buChar char="•"/>
            </a:pPr>
            <a:r>
              <a:rPr lang="en-US" sz="2000" dirty="0">
                <a:latin typeface="Times New Roman" pitchFamily="18" charset="0"/>
                <a:cs typeface="Times New Roman" pitchFamily="18" charset="0"/>
              </a:rPr>
              <a:t>In the main () function, the first step is to initialize the buzzer GPIO pin and to set direction. The buzzer pin is output pin.</a:t>
            </a:r>
          </a:p>
          <a:p>
            <a:pPr>
              <a:buFont typeface="Arial" pitchFamily="34" charset="0"/>
              <a:buChar char="•"/>
            </a:pPr>
            <a:r>
              <a:rPr lang="en-US" sz="2000" dirty="0">
                <a:latin typeface="Times New Roman" pitchFamily="18" charset="0"/>
                <a:cs typeface="Times New Roman" pitchFamily="18" charset="0"/>
              </a:rPr>
              <a:t>Initially, Buzzer is set to 0 value.</a:t>
            </a:r>
          </a:p>
          <a:p>
            <a:r>
              <a:rPr lang="en-US" sz="2000" dirty="0">
                <a:latin typeface="Times New Roman" pitchFamily="18" charset="0"/>
                <a:cs typeface="Times New Roman" pitchFamily="18" charset="0"/>
              </a:rPr>
              <a:t>Similarly, </a:t>
            </a:r>
            <a:r>
              <a:rPr lang="en-US" sz="2000" dirty="0" err="1">
                <a:latin typeface="Times New Roman" pitchFamily="18" charset="0"/>
                <a:cs typeface="Times New Roman" pitchFamily="18" charset="0"/>
              </a:rPr>
              <a:t>Puah</a:t>
            </a:r>
            <a:r>
              <a:rPr lang="en-US" sz="2000" dirty="0">
                <a:latin typeface="Times New Roman" pitchFamily="18" charset="0"/>
                <a:cs typeface="Times New Roman" pitchFamily="18" charset="0"/>
              </a:rPr>
              <a:t> button pin is initialized and declared as input pin. </a:t>
            </a:r>
          </a:p>
          <a:p>
            <a:endParaRPr lang="en-US" sz="2000" dirty="0">
              <a:latin typeface="Times New Roman" pitchFamily="18" charset="0"/>
              <a:cs typeface="Times New Roman" pitchFamily="18" charset="0"/>
            </a:endParaRPr>
          </a:p>
        </p:txBody>
      </p:sp>
      <p:pic>
        <p:nvPicPr>
          <p:cNvPr id="33795" name="Picture 3"/>
          <p:cNvPicPr>
            <a:picLocks noChangeAspect="1" noChangeArrowheads="1"/>
          </p:cNvPicPr>
          <p:nvPr/>
        </p:nvPicPr>
        <p:blipFill>
          <a:blip r:embed="rId3"/>
          <a:srcRect l="23250" t="18667" r="18750" b="18667"/>
          <a:stretch>
            <a:fillRect/>
          </a:stretch>
        </p:blipFill>
        <p:spPr bwMode="auto">
          <a:xfrm>
            <a:off x="7674051" y="1114498"/>
            <a:ext cx="4517949" cy="429747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DCFE-28D4-4C5F-9602-B67429FE8744}"/>
              </a:ext>
            </a:extLst>
          </p:cNvPr>
          <p:cNvSpPr>
            <a:spLocks noGrp="1"/>
          </p:cNvSpPr>
          <p:nvPr>
            <p:ph type="title"/>
          </p:nvPr>
        </p:nvSpPr>
        <p:spPr/>
        <p:txBody>
          <a:bodyPr/>
          <a:lstStyle/>
          <a:p>
            <a:r>
              <a:rPr lang="en-GB" dirty="0">
                <a:cs typeface="Calibri Light"/>
              </a:rPr>
              <a:t>Overview of the code:</a:t>
            </a:r>
            <a:endParaRPr lang="en-GB" dirty="0"/>
          </a:p>
        </p:txBody>
      </p:sp>
      <p:sp>
        <p:nvSpPr>
          <p:cNvPr id="3" name="Content Placeholder 2">
            <a:extLst>
              <a:ext uri="{FF2B5EF4-FFF2-40B4-BE49-F238E27FC236}">
                <a16:creationId xmlns:a16="http://schemas.microsoft.com/office/drawing/2014/main" id="{4AB2E1AA-CB34-41A3-87BE-892F9BCB5E47}"/>
              </a:ext>
            </a:extLst>
          </p:cNvPr>
          <p:cNvSpPr>
            <a:spLocks noGrp="1"/>
          </p:cNvSpPr>
          <p:nvPr>
            <p:ph idx="1"/>
          </p:nvPr>
        </p:nvSpPr>
        <p:spPr>
          <a:xfrm>
            <a:off x="372140" y="1825625"/>
            <a:ext cx="5954232" cy="4351338"/>
          </a:xfrm>
        </p:spPr>
        <p:txBody>
          <a:bodyPr vert="horz" lIns="91440" tIns="45720" rIns="91440" bIns="45720" rtlCol="0" anchor="t">
            <a:normAutofit/>
          </a:bodyPr>
          <a:lstStyle/>
          <a:p>
            <a:r>
              <a:rPr lang="en-GB" dirty="0">
                <a:cs typeface="Calibri"/>
              </a:rPr>
              <a:t>Once the GPIO pins are initialized, we will read the state of switch and according to the state of switch, the state of buzzer can be changed.</a:t>
            </a:r>
            <a:endParaRPr lang="en-US" dirty="0"/>
          </a:p>
          <a:p>
            <a:r>
              <a:rPr lang="en-GB" dirty="0">
                <a:cs typeface="Calibri"/>
              </a:rPr>
              <a:t>Steps:</a:t>
            </a:r>
          </a:p>
          <a:p>
            <a:pPr marL="0" indent="0">
              <a:buNone/>
            </a:pPr>
            <a:r>
              <a:rPr lang="en-GB" dirty="0">
                <a:cs typeface="Calibri"/>
              </a:rPr>
              <a:t>1. Make sure the buzzer is initially off.</a:t>
            </a:r>
          </a:p>
          <a:p>
            <a:pPr marL="0" indent="0">
              <a:buNone/>
            </a:pPr>
            <a:r>
              <a:rPr lang="en-GB" dirty="0">
                <a:cs typeface="Calibri"/>
              </a:rPr>
              <a:t>2.Continously Check the state of switch</a:t>
            </a:r>
          </a:p>
          <a:p>
            <a:pPr lvl="1"/>
            <a:r>
              <a:rPr lang="en-GB" dirty="0">
                <a:cs typeface="Calibri"/>
              </a:rPr>
              <a:t>If, switch is released- turn the buzzer OFF.</a:t>
            </a:r>
          </a:p>
          <a:p>
            <a:pPr lvl="1"/>
            <a:r>
              <a:rPr lang="en-GB" dirty="0">
                <a:cs typeface="Calibri"/>
              </a:rPr>
              <a:t>If, switch is pressed- turn the buzzer ON</a:t>
            </a:r>
          </a:p>
        </p:txBody>
      </p:sp>
      <p:pic>
        <p:nvPicPr>
          <p:cNvPr id="9217" name="Picture 1"/>
          <p:cNvPicPr>
            <a:picLocks noChangeAspect="1" noChangeArrowheads="1"/>
          </p:cNvPicPr>
          <p:nvPr/>
        </p:nvPicPr>
        <p:blipFill>
          <a:blip r:embed="rId2"/>
          <a:srcRect l="14250" t="14667" r="13500" b="18667"/>
          <a:stretch>
            <a:fillRect/>
          </a:stretch>
        </p:blipFill>
        <p:spPr bwMode="auto">
          <a:xfrm>
            <a:off x="6709056" y="1244009"/>
            <a:ext cx="5282687" cy="5124893"/>
          </a:xfrm>
          <a:prstGeom prst="rect">
            <a:avLst/>
          </a:prstGeom>
          <a:noFill/>
          <a:ln w="9525">
            <a:noFill/>
            <a:miter lim="800000"/>
            <a:headEnd/>
            <a:tailEnd/>
          </a:ln>
          <a:effectLst/>
        </p:spPr>
      </p:pic>
    </p:spTree>
    <p:extLst>
      <p:ext uri="{BB962C8B-B14F-4D97-AF65-F5344CB8AC3E}">
        <p14:creationId xmlns:p14="http://schemas.microsoft.com/office/powerpoint/2010/main" val="2119657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3BCE-1DBE-4674-A81D-3EA5AB1D413E}"/>
              </a:ext>
            </a:extLst>
          </p:cNvPr>
          <p:cNvSpPr>
            <a:spLocks noGrp="1"/>
          </p:cNvSpPr>
          <p:nvPr>
            <p:ph type="title"/>
          </p:nvPr>
        </p:nvSpPr>
        <p:spPr/>
        <p:txBody>
          <a:bodyPr/>
          <a:lstStyle/>
          <a:p>
            <a:r>
              <a:rPr lang="en-GB">
                <a:cs typeface="Calibri Light"/>
              </a:rPr>
              <a:t>Steps to Run Code on Beaglebone Black </a:t>
            </a:r>
            <a:endParaRPr lang="en-GB"/>
          </a:p>
        </p:txBody>
      </p:sp>
      <p:sp>
        <p:nvSpPr>
          <p:cNvPr id="3" name="Content Placeholder 2">
            <a:extLst>
              <a:ext uri="{FF2B5EF4-FFF2-40B4-BE49-F238E27FC236}">
                <a16:creationId xmlns:a16="http://schemas.microsoft.com/office/drawing/2014/main" id="{C8E78A58-CEAA-4DFE-A927-9C5D0B3B78F5}"/>
              </a:ext>
            </a:extLst>
          </p:cNvPr>
          <p:cNvSpPr>
            <a:spLocks noGrp="1"/>
          </p:cNvSpPr>
          <p:nvPr>
            <p:ph idx="1"/>
          </p:nvPr>
        </p:nvSpPr>
        <p:spPr>
          <a:xfrm>
            <a:off x="838200" y="1825625"/>
            <a:ext cx="4902430" cy="4351338"/>
          </a:xfrm>
        </p:spPr>
        <p:txBody>
          <a:bodyPr vert="horz" lIns="91440" tIns="45720" rIns="91440" bIns="45720" rtlCol="0" anchor="t">
            <a:normAutofit/>
          </a:bodyPr>
          <a:lstStyle/>
          <a:p>
            <a:pPr marL="0" indent="0">
              <a:buNone/>
            </a:pPr>
            <a:r>
              <a:rPr lang="en-GB" dirty="0">
                <a:cs typeface="Calibri" panose="020F0502020204030204"/>
              </a:rPr>
              <a:t>Compressed the project into tar.xz file </a:t>
            </a:r>
            <a:r>
              <a:rPr lang="en-GB">
                <a:cs typeface="Calibri" panose="020F0502020204030204"/>
              </a:rPr>
              <a:t>of the whole project. </a:t>
            </a:r>
            <a:endParaRPr lang="en-GB" dirty="0">
              <a:cs typeface="Calibri" panose="020F0502020204030204"/>
            </a:endParaRPr>
          </a:p>
          <a:p>
            <a:pPr marL="0" indent="0">
              <a:buNone/>
            </a:pPr>
            <a:r>
              <a:rPr lang="en-GB">
                <a:cs typeface="Calibri" panose="020F0502020204030204"/>
              </a:rPr>
              <a:t>Login into debian using sftp command:</a:t>
            </a:r>
            <a:endParaRPr lang="en-GB" dirty="0">
              <a:cs typeface="Calibri" panose="020F0502020204030204"/>
            </a:endParaRPr>
          </a:p>
          <a:p>
            <a:pPr marL="0" indent="0">
              <a:buNone/>
            </a:pPr>
            <a:r>
              <a:rPr lang="en-GB">
                <a:ea typeface="+mn-lt"/>
                <a:cs typeface="+mn-lt"/>
              </a:rPr>
              <a:t>sftp </a:t>
            </a:r>
            <a:r>
              <a:rPr lang="en-GB" dirty="0">
                <a:ea typeface="+mn-lt"/>
                <a:cs typeface="+mn-lt"/>
                <a:hlinkClick r:id="rId2"/>
              </a:rPr>
              <a:t>debian@192.168.7.2</a:t>
            </a:r>
            <a:endParaRPr lang="en-GB"/>
          </a:p>
          <a:p>
            <a:pPr marL="0" indent="0">
              <a:buNone/>
            </a:pPr>
            <a:r>
              <a:rPr lang="en-GB" dirty="0">
                <a:cs typeface="Calibri" panose="020F0502020204030204"/>
              </a:rPr>
              <a:t>Put the interfacing_gpio.tar.xz file into </a:t>
            </a:r>
            <a:r>
              <a:rPr lang="en-GB">
                <a:cs typeface="Calibri" panose="020F0502020204030204"/>
              </a:rPr>
              <a:t>Beaglebone black using command:</a:t>
            </a:r>
            <a:endParaRPr lang="en-GB" dirty="0">
              <a:cs typeface="Calibri" panose="020F0502020204030204"/>
            </a:endParaRPr>
          </a:p>
          <a:p>
            <a:pPr>
              <a:buNone/>
            </a:pPr>
            <a:r>
              <a:rPr lang="en-GB">
                <a:ea typeface="+mn-lt"/>
                <a:cs typeface="+mn-lt"/>
              </a:rPr>
              <a:t>sftp&gt; put interfacing_gpio.tar.xz</a:t>
            </a:r>
            <a:endParaRPr lang="en-GB"/>
          </a:p>
          <a:p>
            <a:pPr>
              <a:buNone/>
            </a:pPr>
            <a:endParaRPr lang="en-GB" dirty="0">
              <a:cs typeface="Calibri" panose="020F0502020204030204"/>
            </a:endParaRPr>
          </a:p>
          <a:p>
            <a:pPr marL="0" indent="0">
              <a:buNone/>
            </a:pPr>
            <a:endParaRPr lang="en-GB" dirty="0">
              <a:cs typeface="Calibri" panose="020F0502020204030204"/>
            </a:endParaRPr>
          </a:p>
          <a:p>
            <a:pPr marL="0" indent="0">
              <a:buNone/>
            </a:pPr>
            <a:endParaRPr lang="en-GB" dirty="0">
              <a:cs typeface="Calibri" panose="020F0502020204030204"/>
            </a:endParaRPr>
          </a:p>
        </p:txBody>
      </p:sp>
      <p:pic>
        <p:nvPicPr>
          <p:cNvPr id="4" name="Picture 4" descr="Text&#10;&#10;Description automatically generated">
            <a:extLst>
              <a:ext uri="{FF2B5EF4-FFF2-40B4-BE49-F238E27FC236}">
                <a16:creationId xmlns:a16="http://schemas.microsoft.com/office/drawing/2014/main" id="{4A263D73-4D02-491F-814F-835B62E24ED6}"/>
              </a:ext>
            </a:extLst>
          </p:cNvPr>
          <p:cNvPicPr>
            <a:picLocks noChangeAspect="1"/>
          </p:cNvPicPr>
          <p:nvPr/>
        </p:nvPicPr>
        <p:blipFill>
          <a:blip r:embed="rId3" cstate="print"/>
          <a:stretch>
            <a:fillRect/>
          </a:stretch>
        </p:blipFill>
        <p:spPr>
          <a:xfrm>
            <a:off x="5787501" y="1713175"/>
            <a:ext cx="6200420" cy="4160660"/>
          </a:xfrm>
          <a:prstGeom prst="rect">
            <a:avLst/>
          </a:prstGeom>
        </p:spPr>
      </p:pic>
    </p:spTree>
    <p:extLst>
      <p:ext uri="{BB962C8B-B14F-4D97-AF65-F5344CB8AC3E}">
        <p14:creationId xmlns:p14="http://schemas.microsoft.com/office/powerpoint/2010/main" val="303738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CE6C-6824-45AE-B7D8-36E31987C9E0}"/>
              </a:ext>
            </a:extLst>
          </p:cNvPr>
          <p:cNvSpPr>
            <a:spLocks noGrp="1"/>
          </p:cNvSpPr>
          <p:nvPr>
            <p:ph type="title"/>
          </p:nvPr>
        </p:nvSpPr>
        <p:spPr>
          <a:xfrm>
            <a:off x="370368" y="195004"/>
            <a:ext cx="10515600" cy="1325563"/>
          </a:xfrm>
        </p:spPr>
        <p:txBody>
          <a:bodyPr/>
          <a:lstStyle/>
          <a:p>
            <a:r>
              <a:rPr lang="en-GB" b="1" dirty="0">
                <a:latin typeface="Times New Roman" pitchFamily="18" charset="0"/>
                <a:cs typeface="Times New Roman" pitchFamily="18" charset="0"/>
              </a:rPr>
              <a:t>Continue: </a:t>
            </a:r>
          </a:p>
        </p:txBody>
      </p:sp>
      <p:pic>
        <p:nvPicPr>
          <p:cNvPr id="4" name="Picture 4" descr="Text&#10;&#10;Description automatically generated">
            <a:extLst>
              <a:ext uri="{FF2B5EF4-FFF2-40B4-BE49-F238E27FC236}">
                <a16:creationId xmlns:a16="http://schemas.microsoft.com/office/drawing/2014/main" id="{01A4C306-7A0A-49F6-B4DF-5E095F62C019}"/>
              </a:ext>
            </a:extLst>
          </p:cNvPr>
          <p:cNvPicPr>
            <a:picLocks noGrp="1" noChangeAspect="1"/>
          </p:cNvPicPr>
          <p:nvPr>
            <p:ph idx="1"/>
          </p:nvPr>
        </p:nvPicPr>
        <p:blipFill>
          <a:blip r:embed="rId2" cstate="print"/>
          <a:stretch>
            <a:fillRect/>
          </a:stretch>
        </p:blipFill>
        <p:spPr>
          <a:xfrm>
            <a:off x="4550735" y="1158949"/>
            <a:ext cx="7349494" cy="4958115"/>
          </a:xfrm>
        </p:spPr>
      </p:pic>
      <p:sp>
        <p:nvSpPr>
          <p:cNvPr id="5" name="TextBox 4">
            <a:extLst>
              <a:ext uri="{FF2B5EF4-FFF2-40B4-BE49-F238E27FC236}">
                <a16:creationId xmlns:a16="http://schemas.microsoft.com/office/drawing/2014/main" id="{61A5168B-29E5-4E03-8032-BD8AD134B535}"/>
              </a:ext>
            </a:extLst>
          </p:cNvPr>
          <p:cNvSpPr txBox="1"/>
          <p:nvPr/>
        </p:nvSpPr>
        <p:spPr>
          <a:xfrm>
            <a:off x="350151" y="1306557"/>
            <a:ext cx="397730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itchFamily="34" charset="0"/>
              <a:buChar char="•"/>
            </a:pPr>
            <a:r>
              <a:rPr lang="en-GB" sz="2400" dirty="0">
                <a:latin typeface="Times New Roman" pitchFamily="18" charset="0"/>
                <a:cs typeface="Times New Roman" pitchFamily="18" charset="0"/>
              </a:rPr>
              <a:t>Uncompress the file using command:</a:t>
            </a:r>
          </a:p>
          <a:p>
            <a:pPr>
              <a:buFont typeface="Arial" pitchFamily="34" charset="0"/>
              <a:buChar char="•"/>
            </a:pPr>
            <a:r>
              <a:rPr lang="en-GB" sz="2400" dirty="0">
                <a:latin typeface="Times New Roman" pitchFamily="18" charset="0"/>
                <a:ea typeface="+mn-lt"/>
                <a:cs typeface="Times New Roman" pitchFamily="18" charset="0"/>
              </a:rPr>
              <a:t>tar -</a:t>
            </a:r>
            <a:r>
              <a:rPr lang="en-GB" sz="2400" dirty="0" err="1">
                <a:latin typeface="Times New Roman" pitchFamily="18" charset="0"/>
                <a:ea typeface="+mn-lt"/>
                <a:cs typeface="Times New Roman" pitchFamily="18" charset="0"/>
              </a:rPr>
              <a:t>xf</a:t>
            </a:r>
            <a:r>
              <a:rPr lang="en-GB" sz="2400" dirty="0">
                <a:latin typeface="Times New Roman" pitchFamily="18" charset="0"/>
                <a:ea typeface="+mn-lt"/>
                <a:cs typeface="Times New Roman" pitchFamily="18" charset="0"/>
              </a:rPr>
              <a:t> </a:t>
            </a:r>
            <a:r>
              <a:rPr lang="en-GB" sz="2400" dirty="0" err="1">
                <a:latin typeface="Times New Roman" pitchFamily="18" charset="0"/>
                <a:ea typeface="+mn-lt"/>
                <a:cs typeface="Times New Roman" pitchFamily="18" charset="0"/>
              </a:rPr>
              <a:t>archive.tar.xz</a:t>
            </a:r>
            <a:endParaRPr lang="en-GB" sz="2400" dirty="0">
              <a:latin typeface="Times New Roman" pitchFamily="18" charset="0"/>
              <a:ea typeface="+mn-lt"/>
              <a:cs typeface="Times New Roman" pitchFamily="18" charset="0"/>
            </a:endParaRPr>
          </a:p>
          <a:p>
            <a:pPr>
              <a:buFont typeface="Arial" pitchFamily="34" charset="0"/>
              <a:buChar char="•"/>
            </a:pPr>
            <a:r>
              <a:rPr lang="en-GB" sz="2400" dirty="0">
                <a:latin typeface="Times New Roman" pitchFamily="18" charset="0"/>
                <a:cs typeface="Times New Roman" pitchFamily="18" charset="0"/>
              </a:rPr>
              <a:t>The project is debugged in Eclipse, so we perform the make operation in debug </a:t>
            </a:r>
            <a:r>
              <a:rPr lang="en-GB" sz="2400" dirty="0" err="1">
                <a:latin typeface="Times New Roman" pitchFamily="18" charset="0"/>
                <a:cs typeface="Times New Roman" pitchFamily="18" charset="0"/>
              </a:rPr>
              <a:t>folfer</a:t>
            </a:r>
            <a:r>
              <a:rPr lang="en-GB" sz="2400" dirty="0">
                <a:latin typeface="Times New Roman" pitchFamily="18" charset="0"/>
                <a:cs typeface="Times New Roman" pitchFamily="18" charset="0"/>
              </a:rPr>
              <a:t>.</a:t>
            </a:r>
          </a:p>
          <a:p>
            <a:pPr>
              <a:buFont typeface="Arial" pitchFamily="34" charset="0"/>
              <a:buChar char="•"/>
            </a:pPr>
            <a:r>
              <a:rPr lang="en-GB" sz="2400" dirty="0">
                <a:latin typeface="Times New Roman" pitchFamily="18" charset="0"/>
                <a:cs typeface="Times New Roman" pitchFamily="18" charset="0"/>
              </a:rPr>
              <a:t>The make command create object file named as </a:t>
            </a:r>
            <a:r>
              <a:rPr lang="en-GB" sz="2400" dirty="0" err="1">
                <a:latin typeface="Times New Roman" pitchFamily="18" charset="0"/>
                <a:cs typeface="Times New Roman" pitchFamily="18" charset="0"/>
              </a:rPr>
              <a:t>interface_gpio</a:t>
            </a:r>
            <a:r>
              <a:rPr lang="en-GB" sz="2400" dirty="0">
                <a:latin typeface="Times New Roman" pitchFamily="18" charset="0"/>
                <a:cs typeface="Times New Roman" pitchFamily="18" charset="0"/>
              </a:rPr>
              <a:t> of the project.</a:t>
            </a:r>
          </a:p>
          <a:p>
            <a:pPr>
              <a:buFont typeface="Arial" pitchFamily="34" charset="0"/>
              <a:buChar char="•"/>
            </a:pPr>
            <a:r>
              <a:rPr lang="en-GB" sz="2400" dirty="0">
                <a:latin typeface="Times New Roman" pitchFamily="18" charset="0"/>
                <a:cs typeface="Times New Roman" pitchFamily="18" charset="0"/>
              </a:rPr>
              <a:t>To run the object file, use </a:t>
            </a:r>
            <a:r>
              <a:rPr lang="en-GB" sz="2400" dirty="0" err="1">
                <a:latin typeface="Times New Roman" pitchFamily="18" charset="0"/>
                <a:cs typeface="Times New Roman" pitchFamily="18" charset="0"/>
              </a:rPr>
              <a:t>sudo</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interface_gpio</a:t>
            </a:r>
            <a:r>
              <a:rPr lang="en-GB" sz="2400" dirty="0">
                <a:latin typeface="Times New Roman" pitchFamily="18" charset="0"/>
                <a:cs typeface="Times New Roman" pitchFamily="18" charset="0"/>
              </a:rPr>
              <a:t> command.</a:t>
            </a:r>
          </a:p>
          <a:p>
            <a:pPr>
              <a:buFont typeface="Arial" pitchFamily="34" charset="0"/>
              <a:buChar char="•"/>
            </a:pP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857166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C196-0AD4-4844-A60A-F6F9038696CE}"/>
              </a:ext>
            </a:extLst>
          </p:cNvPr>
          <p:cNvSpPr>
            <a:spLocks noGrp="1"/>
          </p:cNvSpPr>
          <p:nvPr>
            <p:ph type="title"/>
          </p:nvPr>
        </p:nvSpPr>
        <p:spPr/>
        <p:txBody>
          <a:bodyPr>
            <a:normAutofit fontScale="90000"/>
          </a:bodyPr>
          <a:lstStyle/>
          <a:p>
            <a:r>
              <a:rPr lang="en-GB" b="1" dirty="0">
                <a:latin typeface="Times New Roman" pitchFamily="18" charset="0"/>
                <a:cs typeface="Times New Roman" pitchFamily="18" charset="0"/>
              </a:rPr>
              <a:t>Final Results:</a:t>
            </a:r>
            <a:br>
              <a:rPr lang="en-GB" b="1" dirty="0">
                <a:latin typeface="Times New Roman" pitchFamily="18" charset="0"/>
                <a:cs typeface="Times New Roman" pitchFamily="18" charset="0"/>
              </a:rPr>
            </a:br>
            <a:r>
              <a:rPr lang="en-GB" sz="2200" b="1" dirty="0">
                <a:latin typeface="Times New Roman" pitchFamily="18" charset="0"/>
                <a:cs typeface="Times New Roman" pitchFamily="18" charset="0"/>
              </a:rPr>
              <a:t>The value 0 indicate that push button is not pressed and buzzer is not beeping.</a:t>
            </a:r>
            <a:br>
              <a:rPr lang="en-GB" sz="2200" b="1" dirty="0">
                <a:latin typeface="Times New Roman" pitchFamily="18" charset="0"/>
                <a:cs typeface="Times New Roman" pitchFamily="18" charset="0"/>
              </a:rPr>
            </a:br>
            <a:r>
              <a:rPr lang="en-GB" sz="2200" b="1" dirty="0">
                <a:latin typeface="Times New Roman" pitchFamily="18" charset="0"/>
                <a:cs typeface="Times New Roman" pitchFamily="18" charset="0"/>
              </a:rPr>
              <a:t>The value 1 indicate the push button is pressed and buzzer is beeping.</a:t>
            </a:r>
            <a:br>
              <a:rPr lang="en-GB" b="1" dirty="0">
                <a:latin typeface="Times New Roman" pitchFamily="18" charset="0"/>
                <a:cs typeface="Times New Roman" pitchFamily="18" charset="0"/>
              </a:rPr>
            </a:br>
            <a:endParaRPr lang="en-GB" b="1" dirty="0">
              <a:latin typeface="Times New Roman" pitchFamily="18" charset="0"/>
              <a:cs typeface="Times New Roman" pitchFamily="18" charset="0"/>
            </a:endParaRPr>
          </a:p>
        </p:txBody>
      </p:sp>
      <p:pic>
        <p:nvPicPr>
          <p:cNvPr id="4" name="Picture 4" descr="Text&#10;&#10;Description automatically generated">
            <a:extLst>
              <a:ext uri="{FF2B5EF4-FFF2-40B4-BE49-F238E27FC236}">
                <a16:creationId xmlns:a16="http://schemas.microsoft.com/office/drawing/2014/main" id="{F0A9292E-8748-4F1F-A11E-F4E187072296}"/>
              </a:ext>
            </a:extLst>
          </p:cNvPr>
          <p:cNvPicPr>
            <a:picLocks noGrp="1" noChangeAspect="1"/>
          </p:cNvPicPr>
          <p:nvPr>
            <p:ph idx="1"/>
          </p:nvPr>
        </p:nvPicPr>
        <p:blipFill>
          <a:blip r:embed="rId2" cstate="print"/>
          <a:stretch>
            <a:fillRect/>
          </a:stretch>
        </p:blipFill>
        <p:spPr>
          <a:xfrm>
            <a:off x="314285" y="1953216"/>
            <a:ext cx="7735712" cy="4351338"/>
          </a:xfrm>
        </p:spPr>
      </p:pic>
      <p:pic>
        <p:nvPicPr>
          <p:cNvPr id="5" name="Picture 2"/>
          <p:cNvPicPr>
            <a:picLocks noChangeAspect="1" noChangeArrowheads="1"/>
          </p:cNvPicPr>
          <p:nvPr/>
        </p:nvPicPr>
        <p:blipFill>
          <a:blip r:embed="rId3"/>
          <a:srcRect/>
          <a:stretch>
            <a:fillRect/>
          </a:stretch>
        </p:blipFill>
        <p:spPr bwMode="auto">
          <a:xfrm>
            <a:off x="8132480" y="1889973"/>
            <a:ext cx="3263504" cy="4351338"/>
          </a:xfrm>
          <a:prstGeom prst="rect">
            <a:avLst/>
          </a:prstGeom>
          <a:noFill/>
          <a:ln w="9525">
            <a:noFill/>
            <a:miter lim="800000"/>
            <a:headEnd/>
            <a:tailEnd/>
          </a:ln>
          <a:effectLst/>
        </p:spPr>
      </p:pic>
    </p:spTree>
    <p:extLst>
      <p:ext uri="{BB962C8B-B14F-4D97-AF65-F5344CB8AC3E}">
        <p14:creationId xmlns:p14="http://schemas.microsoft.com/office/powerpoint/2010/main" val="99100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List of Content</a:t>
            </a:r>
          </a:p>
        </p:txBody>
      </p:sp>
      <p:sp>
        <p:nvSpPr>
          <p:cNvPr id="3" name="Content Placeholder 2"/>
          <p:cNvSpPr>
            <a:spLocks noGrp="1"/>
          </p:cNvSpPr>
          <p:nvPr>
            <p:ph idx="1"/>
          </p:nvPr>
        </p:nvSpPr>
        <p:spPr/>
        <p:txBody>
          <a:bodyPr>
            <a:noAutofit/>
          </a:bodyPr>
          <a:lstStyle/>
          <a:p>
            <a:r>
              <a:rPr lang="en-US" sz="2400" dirty="0">
                <a:latin typeface="Times New Roman" pitchFamily="18" charset="0"/>
                <a:cs typeface="Times New Roman" pitchFamily="18" charset="0"/>
              </a:rPr>
              <a:t>Project Block Diagram: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based Automatic Railway Gate Controller</a:t>
            </a:r>
          </a:p>
          <a:p>
            <a:r>
              <a:rPr lang="en-US" sz="2400" dirty="0">
                <a:latin typeface="Times New Roman" pitchFamily="18" charset="0"/>
                <a:cs typeface="Times New Roman" pitchFamily="18" charset="0"/>
              </a:rPr>
              <a:t>Usage of Push Button and Buzzer in the Project</a:t>
            </a:r>
          </a:p>
          <a:p>
            <a:r>
              <a:rPr lang="en-US" sz="2400" dirty="0">
                <a:latin typeface="Times New Roman" pitchFamily="18" charset="0"/>
                <a:cs typeface="Times New Roman" pitchFamily="18" charset="0"/>
              </a:rPr>
              <a:t>Interfacing Buzzer with </a:t>
            </a:r>
            <a:r>
              <a:rPr lang="en-US" sz="2400" dirty="0" err="1">
                <a:latin typeface="Times New Roman" pitchFamily="18" charset="0"/>
                <a:cs typeface="Times New Roman" pitchFamily="18" charset="0"/>
              </a:rPr>
              <a:t>Beaglebone</a:t>
            </a:r>
            <a:r>
              <a:rPr lang="en-US" sz="2400" dirty="0">
                <a:latin typeface="Times New Roman" pitchFamily="18" charset="0"/>
                <a:cs typeface="Times New Roman" pitchFamily="18" charset="0"/>
              </a:rPr>
              <a:t> Black</a:t>
            </a:r>
          </a:p>
          <a:p>
            <a:r>
              <a:rPr lang="en-US" sz="2400" dirty="0">
                <a:latin typeface="Times New Roman" pitchFamily="18" charset="0"/>
                <a:cs typeface="Times New Roman" pitchFamily="18" charset="0"/>
              </a:rPr>
              <a:t>Interfacing Push Button with </a:t>
            </a:r>
            <a:r>
              <a:rPr lang="en-US" sz="2400" dirty="0" err="1">
                <a:latin typeface="Times New Roman" pitchFamily="18" charset="0"/>
                <a:cs typeface="Times New Roman" pitchFamily="18" charset="0"/>
              </a:rPr>
              <a:t>Beaglebone</a:t>
            </a:r>
            <a:r>
              <a:rPr lang="en-US" sz="2400" dirty="0">
                <a:latin typeface="Times New Roman" pitchFamily="18" charset="0"/>
                <a:cs typeface="Times New Roman" pitchFamily="18" charset="0"/>
              </a:rPr>
              <a:t> Black</a:t>
            </a:r>
          </a:p>
          <a:p>
            <a:r>
              <a:rPr lang="en-US" sz="2400" dirty="0">
                <a:latin typeface="Times New Roman" pitchFamily="18" charset="0"/>
                <a:cs typeface="Times New Roman" pitchFamily="18" charset="0"/>
              </a:rPr>
              <a:t>Circuit Diagram</a:t>
            </a:r>
          </a:p>
          <a:p>
            <a:r>
              <a:rPr lang="en-US" sz="2400" dirty="0">
                <a:latin typeface="Times New Roman" pitchFamily="18" charset="0"/>
                <a:cs typeface="Times New Roman" pitchFamily="18" charset="0"/>
              </a:rPr>
              <a:t>Steps to access GPIO Pins of the </a:t>
            </a:r>
            <a:r>
              <a:rPr lang="en-US" sz="2400" dirty="0" err="1">
                <a:latin typeface="Times New Roman" pitchFamily="18" charset="0"/>
                <a:cs typeface="Times New Roman" pitchFamily="18" charset="0"/>
              </a:rPr>
              <a:t>Beaglebone</a:t>
            </a:r>
            <a:r>
              <a:rPr lang="en-US" sz="2400" dirty="0">
                <a:latin typeface="Times New Roman" pitchFamily="18" charset="0"/>
                <a:cs typeface="Times New Roman" pitchFamily="18" charset="0"/>
              </a:rPr>
              <a:t> black</a:t>
            </a:r>
          </a:p>
          <a:p>
            <a:r>
              <a:rPr lang="en-US" sz="2400" dirty="0">
                <a:latin typeface="Times New Roman" pitchFamily="18" charset="0"/>
                <a:cs typeface="Times New Roman" pitchFamily="18" charset="0"/>
              </a:rPr>
              <a:t>The software Coding: Eclipse IDE</a:t>
            </a:r>
          </a:p>
          <a:p>
            <a:r>
              <a:rPr lang="en-US" sz="2400" dirty="0">
                <a:latin typeface="Times New Roman" pitchFamily="18" charset="0"/>
                <a:cs typeface="Times New Roman" pitchFamily="18" charset="0"/>
              </a:rPr>
              <a:t>The Main() function of the code</a:t>
            </a:r>
          </a:p>
          <a:p>
            <a:r>
              <a:rPr lang="en-US" sz="2400" dirty="0">
                <a:latin typeface="Times New Roman" pitchFamily="18" charset="0"/>
                <a:cs typeface="Times New Roman" pitchFamily="18" charset="0"/>
              </a:rPr>
              <a:t>Steps to run the code on the </a:t>
            </a:r>
            <a:r>
              <a:rPr lang="en-US" sz="2400" dirty="0" err="1">
                <a:latin typeface="Times New Roman" pitchFamily="18" charset="0"/>
                <a:cs typeface="Times New Roman" pitchFamily="18" charset="0"/>
              </a:rPr>
              <a:t>Beaglebone</a:t>
            </a:r>
            <a:r>
              <a:rPr lang="en-US" sz="2400" dirty="0">
                <a:latin typeface="Times New Roman" pitchFamily="18" charset="0"/>
                <a:cs typeface="Times New Roman" pitchFamily="18" charset="0"/>
              </a:rPr>
              <a:t> black</a:t>
            </a:r>
          </a:p>
          <a:p>
            <a:r>
              <a:rPr lang="en-US" sz="2400" dirty="0">
                <a:latin typeface="Times New Roman" pitchFamily="18" charset="0"/>
                <a:cs typeface="Times New Roman" pitchFamily="18" charset="0"/>
              </a:rPr>
              <a:t>Final Results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3F3A-8189-441A-AFC7-4DE926E5FB07}"/>
              </a:ext>
            </a:extLst>
          </p:cNvPr>
          <p:cNvSpPr>
            <a:spLocks noGrp="1"/>
          </p:cNvSpPr>
          <p:nvPr>
            <p:ph type="title"/>
          </p:nvPr>
        </p:nvSpPr>
        <p:spPr/>
        <p:txBody>
          <a:bodyPr/>
          <a:lstStyle/>
          <a:p>
            <a:pPr algn="ctr"/>
            <a:r>
              <a:rPr lang="en-GB" b="1" dirty="0">
                <a:latin typeface="Times New Roman" pitchFamily="18" charset="0"/>
                <a:cs typeface="Times New Roman" pitchFamily="18" charset="0"/>
              </a:rPr>
              <a:t>References</a:t>
            </a:r>
          </a:p>
        </p:txBody>
      </p:sp>
      <p:sp>
        <p:nvSpPr>
          <p:cNvPr id="3" name="Content Placeholder 2">
            <a:extLst>
              <a:ext uri="{FF2B5EF4-FFF2-40B4-BE49-F238E27FC236}">
                <a16:creationId xmlns:a16="http://schemas.microsoft.com/office/drawing/2014/main" id="{BA2DA54F-562C-4F61-A38D-985E87E68C88}"/>
              </a:ext>
            </a:extLst>
          </p:cNvPr>
          <p:cNvSpPr>
            <a:spLocks noGrp="1"/>
          </p:cNvSpPr>
          <p:nvPr>
            <p:ph idx="1"/>
          </p:nvPr>
        </p:nvSpPr>
        <p:spPr/>
        <p:txBody>
          <a:bodyPr vert="horz" lIns="91440" tIns="45720" rIns="91440" bIns="45720" rtlCol="0" anchor="t">
            <a:normAutofit fontScale="70000" lnSpcReduction="20000"/>
          </a:bodyPr>
          <a:lstStyle/>
          <a:p>
            <a:r>
              <a:rPr lang="en-US" dirty="0"/>
              <a:t>Developer.ridgerun.com. (</a:t>
            </a:r>
            <a:r>
              <a:rPr lang="en-US" dirty="0" err="1"/>
              <a:t>n.d</a:t>
            </a:r>
            <a:r>
              <a:rPr lang="en-US" dirty="0"/>
              <a:t>.). </a:t>
            </a:r>
            <a:r>
              <a:rPr lang="en-US" i="1" dirty="0"/>
              <a:t>How to use GPIO signals.</a:t>
            </a:r>
            <a:r>
              <a:rPr lang="en-US" dirty="0"/>
              <a:t> Retrieved from </a:t>
            </a:r>
            <a:r>
              <a:rPr lang="en-US" dirty="0">
                <a:hlinkClick r:id="rId2"/>
              </a:rPr>
              <a:t>https://developer.ridgerun.com/wiki/index.php/How_to_use_GPIO_signals#GPIO_interrupts_from_user_space</a:t>
            </a:r>
            <a:r>
              <a:rPr lang="en-US" dirty="0"/>
              <a:t> </a:t>
            </a:r>
          </a:p>
          <a:p>
            <a:r>
              <a:rPr lang="en-US" dirty="0"/>
              <a:t>Krishnan. (</a:t>
            </a:r>
            <a:r>
              <a:rPr lang="en-US" dirty="0" err="1"/>
              <a:t>n.d</a:t>
            </a:r>
            <a:r>
              <a:rPr lang="en-US" dirty="0"/>
              <a:t>.). </a:t>
            </a:r>
            <a:r>
              <a:rPr lang="en-US" i="1" dirty="0" err="1"/>
              <a:t>gist_github.com_krishnan</a:t>
            </a:r>
            <a:r>
              <a:rPr lang="en-US" i="1" dirty="0"/>
              <a:t>.</a:t>
            </a:r>
            <a:r>
              <a:rPr lang="en-US" dirty="0"/>
              <a:t> Retrieved from github.com: </a:t>
            </a:r>
            <a:r>
              <a:rPr lang="en-US" dirty="0">
                <a:hlinkClick r:id="rId3"/>
              </a:rPr>
              <a:t>https://gist.github.com/krishnan793/29c75261168040c99102</a:t>
            </a:r>
            <a:r>
              <a:rPr lang="en-US" dirty="0"/>
              <a:t> </a:t>
            </a:r>
          </a:p>
          <a:p>
            <a:r>
              <a:rPr lang="en-US" dirty="0" err="1"/>
              <a:t>RidgeRun</a:t>
            </a:r>
            <a:r>
              <a:rPr lang="en-US" dirty="0"/>
              <a:t>. (2011). </a:t>
            </a:r>
            <a:r>
              <a:rPr lang="en-US" i="1" dirty="0" err="1"/>
              <a:t>Gpio-int-test.c</a:t>
            </a:r>
            <a:r>
              <a:rPr lang="en-US" i="1" dirty="0"/>
              <a:t>.</a:t>
            </a:r>
            <a:r>
              <a:rPr lang="en-US" dirty="0"/>
              <a:t> Retrieved from https://developer.ridgerun.com/: </a:t>
            </a:r>
            <a:r>
              <a:rPr lang="en-US" dirty="0">
                <a:hlinkClick r:id="rId4"/>
              </a:rPr>
              <a:t>https://developer.ridgerun.com/wiki/index.php?title=Gpio-int-test.c</a:t>
            </a:r>
            <a:r>
              <a:rPr lang="en-US" dirty="0"/>
              <a:t> </a:t>
            </a:r>
          </a:p>
          <a:p>
            <a:r>
              <a:rPr lang="en-US" dirty="0"/>
              <a:t>Vanderbilt Aerospace Design Lab. (</a:t>
            </a:r>
            <a:r>
              <a:rPr lang="en-US" dirty="0" err="1"/>
              <a:t>n.d</a:t>
            </a:r>
            <a:r>
              <a:rPr lang="en-US" dirty="0"/>
              <a:t>.). </a:t>
            </a:r>
            <a:r>
              <a:rPr lang="en-US" i="1" dirty="0"/>
              <a:t>Setting Up the </a:t>
            </a:r>
            <a:r>
              <a:rPr lang="en-US" i="1" dirty="0" err="1"/>
              <a:t>BeagleBone</a:t>
            </a:r>
            <a:r>
              <a:rPr lang="en-US" i="1" dirty="0"/>
              <a:t> Black's GPIO Pins.</a:t>
            </a:r>
            <a:r>
              <a:rPr lang="en-US" dirty="0"/>
              <a:t> Retrieved from </a:t>
            </a:r>
            <a:r>
              <a:rPr lang="en-US" dirty="0">
                <a:hlinkClick r:id="rId5"/>
              </a:rPr>
              <a:t>https://vadl.github.io/beagleboneblack/2016/07/29/setting-up-bbb-gpio</a:t>
            </a:r>
            <a:r>
              <a:rPr lang="en-US" dirty="0"/>
              <a:t> </a:t>
            </a:r>
          </a:p>
          <a:p>
            <a:r>
              <a:rPr lang="en-US" dirty="0" err="1"/>
              <a:t>Vara</a:t>
            </a:r>
            <a:r>
              <a:rPr lang="en-US" dirty="0"/>
              <a:t>, A. (2008, April 21). </a:t>
            </a:r>
            <a:r>
              <a:rPr lang="en-US" i="1" dirty="0"/>
              <a:t>Switch interfacing with </a:t>
            </a:r>
            <a:r>
              <a:rPr lang="en-US" i="1" dirty="0" err="1"/>
              <a:t>Beaglebone</a:t>
            </a:r>
            <a:r>
              <a:rPr lang="en-US" i="1" dirty="0"/>
              <a:t> black.</a:t>
            </a:r>
            <a:r>
              <a:rPr lang="en-US" dirty="0"/>
              <a:t> Retrieved from </a:t>
            </a:r>
            <a:r>
              <a:rPr lang="en-US" dirty="0" err="1"/>
              <a:t>EngineersGarage</a:t>
            </a:r>
            <a:r>
              <a:rPr lang="en-US" dirty="0"/>
              <a:t>: </a:t>
            </a:r>
            <a:r>
              <a:rPr lang="en-US" dirty="0">
                <a:hlinkClick r:id="rId6"/>
              </a:rPr>
              <a:t>https://www.engineersgarage.com/tutorials/switch-interfacing-with-beaglebone-black/</a:t>
            </a:r>
            <a:endParaRPr lang="en-US" dirty="0"/>
          </a:p>
          <a:p>
            <a:pPr lvl="0"/>
            <a:r>
              <a:rPr lang="en-US" dirty="0"/>
              <a:t> BeagleBoard.org. (</a:t>
            </a:r>
            <a:r>
              <a:rPr lang="en-US" dirty="0" err="1"/>
              <a:t>n.d</a:t>
            </a:r>
            <a:r>
              <a:rPr lang="en-US" dirty="0"/>
              <a:t>.). </a:t>
            </a:r>
            <a:r>
              <a:rPr lang="en-US" i="1" dirty="0" err="1"/>
              <a:t>BeagleBone</a:t>
            </a:r>
            <a:r>
              <a:rPr lang="en-US" i="1" dirty="0"/>
              <a:t> Black</a:t>
            </a:r>
            <a:r>
              <a:rPr lang="en-US" dirty="0"/>
              <a:t>. Retrieved from </a:t>
            </a:r>
            <a:r>
              <a:rPr lang="en-US" u="sng" dirty="0">
                <a:hlinkClick r:id="rId7"/>
              </a:rPr>
              <a:t>https://beagleboard.org/black</a:t>
            </a:r>
            <a:endParaRPr lang="en-US" dirty="0"/>
          </a:p>
          <a:p>
            <a:pPr lvl="0"/>
            <a:r>
              <a:rPr lang="en-US" dirty="0"/>
              <a:t>Molloy, D. </a:t>
            </a:r>
            <a:r>
              <a:rPr lang="en-US" i="1" dirty="0"/>
              <a:t>Exploring </a:t>
            </a:r>
            <a:r>
              <a:rPr lang="en-US" i="1" dirty="0" err="1"/>
              <a:t>BeagleBone</a:t>
            </a:r>
            <a:r>
              <a:rPr lang="en-US" i="1" dirty="0"/>
              <a:t>, Second Edition.</a:t>
            </a:r>
            <a:r>
              <a:rPr lang="en-US" dirty="0"/>
              <a:t> Wiley. </a:t>
            </a:r>
          </a:p>
          <a:p>
            <a:pPr>
              <a:buNone/>
            </a:pPr>
            <a:endParaRPr lang="en-GB" dirty="0">
              <a:cs typeface="Calibri"/>
            </a:endParaRPr>
          </a:p>
          <a:p>
            <a:endParaRPr lang="en-GB" dirty="0">
              <a:cs typeface="Calibri"/>
            </a:endParaRPr>
          </a:p>
        </p:txBody>
      </p:sp>
    </p:spTree>
    <p:extLst>
      <p:ext uri="{BB962C8B-B14F-4D97-AF65-F5344CB8AC3E}">
        <p14:creationId xmlns:p14="http://schemas.microsoft.com/office/powerpoint/2010/main" val="124505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1580-469F-4986-8FCB-B391CCC2B138}"/>
              </a:ext>
            </a:extLst>
          </p:cNvPr>
          <p:cNvSpPr>
            <a:spLocks noGrp="1"/>
          </p:cNvSpPr>
          <p:nvPr>
            <p:ph type="title"/>
          </p:nvPr>
        </p:nvSpPr>
        <p:spPr>
          <a:xfrm>
            <a:off x="838200" y="489098"/>
            <a:ext cx="10515600" cy="1201590"/>
          </a:xfrm>
        </p:spPr>
        <p:txBody>
          <a:bodyPr>
            <a:normAutofit fontScale="90000"/>
          </a:bodyPr>
          <a:lstStyle/>
          <a:p>
            <a:pPr algn="ctr"/>
            <a:r>
              <a:rPr lang="en-GB" b="1" dirty="0">
                <a:latin typeface="Times New Roman"/>
                <a:cs typeface="Times New Roman"/>
              </a:rPr>
              <a:t>IoT based Automatic Railway Gate Controller</a:t>
            </a:r>
            <a:endParaRPr lang="en-US" dirty="0"/>
          </a:p>
          <a:p>
            <a:pPr algn="ctr"/>
            <a:endParaRPr lang="en-GB" dirty="0">
              <a:cs typeface="Calibri Light"/>
            </a:endParaRPr>
          </a:p>
        </p:txBody>
      </p:sp>
      <p:pic>
        <p:nvPicPr>
          <p:cNvPr id="7" name="Picture 7" descr="Diagram&#10;&#10;Description automatically generated">
            <a:extLst>
              <a:ext uri="{FF2B5EF4-FFF2-40B4-BE49-F238E27FC236}">
                <a16:creationId xmlns:a16="http://schemas.microsoft.com/office/drawing/2014/main" id="{9DC06FFE-8990-4522-BA46-7F1422B450FD}"/>
              </a:ext>
            </a:extLst>
          </p:cNvPr>
          <p:cNvPicPr>
            <a:picLocks noGrp="1" noChangeAspect="1"/>
          </p:cNvPicPr>
          <p:nvPr>
            <p:ph idx="1"/>
          </p:nvPr>
        </p:nvPicPr>
        <p:blipFill>
          <a:blip r:embed="rId2"/>
          <a:srcRect l="21083" t="20625" r="21083" b="9375"/>
          <a:stretch>
            <a:fillRect/>
          </a:stretch>
        </p:blipFill>
        <p:spPr>
          <a:xfrm>
            <a:off x="712381" y="1658679"/>
            <a:ext cx="9696893" cy="4742121"/>
          </a:xfrm>
        </p:spPr>
      </p:pic>
    </p:spTree>
    <p:extLst>
      <p:ext uri="{BB962C8B-B14F-4D97-AF65-F5344CB8AC3E}">
        <p14:creationId xmlns:p14="http://schemas.microsoft.com/office/powerpoint/2010/main" val="172671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B535-7E1E-447F-BEC6-B7C8BD223F7F}"/>
              </a:ext>
            </a:extLst>
          </p:cNvPr>
          <p:cNvSpPr>
            <a:spLocks noGrp="1"/>
          </p:cNvSpPr>
          <p:nvPr>
            <p:ph type="title"/>
          </p:nvPr>
        </p:nvSpPr>
        <p:spPr/>
        <p:txBody>
          <a:bodyPr/>
          <a:lstStyle/>
          <a:p>
            <a:pPr algn="ctr"/>
            <a:r>
              <a:rPr lang="en-GB" b="1" dirty="0">
                <a:latin typeface="Times New Roman" pitchFamily="18" charset="0"/>
                <a:cs typeface="Times New Roman" pitchFamily="18" charset="0"/>
              </a:rPr>
              <a:t>Usage of Push Button and Buzzer in the Project</a:t>
            </a:r>
          </a:p>
        </p:txBody>
      </p:sp>
      <p:sp>
        <p:nvSpPr>
          <p:cNvPr id="3" name="Content Placeholder 2">
            <a:extLst>
              <a:ext uri="{FF2B5EF4-FFF2-40B4-BE49-F238E27FC236}">
                <a16:creationId xmlns:a16="http://schemas.microsoft.com/office/drawing/2014/main" id="{54C499E1-ACD3-45F4-8F3F-45C7AA1246D6}"/>
              </a:ext>
            </a:extLst>
          </p:cNvPr>
          <p:cNvSpPr>
            <a:spLocks noGrp="1"/>
          </p:cNvSpPr>
          <p:nvPr>
            <p:ph idx="1"/>
          </p:nvPr>
        </p:nvSpPr>
        <p:spPr/>
        <p:txBody>
          <a:bodyPr vert="horz" lIns="91440" tIns="45720" rIns="91440" bIns="45720" rtlCol="0" anchor="t">
            <a:normAutofit/>
          </a:bodyPr>
          <a:lstStyle/>
          <a:p>
            <a:r>
              <a:rPr lang="en-CA" dirty="0">
                <a:latin typeface="Times New Roman" pitchFamily="18" charset="0"/>
                <a:cs typeface="Times New Roman" pitchFamily="18" charset="0"/>
              </a:rPr>
              <a:t>The Push Button as a Panic button feature which will act as an interrupt thus will have critical code for that section.</a:t>
            </a:r>
            <a:endParaRPr lang="en-GB" dirty="0">
              <a:latin typeface="Times New Roman" pitchFamily="18" charset="0"/>
              <a:cs typeface="Times New Roman" pitchFamily="18" charset="0"/>
            </a:endParaRPr>
          </a:p>
          <a:p>
            <a:r>
              <a:rPr lang="en-CA" dirty="0">
                <a:latin typeface="Times New Roman" pitchFamily="18" charset="0"/>
                <a:cs typeface="Times New Roman" pitchFamily="18" charset="0"/>
              </a:rPr>
              <a:t>Use of Panic Button that will be pressed in an emergency.</a:t>
            </a:r>
          </a:p>
          <a:p>
            <a:r>
              <a:rPr lang="en-CA" dirty="0">
                <a:latin typeface="Times New Roman" pitchFamily="18" charset="0"/>
                <a:cs typeface="Times New Roman" pitchFamily="18" charset="0"/>
              </a:rPr>
              <a:t>The buzzer will beep when Push button is pressed to alert the traffic and authorities about mishappening on the tracks.</a:t>
            </a:r>
          </a:p>
          <a:p>
            <a:r>
              <a:rPr lang="en-CA" dirty="0">
                <a:latin typeface="Times New Roman" pitchFamily="18" charset="0"/>
                <a:cs typeface="Times New Roman" pitchFamily="18" charset="0"/>
              </a:rPr>
              <a:t>Both the Buzzer and Push Button are interfaced over GPIO pins with </a:t>
            </a:r>
            <a:r>
              <a:rPr lang="en-CA" dirty="0" err="1">
                <a:latin typeface="Times New Roman" pitchFamily="18" charset="0"/>
                <a:cs typeface="Times New Roman" pitchFamily="18" charset="0"/>
              </a:rPr>
              <a:t>BeagleBone</a:t>
            </a:r>
            <a:r>
              <a:rPr lang="en-CA" dirty="0">
                <a:latin typeface="Times New Roman" pitchFamily="18" charset="0"/>
                <a:cs typeface="Times New Roman" pitchFamily="18" charset="0"/>
              </a:rPr>
              <a:t> Black.</a:t>
            </a:r>
          </a:p>
          <a:p>
            <a:endParaRPr lang="en-CA" dirty="0">
              <a:latin typeface="Times New Roman" pitchFamily="18" charset="0"/>
              <a:cs typeface="Times New Roman" pitchFamily="18" charset="0"/>
            </a:endParaRPr>
          </a:p>
          <a:p>
            <a:pPr marL="0" indent="0">
              <a:buNone/>
            </a:pPr>
            <a:endParaRPr lang="en-CA" dirty="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42327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AB9B-8118-4210-9D67-DDC513131099}"/>
              </a:ext>
            </a:extLst>
          </p:cNvPr>
          <p:cNvSpPr>
            <a:spLocks noGrp="1"/>
          </p:cNvSpPr>
          <p:nvPr>
            <p:ph type="title"/>
          </p:nvPr>
        </p:nvSpPr>
        <p:spPr/>
        <p:txBody>
          <a:bodyPr/>
          <a:lstStyle/>
          <a:p>
            <a:r>
              <a:rPr lang="en-GB" b="1" dirty="0">
                <a:latin typeface="Times New Roman" pitchFamily="18" charset="0"/>
                <a:cs typeface="Times New Roman" pitchFamily="18" charset="0"/>
              </a:rPr>
              <a:t>Interfacing Buzzer with </a:t>
            </a:r>
            <a:r>
              <a:rPr lang="en-GB" b="1" dirty="0" err="1">
                <a:latin typeface="Times New Roman" pitchFamily="18" charset="0"/>
                <a:cs typeface="Times New Roman" pitchFamily="18" charset="0"/>
              </a:rPr>
              <a:t>Beaglebone</a:t>
            </a:r>
            <a:r>
              <a:rPr lang="en-GB" b="1" dirty="0">
                <a:latin typeface="Times New Roman" pitchFamily="18" charset="0"/>
                <a:cs typeface="Times New Roman" pitchFamily="18" charset="0"/>
              </a:rPr>
              <a:t> Black</a:t>
            </a:r>
            <a:br>
              <a:rPr lang="en-GB" b="1" dirty="0">
                <a:latin typeface="Times New Roman" pitchFamily="18" charset="0"/>
                <a:cs typeface="Times New Roman" pitchFamily="18" charset="0"/>
              </a:rPr>
            </a:br>
            <a:endParaRPr lang="en-GB"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BC17759-F3F1-4DB0-9A98-FE905BC41CC7}"/>
              </a:ext>
            </a:extLst>
          </p:cNvPr>
          <p:cNvSpPr>
            <a:spLocks noGrp="1"/>
          </p:cNvSpPr>
          <p:nvPr>
            <p:ph idx="1"/>
          </p:nvPr>
        </p:nvSpPr>
        <p:spPr>
          <a:xfrm>
            <a:off x="406401" y="1825625"/>
            <a:ext cx="5541818" cy="4351338"/>
          </a:xfrm>
        </p:spPr>
        <p:txBody>
          <a:bodyPr vert="horz" lIns="91440" tIns="45720" rIns="91440" bIns="45720" rtlCol="0" anchor="t">
            <a:normAutofit/>
          </a:bodyPr>
          <a:lstStyle/>
          <a:p>
            <a:r>
              <a:rPr lang="en-GB" dirty="0">
                <a:latin typeface="Times New Roman" pitchFamily="18" charset="0"/>
                <a:cs typeface="Times New Roman" pitchFamily="18" charset="0"/>
              </a:rPr>
              <a:t>In interfacing of Buzzer with </a:t>
            </a:r>
            <a:r>
              <a:rPr lang="en-GB" dirty="0" err="1">
                <a:latin typeface="Times New Roman" pitchFamily="18" charset="0"/>
                <a:cs typeface="Times New Roman" pitchFamily="18" charset="0"/>
              </a:rPr>
              <a:t>Beaglebone</a:t>
            </a:r>
            <a:r>
              <a:rPr lang="en-GB" dirty="0">
                <a:latin typeface="Times New Roman" pitchFamily="18" charset="0"/>
                <a:cs typeface="Times New Roman" pitchFamily="18" charset="0"/>
              </a:rPr>
              <a:t> Black, Buzzer act as output device.</a:t>
            </a:r>
          </a:p>
          <a:p>
            <a:r>
              <a:rPr lang="en-GB" dirty="0">
                <a:latin typeface="Times New Roman" pitchFamily="18" charset="0"/>
                <a:cs typeface="Times New Roman" pitchFamily="18" charset="0"/>
              </a:rPr>
              <a:t>The negative end of the Buzzer is connected to P9.1 (GND)</a:t>
            </a:r>
          </a:p>
          <a:p>
            <a:r>
              <a:rPr lang="en-GB" dirty="0">
                <a:latin typeface="Times New Roman" pitchFamily="18" charset="0"/>
                <a:cs typeface="Times New Roman" pitchFamily="18" charset="0"/>
              </a:rPr>
              <a:t>The positive end of buzzer is connected to P8.11 (GPIO_45)</a:t>
            </a:r>
          </a:p>
          <a:p>
            <a:r>
              <a:rPr lang="en-GB" dirty="0">
                <a:latin typeface="Times New Roman" pitchFamily="18" charset="0"/>
                <a:cs typeface="Times New Roman" pitchFamily="18" charset="0"/>
              </a:rPr>
              <a:t>All GPIO pins of BBB are 3.3V and can be configured as inputs or outputs. </a:t>
            </a:r>
          </a:p>
        </p:txBody>
      </p:sp>
      <p:pic>
        <p:nvPicPr>
          <p:cNvPr id="1026" name="Picture 2"/>
          <p:cNvPicPr>
            <a:picLocks noChangeAspect="1" noChangeArrowheads="1"/>
          </p:cNvPicPr>
          <p:nvPr/>
        </p:nvPicPr>
        <p:blipFill>
          <a:blip r:embed="rId2"/>
          <a:srcRect/>
          <a:stretch>
            <a:fillRect/>
          </a:stretch>
        </p:blipFill>
        <p:spPr bwMode="auto">
          <a:xfrm>
            <a:off x="5975927" y="1838036"/>
            <a:ext cx="6106536" cy="4677064"/>
          </a:xfrm>
          <a:prstGeom prst="rect">
            <a:avLst/>
          </a:prstGeom>
          <a:noFill/>
          <a:ln w="9525">
            <a:noFill/>
            <a:miter lim="800000"/>
            <a:headEnd/>
            <a:tailEnd/>
          </a:ln>
          <a:effectLst/>
        </p:spPr>
      </p:pic>
    </p:spTree>
    <p:extLst>
      <p:ext uri="{BB962C8B-B14F-4D97-AF65-F5344CB8AC3E}">
        <p14:creationId xmlns:p14="http://schemas.microsoft.com/office/powerpoint/2010/main" val="338803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DD4D-49E0-4B54-9A79-FD03C3024304}"/>
              </a:ext>
            </a:extLst>
          </p:cNvPr>
          <p:cNvSpPr>
            <a:spLocks noGrp="1"/>
          </p:cNvSpPr>
          <p:nvPr>
            <p:ph type="title"/>
          </p:nvPr>
        </p:nvSpPr>
        <p:spPr/>
        <p:txBody>
          <a:bodyPr/>
          <a:lstStyle/>
          <a:p>
            <a:pPr algn="ctr"/>
            <a:r>
              <a:rPr lang="en-GB" b="1" dirty="0">
                <a:latin typeface="Times New Roman" pitchFamily="18" charset="0"/>
                <a:cs typeface="Times New Roman" pitchFamily="18" charset="0"/>
              </a:rPr>
              <a:t>Interfacing Push Button with </a:t>
            </a:r>
            <a:r>
              <a:rPr lang="en-GB" b="1" dirty="0" err="1">
                <a:latin typeface="Times New Roman" pitchFamily="18" charset="0"/>
                <a:cs typeface="Times New Roman" pitchFamily="18" charset="0"/>
              </a:rPr>
              <a:t>Beaglebone</a:t>
            </a:r>
            <a:r>
              <a:rPr lang="en-GB" b="1" dirty="0">
                <a:latin typeface="Times New Roman" pitchFamily="18" charset="0"/>
                <a:cs typeface="Times New Roman" pitchFamily="18" charset="0"/>
              </a:rPr>
              <a:t> Black</a:t>
            </a:r>
          </a:p>
        </p:txBody>
      </p:sp>
      <p:sp>
        <p:nvSpPr>
          <p:cNvPr id="3" name="Content Placeholder 2">
            <a:extLst>
              <a:ext uri="{FF2B5EF4-FFF2-40B4-BE49-F238E27FC236}">
                <a16:creationId xmlns:a16="http://schemas.microsoft.com/office/drawing/2014/main" id="{58EF0939-8DC7-4AA7-A571-3B12F84F5FE8}"/>
              </a:ext>
            </a:extLst>
          </p:cNvPr>
          <p:cNvSpPr>
            <a:spLocks noGrp="1"/>
          </p:cNvSpPr>
          <p:nvPr>
            <p:ph idx="1"/>
          </p:nvPr>
        </p:nvSpPr>
        <p:spPr>
          <a:xfrm>
            <a:off x="414670" y="1825625"/>
            <a:ext cx="5922335" cy="4702766"/>
          </a:xfrm>
        </p:spPr>
        <p:txBody>
          <a:bodyPr vert="horz" lIns="91440" tIns="45720" rIns="91440" bIns="45720" rtlCol="0" anchor="t">
            <a:normAutofit fontScale="85000" lnSpcReduction="10000"/>
          </a:bodyPr>
          <a:lstStyle/>
          <a:p>
            <a:r>
              <a:rPr lang="en-GB" dirty="0">
                <a:latin typeface="Times New Roman" pitchFamily="18" charset="0"/>
                <a:ea typeface="+mn-lt"/>
                <a:cs typeface="Times New Roman" pitchFamily="18" charset="0"/>
              </a:rPr>
              <a:t>Interfacing switch with </a:t>
            </a:r>
            <a:r>
              <a:rPr lang="en-GB" dirty="0" err="1">
                <a:latin typeface="Times New Roman" pitchFamily="18" charset="0"/>
                <a:ea typeface="+mn-lt"/>
                <a:cs typeface="Times New Roman" pitchFamily="18" charset="0"/>
              </a:rPr>
              <a:t>Beaglebone</a:t>
            </a:r>
            <a:r>
              <a:rPr lang="en-GB" dirty="0">
                <a:latin typeface="Times New Roman" pitchFamily="18" charset="0"/>
                <a:ea typeface="+mn-lt"/>
                <a:cs typeface="Times New Roman" pitchFamily="18" charset="0"/>
              </a:rPr>
              <a:t> Black where  switch acts as an input device.</a:t>
            </a:r>
            <a:endParaRPr lang="en-US" dirty="0">
              <a:latin typeface="Times New Roman" pitchFamily="18" charset="0"/>
              <a:cs typeface="Times New Roman" pitchFamily="18" charset="0"/>
            </a:endParaRPr>
          </a:p>
          <a:p>
            <a:r>
              <a:rPr lang="en-GB" dirty="0">
                <a:latin typeface="Times New Roman" pitchFamily="18" charset="0"/>
                <a:ea typeface="+mn-lt"/>
                <a:cs typeface="Times New Roman" pitchFamily="18" charset="0"/>
              </a:rPr>
              <a:t>Push button has two terminals.</a:t>
            </a:r>
          </a:p>
          <a:p>
            <a:r>
              <a:rPr lang="en-GB" dirty="0">
                <a:latin typeface="Times New Roman" pitchFamily="18" charset="0"/>
                <a:ea typeface="+mn-lt"/>
                <a:cs typeface="Times New Roman" pitchFamily="18" charset="0"/>
              </a:rPr>
              <a:t> Any one of them connects with Ground (P9.2) of </a:t>
            </a:r>
            <a:r>
              <a:rPr lang="en-GB" dirty="0" err="1">
                <a:latin typeface="Times New Roman" pitchFamily="18" charset="0"/>
                <a:ea typeface="+mn-lt"/>
                <a:cs typeface="Times New Roman" pitchFamily="18" charset="0"/>
              </a:rPr>
              <a:t>BeagleBone</a:t>
            </a:r>
            <a:r>
              <a:rPr lang="en-GB" dirty="0">
                <a:latin typeface="Times New Roman" pitchFamily="18" charset="0"/>
                <a:ea typeface="+mn-lt"/>
                <a:cs typeface="Times New Roman" pitchFamily="18" charset="0"/>
              </a:rPr>
              <a:t> Black.</a:t>
            </a:r>
          </a:p>
          <a:p>
            <a:r>
              <a:rPr lang="en-GB" dirty="0">
                <a:latin typeface="Times New Roman" pitchFamily="18" charset="0"/>
                <a:ea typeface="+mn-lt"/>
                <a:cs typeface="Times New Roman" pitchFamily="18" charset="0"/>
              </a:rPr>
              <a:t>The VCC 3.3 V (P9.3) is connected through 1k ohm resistor to another terminal of push button.</a:t>
            </a:r>
            <a:endParaRPr lang="en-GB" dirty="0">
              <a:latin typeface="Times New Roman" pitchFamily="18" charset="0"/>
              <a:cs typeface="Times New Roman" pitchFamily="18" charset="0"/>
            </a:endParaRPr>
          </a:p>
          <a:p>
            <a:r>
              <a:rPr lang="en-GB" dirty="0">
                <a:latin typeface="Times New Roman" pitchFamily="18" charset="0"/>
                <a:ea typeface="+mn-lt"/>
                <a:cs typeface="Times New Roman" pitchFamily="18" charset="0"/>
              </a:rPr>
              <a:t>Common end of resistor and push button is connected to pin number 12</a:t>
            </a:r>
            <a:r>
              <a:rPr lang="en-GB" baseline="30000" dirty="0">
                <a:latin typeface="Times New Roman" pitchFamily="18" charset="0"/>
                <a:ea typeface="+mn-lt"/>
                <a:cs typeface="Times New Roman" pitchFamily="18" charset="0"/>
              </a:rPr>
              <a:t>th</a:t>
            </a:r>
            <a:r>
              <a:rPr lang="en-GB" dirty="0">
                <a:latin typeface="Times New Roman" pitchFamily="18" charset="0"/>
                <a:ea typeface="+mn-lt"/>
                <a:cs typeface="Times New Roman" pitchFamily="18" charset="0"/>
              </a:rPr>
              <a:t> of header P8 (GPIO_44).</a:t>
            </a:r>
          </a:p>
          <a:p>
            <a:r>
              <a:rPr lang="en-GB" dirty="0">
                <a:latin typeface="Times New Roman" pitchFamily="18" charset="0"/>
                <a:ea typeface="+mn-lt"/>
                <a:cs typeface="Times New Roman" pitchFamily="18" charset="0"/>
              </a:rPr>
              <a:t>Provide the supply to </a:t>
            </a:r>
            <a:r>
              <a:rPr lang="en-GB" dirty="0" err="1">
                <a:latin typeface="Times New Roman" pitchFamily="18" charset="0"/>
                <a:ea typeface="+mn-lt"/>
                <a:cs typeface="Times New Roman" pitchFamily="18" charset="0"/>
              </a:rPr>
              <a:t>Beaglebone</a:t>
            </a:r>
            <a:r>
              <a:rPr lang="en-GB" dirty="0">
                <a:latin typeface="Times New Roman" pitchFamily="18" charset="0"/>
                <a:ea typeface="+mn-lt"/>
                <a:cs typeface="Times New Roman" pitchFamily="18" charset="0"/>
              </a:rPr>
              <a:t> Black by connecting with Laptop through USB cable. </a:t>
            </a: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6253018" y="2466108"/>
            <a:ext cx="5915170" cy="4048991"/>
          </a:xfrm>
          <a:prstGeom prst="rect">
            <a:avLst/>
          </a:prstGeom>
          <a:noFill/>
          <a:ln w="9525">
            <a:noFill/>
            <a:miter lim="800000"/>
            <a:headEnd/>
            <a:tailEnd/>
          </a:ln>
          <a:effectLst/>
        </p:spPr>
      </p:pic>
    </p:spTree>
    <p:extLst>
      <p:ext uri="{BB962C8B-B14F-4D97-AF65-F5344CB8AC3E}">
        <p14:creationId xmlns:p14="http://schemas.microsoft.com/office/powerpoint/2010/main" val="156742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3B44-CC45-4799-9505-E0EABC26099F}"/>
              </a:ext>
            </a:extLst>
          </p:cNvPr>
          <p:cNvSpPr>
            <a:spLocks noGrp="1"/>
          </p:cNvSpPr>
          <p:nvPr>
            <p:ph type="title"/>
          </p:nvPr>
        </p:nvSpPr>
        <p:spPr/>
        <p:txBody>
          <a:bodyPr/>
          <a:lstStyle/>
          <a:p>
            <a:pPr algn="ctr"/>
            <a:r>
              <a:rPr lang="en-GB" b="1" dirty="0">
                <a:latin typeface="Times New Roman" pitchFamily="18" charset="0"/>
                <a:cs typeface="Times New Roman" pitchFamily="18" charset="0"/>
              </a:rPr>
              <a:t>Circuit Diagram</a:t>
            </a:r>
          </a:p>
        </p:txBody>
      </p:sp>
      <p:pic>
        <p:nvPicPr>
          <p:cNvPr id="3074" name="Picture 2"/>
          <p:cNvPicPr>
            <a:picLocks noGrp="1" noChangeAspect="1" noChangeArrowheads="1"/>
          </p:cNvPicPr>
          <p:nvPr>
            <p:ph idx="1"/>
          </p:nvPr>
        </p:nvPicPr>
        <p:blipFill>
          <a:blip r:embed="rId2"/>
          <a:srcRect/>
          <a:stretch>
            <a:fillRect/>
          </a:stretch>
        </p:blipFill>
        <p:spPr bwMode="auto">
          <a:xfrm>
            <a:off x="749877" y="1737808"/>
            <a:ext cx="5115214" cy="4305300"/>
          </a:xfrm>
          <a:prstGeom prst="rect">
            <a:avLst/>
          </a:prstGeom>
          <a:noFill/>
          <a:ln w="9525">
            <a:noFill/>
            <a:miter lim="800000"/>
            <a:headEnd/>
            <a:tailEnd/>
          </a:ln>
          <a:effectLst/>
        </p:spPr>
      </p:pic>
      <p:sp>
        <p:nvSpPr>
          <p:cNvPr id="3076" name="AutoShape 4" descr="https://apis.mail.yahoo.com/ws/v3/mailboxes/@.id==VjN-_zW5ZohDsgBju3dm3keubuxi-VQeI-6-kE-pkPtaCpc7FonIJZsEbaFkZea_LyzykTQaMvpIAdtHfV_ZNrf_Fg/messages/@.id==ABNJa0ARXef7X5-iFAedOJTm-5Q/content/parts/@.id==4/thumbnail?appId=YMailNorrinLa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3"/>
          <a:srcRect/>
          <a:stretch>
            <a:fillRect/>
          </a:stretch>
        </p:blipFill>
        <p:spPr bwMode="auto">
          <a:xfrm>
            <a:off x="6382327" y="1348508"/>
            <a:ext cx="5329382" cy="5093855"/>
          </a:xfrm>
          <a:prstGeom prst="rect">
            <a:avLst/>
          </a:prstGeom>
          <a:noFill/>
          <a:ln w="9525">
            <a:noFill/>
            <a:miter lim="800000"/>
            <a:headEnd/>
            <a:tailEnd/>
          </a:ln>
          <a:effectLst/>
        </p:spPr>
      </p:pic>
    </p:spTree>
    <p:extLst>
      <p:ext uri="{BB962C8B-B14F-4D97-AF65-F5344CB8AC3E}">
        <p14:creationId xmlns:p14="http://schemas.microsoft.com/office/powerpoint/2010/main" val="317719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C017-F05B-4377-93C1-9C44388D3207}"/>
              </a:ext>
            </a:extLst>
          </p:cNvPr>
          <p:cNvSpPr>
            <a:spLocks noGrp="1"/>
          </p:cNvSpPr>
          <p:nvPr>
            <p:ph type="title"/>
          </p:nvPr>
        </p:nvSpPr>
        <p:spPr/>
        <p:txBody>
          <a:bodyPr/>
          <a:lstStyle/>
          <a:p>
            <a:pPr algn="ctr"/>
            <a:r>
              <a:rPr lang="en-GB" b="1" dirty="0">
                <a:latin typeface="Times New Roman" pitchFamily="18" charset="0"/>
                <a:cs typeface="Times New Roman" pitchFamily="18" charset="0"/>
              </a:rPr>
              <a:t>Steps to Access to GPIO Pins of </a:t>
            </a:r>
            <a:r>
              <a:rPr lang="en-GB" b="1" dirty="0" err="1">
                <a:latin typeface="Times New Roman" pitchFamily="18" charset="0"/>
                <a:cs typeface="Times New Roman" pitchFamily="18" charset="0"/>
              </a:rPr>
              <a:t>Beaglebone</a:t>
            </a:r>
            <a:r>
              <a:rPr lang="en-GB" b="1" dirty="0">
                <a:latin typeface="Times New Roman" pitchFamily="18" charset="0"/>
                <a:cs typeface="Times New Roman" pitchFamily="18" charset="0"/>
              </a:rPr>
              <a:t> Black</a:t>
            </a:r>
          </a:p>
        </p:txBody>
      </p:sp>
      <p:sp>
        <p:nvSpPr>
          <p:cNvPr id="3" name="Content Placeholder 2">
            <a:extLst>
              <a:ext uri="{FF2B5EF4-FFF2-40B4-BE49-F238E27FC236}">
                <a16:creationId xmlns:a16="http://schemas.microsoft.com/office/drawing/2014/main" id="{448DE7C5-54FE-457C-8CD7-842B8A6B83ED}"/>
              </a:ext>
            </a:extLst>
          </p:cNvPr>
          <p:cNvSpPr>
            <a:spLocks noGrp="1"/>
          </p:cNvSpPr>
          <p:nvPr>
            <p:ph idx="1"/>
          </p:nvPr>
        </p:nvSpPr>
        <p:spPr>
          <a:xfrm>
            <a:off x="120074" y="1825625"/>
            <a:ext cx="6345382" cy="4351338"/>
          </a:xfrm>
        </p:spPr>
        <p:txBody>
          <a:bodyPr vert="horz" lIns="91440" tIns="45720" rIns="91440" bIns="45720" rtlCol="0" anchor="t">
            <a:normAutofit fontScale="92500"/>
          </a:bodyPr>
          <a:lstStyle/>
          <a:p>
            <a:r>
              <a:rPr lang="en-GB" dirty="0">
                <a:latin typeface="Times New Roman" pitchFamily="18" charset="0"/>
                <a:cs typeface="Times New Roman" pitchFamily="18" charset="0"/>
              </a:rPr>
              <a:t>A maximum of 66 GPIO pins are accessible from the expansion header. </a:t>
            </a:r>
          </a:p>
          <a:p>
            <a:r>
              <a:rPr lang="en-GB" dirty="0">
                <a:latin typeface="Times New Roman" pitchFamily="18" charset="0"/>
                <a:cs typeface="Times New Roman" pitchFamily="18" charset="0"/>
              </a:rPr>
              <a:t>All of these pins are 3.3V and can be configured as inputs or outputs. Any GPIO can be used as an interrupt and is limited to two interrupts per GPIO Bank for a maximum of eight pins as interrupts. </a:t>
            </a:r>
          </a:p>
          <a:p>
            <a:r>
              <a:rPr lang="en-GB" dirty="0">
                <a:latin typeface="Times New Roman" pitchFamily="18" charset="0"/>
                <a:cs typeface="Times New Roman" pitchFamily="18" charset="0"/>
              </a:rPr>
              <a:t>The max output current varies by pin. For some pins it's 4mA and for some pins it's 6mA. The inputs are not 5V tolerant. The max voltage is 3.3V.</a:t>
            </a:r>
          </a:p>
        </p:txBody>
      </p:sp>
      <p:pic>
        <p:nvPicPr>
          <p:cNvPr id="16386" name="Picture 2"/>
          <p:cNvPicPr>
            <a:picLocks noChangeAspect="1" noChangeArrowheads="1"/>
          </p:cNvPicPr>
          <p:nvPr/>
        </p:nvPicPr>
        <p:blipFill>
          <a:blip r:embed="rId2"/>
          <a:srcRect/>
          <a:stretch>
            <a:fillRect/>
          </a:stretch>
        </p:blipFill>
        <p:spPr bwMode="auto">
          <a:xfrm>
            <a:off x="6445908" y="1689603"/>
            <a:ext cx="5597236" cy="4883150"/>
          </a:xfrm>
          <a:prstGeom prst="rect">
            <a:avLst/>
          </a:prstGeom>
          <a:noFill/>
          <a:ln w="9525">
            <a:noFill/>
            <a:miter lim="800000"/>
            <a:headEnd/>
            <a:tailEnd/>
          </a:ln>
          <a:effectLst/>
        </p:spPr>
      </p:pic>
    </p:spTree>
    <p:extLst>
      <p:ext uri="{BB962C8B-B14F-4D97-AF65-F5344CB8AC3E}">
        <p14:creationId xmlns:p14="http://schemas.microsoft.com/office/powerpoint/2010/main" val="154022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8782-F884-4984-9BC6-6CAF0735D721}"/>
              </a:ext>
            </a:extLst>
          </p:cNvPr>
          <p:cNvSpPr>
            <a:spLocks noGrp="1"/>
          </p:cNvSpPr>
          <p:nvPr>
            <p:ph type="title"/>
          </p:nvPr>
        </p:nvSpPr>
        <p:spPr/>
        <p:txBody>
          <a:bodyPr/>
          <a:lstStyle/>
          <a:p>
            <a:r>
              <a:rPr lang="en-GB" b="1" dirty="0">
                <a:latin typeface="Times New Roman" pitchFamily="18" charset="0"/>
                <a:cs typeface="Times New Roman" pitchFamily="18" charset="0"/>
              </a:rPr>
              <a:t>Continue...</a:t>
            </a:r>
          </a:p>
        </p:txBody>
      </p:sp>
      <p:sp>
        <p:nvSpPr>
          <p:cNvPr id="3" name="Content Placeholder 2">
            <a:extLst>
              <a:ext uri="{FF2B5EF4-FFF2-40B4-BE49-F238E27FC236}">
                <a16:creationId xmlns:a16="http://schemas.microsoft.com/office/drawing/2014/main" id="{BA93FD2C-6D06-4F36-A14E-4CA19ABFE59D}"/>
              </a:ext>
            </a:extLst>
          </p:cNvPr>
          <p:cNvSpPr>
            <a:spLocks noGrp="1"/>
          </p:cNvSpPr>
          <p:nvPr>
            <p:ph idx="1"/>
          </p:nvPr>
        </p:nvSpPr>
        <p:spPr>
          <a:xfrm>
            <a:off x="838200" y="1488558"/>
            <a:ext cx="10515600" cy="5061098"/>
          </a:xfrm>
        </p:spPr>
        <p:txBody>
          <a:bodyPr vert="horz" lIns="91440" tIns="45720" rIns="91440" bIns="45720" rtlCol="0" anchor="t">
            <a:normAutofit lnSpcReduction="10000"/>
          </a:bodyPr>
          <a:lstStyle/>
          <a:p>
            <a:pPr>
              <a:buNone/>
            </a:pPr>
            <a:r>
              <a:rPr lang="en-GB" b="1" dirty="0">
                <a:latin typeface="Times New Roman" pitchFamily="18" charset="0"/>
                <a:cs typeface="Times New Roman" pitchFamily="18" charset="0"/>
              </a:rPr>
              <a:t>GPIO Numbering Scheme:</a:t>
            </a:r>
          </a:p>
          <a:p>
            <a:pPr lvl="1"/>
            <a:r>
              <a:rPr lang="en-GB" dirty="0">
                <a:latin typeface="Times New Roman" pitchFamily="18" charset="0"/>
                <a:ea typeface="+mn-lt"/>
                <a:cs typeface="Times New Roman" pitchFamily="18" charset="0"/>
              </a:rPr>
              <a:t>The </a:t>
            </a:r>
            <a:r>
              <a:rPr lang="en-GB" dirty="0" err="1">
                <a:latin typeface="Times New Roman" pitchFamily="18" charset="0"/>
                <a:ea typeface="+mn-lt"/>
                <a:cs typeface="Times New Roman" pitchFamily="18" charset="0"/>
              </a:rPr>
              <a:t>gpio</a:t>
            </a:r>
            <a:r>
              <a:rPr lang="en-GB" dirty="0">
                <a:latin typeface="Times New Roman" pitchFamily="18" charset="0"/>
                <a:ea typeface="+mn-lt"/>
                <a:cs typeface="Times New Roman" pitchFamily="18" charset="0"/>
              </a:rPr>
              <a:t> pins of the </a:t>
            </a:r>
            <a:r>
              <a:rPr lang="en-GB" dirty="0" err="1">
                <a:latin typeface="Times New Roman" pitchFamily="18" charset="0"/>
                <a:ea typeface="+mn-lt"/>
                <a:cs typeface="Times New Roman" pitchFamily="18" charset="0"/>
              </a:rPr>
              <a:t>bbb</a:t>
            </a:r>
            <a:r>
              <a:rPr lang="en-GB" dirty="0">
                <a:latin typeface="Times New Roman" pitchFamily="18" charset="0"/>
                <a:ea typeface="+mn-lt"/>
                <a:cs typeface="Times New Roman" pitchFamily="18" charset="0"/>
              </a:rPr>
              <a:t> are grouped into 3 groups of 32: GPIO0, GPIO1, and GPIO2. </a:t>
            </a:r>
          </a:p>
          <a:p>
            <a:pPr lvl="1"/>
            <a:r>
              <a:rPr lang="en-GB" dirty="0">
                <a:latin typeface="Times New Roman" pitchFamily="18" charset="0"/>
                <a:ea typeface="+mn-lt"/>
                <a:cs typeface="Times New Roman" pitchFamily="18" charset="0"/>
              </a:rPr>
              <a:t>An individual pin can be </a:t>
            </a:r>
            <a:r>
              <a:rPr lang="en-GB" dirty="0" err="1">
                <a:latin typeface="Times New Roman" pitchFamily="18" charset="0"/>
                <a:ea typeface="+mn-lt"/>
                <a:cs typeface="Times New Roman" pitchFamily="18" charset="0"/>
              </a:rPr>
              <a:t>refered</a:t>
            </a:r>
            <a:r>
              <a:rPr lang="en-GB" dirty="0">
                <a:latin typeface="Times New Roman" pitchFamily="18" charset="0"/>
                <a:ea typeface="+mn-lt"/>
                <a:cs typeface="Times New Roman" pitchFamily="18" charset="0"/>
              </a:rPr>
              <a:t> to using the convention GPIOX_Y where X is its </a:t>
            </a:r>
            <a:r>
              <a:rPr lang="en-GB" dirty="0" err="1">
                <a:latin typeface="Times New Roman" pitchFamily="18" charset="0"/>
                <a:ea typeface="+mn-lt"/>
                <a:cs typeface="Times New Roman" pitchFamily="18" charset="0"/>
              </a:rPr>
              <a:t>gpio</a:t>
            </a:r>
            <a:r>
              <a:rPr lang="en-GB" dirty="0">
                <a:latin typeface="Times New Roman" pitchFamily="18" charset="0"/>
                <a:ea typeface="+mn-lt"/>
                <a:cs typeface="Times New Roman" pitchFamily="18" charset="0"/>
              </a:rPr>
              <a:t> register and Y is its number within that register. </a:t>
            </a:r>
          </a:p>
          <a:p>
            <a:pPr lvl="1"/>
            <a:r>
              <a:rPr lang="en-GB" dirty="0">
                <a:latin typeface="Times New Roman" pitchFamily="18" charset="0"/>
                <a:ea typeface="+mn-lt"/>
                <a:cs typeface="Times New Roman" pitchFamily="18" charset="0"/>
              </a:rPr>
              <a:t>A </a:t>
            </a:r>
            <a:r>
              <a:rPr lang="en-GB" dirty="0" err="1">
                <a:latin typeface="Times New Roman" pitchFamily="18" charset="0"/>
                <a:ea typeface="+mn-lt"/>
                <a:cs typeface="Times New Roman" pitchFamily="18" charset="0"/>
              </a:rPr>
              <a:t>gpio’s</a:t>
            </a:r>
            <a:r>
              <a:rPr lang="en-GB" dirty="0">
                <a:latin typeface="Times New Roman" pitchFamily="18" charset="0"/>
                <a:ea typeface="+mn-lt"/>
                <a:cs typeface="Times New Roman" pitchFamily="18" charset="0"/>
              </a:rPr>
              <a:t> absolute pin number is calculated in the following manner: Z = 32*X + Y where X is again the </a:t>
            </a:r>
            <a:r>
              <a:rPr lang="en-GB" dirty="0" err="1">
                <a:latin typeface="Times New Roman" pitchFamily="18" charset="0"/>
                <a:ea typeface="+mn-lt"/>
                <a:cs typeface="Times New Roman" pitchFamily="18" charset="0"/>
              </a:rPr>
              <a:t>gpio</a:t>
            </a:r>
            <a:r>
              <a:rPr lang="en-GB" dirty="0">
                <a:latin typeface="Times New Roman" pitchFamily="18" charset="0"/>
                <a:ea typeface="+mn-lt"/>
                <a:cs typeface="Times New Roman" pitchFamily="18" charset="0"/>
              </a:rPr>
              <a:t> register and Y is the position within that register.</a:t>
            </a:r>
            <a:endParaRPr lang="en-GB" dirty="0">
              <a:latin typeface="Times New Roman" pitchFamily="18" charset="0"/>
              <a:cs typeface="Times New Roman" pitchFamily="18" charset="0"/>
            </a:endParaRPr>
          </a:p>
          <a:p>
            <a:pPr lvl="1"/>
            <a:r>
              <a:rPr lang="en-GB" dirty="0">
                <a:latin typeface="Times New Roman" pitchFamily="18" charset="0"/>
                <a:ea typeface="+mn-lt"/>
                <a:cs typeface="Times New Roman" pitchFamily="18" charset="0"/>
              </a:rPr>
              <a:t>i.e. GPIO2_24 is 32*2+24, making it GPIO_88. If this pin were to be referenced anywhere in software, the user would use the number 88.</a:t>
            </a:r>
          </a:p>
          <a:p>
            <a:pPr lvl="1"/>
            <a:r>
              <a:rPr lang="en-GB" dirty="0">
                <a:latin typeface="Times New Roman" pitchFamily="18" charset="0"/>
                <a:ea typeface="+mn-lt"/>
                <a:cs typeface="Times New Roman" pitchFamily="18" charset="0"/>
              </a:rPr>
              <a:t>Each </a:t>
            </a:r>
            <a:r>
              <a:rPr lang="en-GB" dirty="0" err="1">
                <a:latin typeface="Times New Roman" pitchFamily="18" charset="0"/>
                <a:ea typeface="+mn-lt"/>
                <a:cs typeface="Times New Roman" pitchFamily="18" charset="0"/>
              </a:rPr>
              <a:t>gpio</a:t>
            </a:r>
            <a:r>
              <a:rPr lang="en-GB" dirty="0">
                <a:latin typeface="Times New Roman" pitchFamily="18" charset="0"/>
                <a:ea typeface="+mn-lt"/>
                <a:cs typeface="Times New Roman" pitchFamily="18" charset="0"/>
              </a:rPr>
              <a:t> pin on the BBB has three different numbering schemes associated with it!</a:t>
            </a:r>
            <a:endParaRPr lang="en-GB" dirty="0">
              <a:latin typeface="Times New Roman" pitchFamily="18" charset="0"/>
              <a:cs typeface="Times New Roman" pitchFamily="18" charset="0"/>
            </a:endParaRPr>
          </a:p>
          <a:p>
            <a:pPr lvl="2"/>
            <a:r>
              <a:rPr lang="en-GB" dirty="0">
                <a:latin typeface="Times New Roman" pitchFamily="18" charset="0"/>
                <a:ea typeface="+mn-lt"/>
                <a:cs typeface="Times New Roman" pitchFamily="18" charset="0"/>
              </a:rPr>
              <a:t>The physical pin location, in the form of PX_Y (P8_28)</a:t>
            </a:r>
            <a:endParaRPr lang="en-GB" dirty="0">
              <a:latin typeface="Times New Roman" pitchFamily="18" charset="0"/>
              <a:cs typeface="Times New Roman" pitchFamily="18" charset="0"/>
            </a:endParaRPr>
          </a:p>
          <a:p>
            <a:pPr lvl="2"/>
            <a:r>
              <a:rPr lang="en-GB" dirty="0">
                <a:latin typeface="Times New Roman" pitchFamily="18" charset="0"/>
                <a:ea typeface="+mn-lt"/>
                <a:cs typeface="Times New Roman" pitchFamily="18" charset="0"/>
              </a:rPr>
              <a:t>The </a:t>
            </a:r>
            <a:r>
              <a:rPr lang="en-GB" dirty="0" err="1">
                <a:latin typeface="Times New Roman" pitchFamily="18" charset="0"/>
                <a:ea typeface="+mn-lt"/>
                <a:cs typeface="Times New Roman" pitchFamily="18" charset="0"/>
              </a:rPr>
              <a:t>gpio</a:t>
            </a:r>
            <a:r>
              <a:rPr lang="en-GB" dirty="0">
                <a:latin typeface="Times New Roman" pitchFamily="18" charset="0"/>
                <a:ea typeface="+mn-lt"/>
                <a:cs typeface="Times New Roman" pitchFamily="18" charset="0"/>
              </a:rPr>
              <a:t> name, in the form of GPIOX_Y (GPIO2_24)</a:t>
            </a:r>
            <a:endParaRPr lang="en-GB" dirty="0">
              <a:latin typeface="Times New Roman" pitchFamily="18" charset="0"/>
              <a:cs typeface="Times New Roman" pitchFamily="18" charset="0"/>
            </a:endParaRPr>
          </a:p>
          <a:p>
            <a:pPr lvl="2"/>
            <a:r>
              <a:rPr lang="en-GB" dirty="0">
                <a:latin typeface="Times New Roman" pitchFamily="18" charset="0"/>
                <a:ea typeface="+mn-lt"/>
                <a:cs typeface="Times New Roman" pitchFamily="18" charset="0"/>
              </a:rPr>
              <a:t>The </a:t>
            </a:r>
            <a:r>
              <a:rPr lang="en-GB" dirty="0" err="1">
                <a:latin typeface="Times New Roman" pitchFamily="18" charset="0"/>
                <a:ea typeface="+mn-lt"/>
                <a:cs typeface="Times New Roman" pitchFamily="18" charset="0"/>
              </a:rPr>
              <a:t>gpio</a:t>
            </a:r>
            <a:r>
              <a:rPr lang="en-GB" dirty="0">
                <a:latin typeface="Times New Roman" pitchFamily="18" charset="0"/>
                <a:ea typeface="+mn-lt"/>
                <a:cs typeface="Times New Roman" pitchFamily="18" charset="0"/>
              </a:rPr>
              <a:t> number, in the form of 32*X + Y (88)</a:t>
            </a:r>
            <a:endParaRPr lang="en-GB" dirty="0">
              <a:latin typeface="Times New Roman" pitchFamily="18" charset="0"/>
              <a:cs typeface="Times New Roman" pitchFamily="18" charset="0"/>
            </a:endParaRPr>
          </a:p>
          <a:p>
            <a:pPr lvl="1"/>
            <a:r>
              <a:rPr lang="en-GB" dirty="0">
                <a:latin typeface="Times New Roman" pitchFamily="18" charset="0"/>
                <a:ea typeface="+mn-lt"/>
                <a:cs typeface="Times New Roman" pitchFamily="18" charset="0"/>
              </a:rPr>
              <a:t>Only the last scheme, the GPIO number, is used in software!</a:t>
            </a:r>
            <a:endParaRPr lang="en-GB" dirty="0">
              <a:latin typeface="Times New Roman" pitchFamily="18" charset="0"/>
              <a:cs typeface="Times New Roman" pitchFamily="18" charset="0"/>
            </a:endParaRPr>
          </a:p>
          <a:p>
            <a:pPr marL="0" indent="0">
              <a:buNone/>
            </a:pPr>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604581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93</TotalTime>
  <Words>1513</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     Individual Activity: 2_1 Task: Interfacing Panic Button and Buzzer with BBB </vt:lpstr>
      <vt:lpstr>List of Content</vt:lpstr>
      <vt:lpstr>IoT based Automatic Railway Gate Controller </vt:lpstr>
      <vt:lpstr>Usage of Push Button and Buzzer in the Project</vt:lpstr>
      <vt:lpstr>Interfacing Buzzer with Beaglebone Black </vt:lpstr>
      <vt:lpstr>Interfacing Push Button with Beaglebone Black</vt:lpstr>
      <vt:lpstr>Circuit Diagram</vt:lpstr>
      <vt:lpstr>Steps to Access to GPIO Pins of Beaglebone Black</vt:lpstr>
      <vt:lpstr>Continue...</vt:lpstr>
      <vt:lpstr>Continue..</vt:lpstr>
      <vt:lpstr>Continue..</vt:lpstr>
      <vt:lpstr>Continue..</vt:lpstr>
      <vt:lpstr>The Software coding: Eclipse IDE</vt:lpstr>
      <vt:lpstr>Programming steps to control GPIO pins </vt:lpstr>
      <vt:lpstr>Continue:</vt:lpstr>
      <vt:lpstr>Overview of the code:</vt:lpstr>
      <vt:lpstr>Steps to Run Code on Beaglebone Black </vt:lpstr>
      <vt:lpstr>Continue: </vt:lpstr>
      <vt:lpstr>Final Results: The value 0 indicate that push button is not pressed and buzzer is not beeping. The value 1 indicate the push button is pressed and buzzer is beeping.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dc:title>
  <dc:creator>User</dc:creator>
  <cp:lastModifiedBy>ramneet kaur</cp:lastModifiedBy>
  <cp:revision>652</cp:revision>
  <dcterms:created xsi:type="dcterms:W3CDTF">2020-11-01T23:23:52Z</dcterms:created>
  <dcterms:modified xsi:type="dcterms:W3CDTF">2020-11-02T19:03:43Z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1500963</vt:lpwstr>
  </property>
  <property fmtid="{D5CDD505-2E9C-101B-9397-08002B2CF9AE}" pid="3" name="NXPowerLiteSettings">
    <vt:lpwstr>C7000400038000</vt:lpwstr>
  </property>
  <property fmtid="{D5CDD505-2E9C-101B-9397-08002B2CF9AE}" pid="4" name="NXPowerLiteVersion">
    <vt:lpwstr>S9.0.1</vt:lpwstr>
  </property>
</Properties>
</file>