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60" r:id="rId7"/>
    <p:sldId id="258" r:id="rId8"/>
    <p:sldId id="263" r:id="rId9"/>
    <p:sldId id="274" r:id="rId10"/>
    <p:sldId id="275" r:id="rId11"/>
    <p:sldId id="276" r:id="rId12"/>
    <p:sldId id="277" r:id="rId13"/>
    <p:sldId id="264" r:id="rId14"/>
    <p:sldId id="280" r:id="rId15"/>
    <p:sldId id="262" r:id="rId16"/>
    <p:sldId id="265" r:id="rId17"/>
    <p:sldId id="285" r:id="rId18"/>
    <p:sldId id="266" r:id="rId19"/>
    <p:sldId id="281" r:id="rId20"/>
    <p:sldId id="282" r:id="rId21"/>
    <p:sldId id="283" r:id="rId22"/>
    <p:sldId id="271" r:id="rId23"/>
    <p:sldId id="272" r:id="rId24"/>
    <p:sldId id="273" r:id="rId25"/>
    <p:sldId id="278" r:id="rId26"/>
    <p:sldId id="284" r:id="rId27"/>
    <p:sldId id="279" r:id="rId28"/>
    <p:sldId id="261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9" autoAdjust="0"/>
    <p:restoredTop sz="94660"/>
  </p:normalViewPr>
  <p:slideViewPr>
    <p:cSldViewPr>
      <p:cViewPr varScale="1">
        <p:scale>
          <a:sx n="65" d="100"/>
          <a:sy n="65" d="100"/>
        </p:scale>
        <p:origin x="-130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C:\ESE_4009\pcb_design_bom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ritzing.org/learning/tutorials/designing-pcb/" TargetMode="External"/><Relationship Id="rId2" Type="http://schemas.openxmlformats.org/officeDocument/2006/relationships/hyperlink" Target="https://rushpcb.com/importance-of-pcbs-and-pcb-desig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-radionica.com/en/blog/what-is-fritzing-what-is-does-and-how-to-use-it/" TargetMode="External"/><Relationship Id="rId4" Type="http://schemas.openxmlformats.org/officeDocument/2006/relationships/hyperlink" Target="https://www.howtoforge.com/tutorial/design-pcb-and-generate-schematic-drawings-with-fritzing-on-linux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0425"/>
            <a:ext cx="41910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Individual Activity 3_2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PCB Designing –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Fritzing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Software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562600"/>
            <a:ext cx="8610600" cy="9144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by – 		           			 Submitted to – </a:t>
            </a:r>
          </a:p>
          <a:p>
            <a:pPr algn="l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Navjot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Saini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(C0751275)            			 Prof. Mike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Aleshams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371600"/>
            <a:ext cx="4724400" cy="242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Rat’s Nest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3886200" cy="5715000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Grey rectangle is the PCB board itself, on which parts will be arranged. We can resize the board.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 can identify parts by selecting or placing the cursor on them to see their labels.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thin connecting lines are the Rat's Nest that act as guidelines.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First of all , we need to arrange components to make clear and neat connections.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Board is placed in the centre of PCB board as all interfacing devices are connected to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Black. 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Uno and LCD are placed in line and close to each other.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motor driver IC and Stepper motor are also places close to each other.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this way, all components are aligned and arranged in proper order.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8750" t="9333" r="15000" b="5333"/>
          <a:stretch>
            <a:fillRect/>
          </a:stretch>
        </p:blipFill>
        <p:spPr bwMode="auto">
          <a:xfrm>
            <a:off x="4038600" y="1295400"/>
            <a:ext cx="494467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Autorouting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1752601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Fritzing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can automatically generate the connection traces between parts.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Click the Auto-route function from the bottom menu bar or under Routing &gt;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Autoroute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Autorouting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Progress window  will pop up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shownig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progress in routing in percentage.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can stop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Autorouting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between if there is any issue.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908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Continue…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458200" cy="17526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results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Autorouting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are not up to mark.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3 connections out of 36 are still left for routing as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autorouting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does not able to route these connections.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Such a problem might happen because parts were not arranged properly on the board or when there is just no possible route. You will then need to Hand-route the trace (more about hand-route below) or create a jumper.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67519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 Rule Check -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Autorouted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Circuit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750" t="9333" r="24000" b="10667"/>
          <a:stretch>
            <a:fillRect/>
          </a:stretch>
        </p:blipFill>
        <p:spPr bwMode="auto">
          <a:xfrm>
            <a:off x="0" y="2438400"/>
            <a:ext cx="9144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1371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we can see that there are wires that are overlapping , this shows that Auto routing does that yield the best results.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So, we will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switchto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Hand routing where all the connection are done manually.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Hand Routing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Autorouting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does not provide us with desired results, so we switched to Hand routing options.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PCB is designed on both Top layer and Bottom layer.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yellow traces represented Top layer traces and Orange traces represented Bottom layer traces.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Few connections are routed on top layer to avoid overlapping of traces.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 connections are traced with the help of Jumper wires as that traces are overlapping.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PCB design – Hand Routing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 Rule Check– No Error in final Design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9144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15240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final Hand routed design does not have any design error. The DRC results only represented all the unconnected pins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black.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we are not using all pins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Beaglebone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black but there is no overlapping wire error.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PCB View of Final PCB Design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Image View ( JPG) of PCB Design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Exporting Gerber files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534400" cy="114299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export the Gerber files that are further send for PCB manufacturing, go to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File  &gt; export &gt; for Production &gt; Extended Gerber ( RS- 274X).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250"/>
          <a:stretch>
            <a:fillRect/>
          </a:stretch>
        </p:blipFill>
        <p:spPr bwMode="auto">
          <a:xfrm>
            <a:off x="0" y="1828800"/>
            <a:ext cx="91439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List of Contents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based Automatic Railway Gate Controller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What is PCB Design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Printed Circuit Board (PCB) Design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Parts of PCB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Advantages of PCB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PCB Designing in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Fritzing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Software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Prepare Schematic Design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Switch to PCB View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Autorouting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Design Rule check –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Autorouted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Circuit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Hand Routing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Design Rule check – No error in final design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PCB View of final PCB design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Image View of PCB Design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Exporting Gerber files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Copper bottom view of Gerber file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Copper top view of Gerber file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Bill of Material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371600"/>
            <a:ext cx="3200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Copper Bottom View of Gerber file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1295400"/>
            <a:ext cx="597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Altium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Designer 20.2.6 Software is used to view Gerber Files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Copper Top view of Gerber file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Bill of Material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Fritzing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also auto-generate the Bill of Materials in HTML format.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All this is done through the “File/Export” menu located on the top left.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will generate a Bill of Material file link: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file:///C:/ESE_4009/pcb_design_bom.html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600200"/>
            <a:ext cx="4953000" cy="461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Continue…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991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Continue..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Uploading Gerber files in AISLER for manufacturing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362200"/>
            <a:ext cx="8839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14478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Fritzing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Software, we have option to order PCB for fabrication.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direct us to AISLER.net website where we can upload Gerber file and place order for PCB design.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Order PCB on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Fritzing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Fab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514600"/>
            <a:ext cx="91440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143000"/>
            <a:ext cx="64008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Placing Order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Importance of PCBs and PCB design.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(2020, April 25). Retrieved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RushPCB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https://rushpcb.com/importance-of-pcbs-and-pcb-design/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PCB view.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.). Retrieved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Fritizing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https://fritzing.org/learning/tutorials/designing-pcb/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Toulas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B.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Design PCB and Generate Schematic Drawings with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Fritzing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on Linux.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Retrieved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HowToForge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https://www.howtoforge.com/tutorial/design-pcb-and-generate-schematic-drawings-with-fritzing-on-linux/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E-radionica.com.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Fritzing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How to use it and How does it work?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Retrieved from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https://e-radionica.com/en/blog/what-is-fritzing-what-is-does-and-how-to-use-it/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44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THANK YOU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 smtClean="0">
                <a:latin typeface="Times New Roman"/>
                <a:cs typeface="Times New Roman"/>
              </a:rPr>
              <a:t>IoT</a:t>
            </a:r>
            <a:r>
              <a:rPr lang="en-GB" b="1" dirty="0" smtClean="0">
                <a:latin typeface="Times New Roman"/>
                <a:cs typeface="Times New Roman"/>
              </a:rPr>
              <a:t> based Automatic Railway Gate Controller</a:t>
            </a:r>
            <a:endParaRPr lang="en-US" dirty="0"/>
          </a:p>
        </p:txBody>
      </p:sp>
      <p:pic>
        <p:nvPicPr>
          <p:cNvPr id="4" name="Picture 7" descr="Diagram&#10;&#10;Description automatically generated">
            <a:extLst>
              <a:ext uri="{FF2B5EF4-FFF2-40B4-BE49-F238E27FC236}">
                <a16:creationId xmlns="" xmlns:a16="http://schemas.microsoft.com/office/drawing/2014/main" id="{9DC06FFE-8990-4522-BA46-7F1422B45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083" t="20625" r="21083" b="9375"/>
          <a:stretch>
            <a:fillRect/>
          </a:stretch>
        </p:blipFill>
        <p:spPr>
          <a:xfrm>
            <a:off x="685800" y="1600200"/>
            <a:ext cx="7543800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Printed Circuit Board (PCB) Design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PCB design is part of the design process of a product in electronics industry.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PCB is a piece of insulating plastic board, on and in which there are several layers of metal (copper) connections that connects parts mounted on the board.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Conducting layers are typically made of thin copper foil.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• 	The board is typically coated with a solder mask that is green in color.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PCB's can be single sided (one copper layer), double sided (two copper layers) or multi-layer.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362200"/>
            <a:ext cx="36988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Parts of PCB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4876800" cy="4830763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Component: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Components are the actual devices used in the circuit.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Pads: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Pads are location at which components are connected and pads have an inner diameter and outer diameter.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Traces: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Traces are essentially the wiring of the PCB that is  equivalent to wire for conducting signals.</a:t>
            </a:r>
          </a:p>
          <a:p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Vias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Vias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plated hole connecting traces from one layer of board to other layers.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Top metal layer: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Most of the components reside on the top layer. Fewer traces on the top.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Bottom Metal Layer: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Few components on this layer. • Many traces on this layer. •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Jumper wires: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avoid overlapping of traces, jumper wires are used.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Solder mask: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 is a thin lacquer-like layer of polymer that is usually applied to the copper traces of a printed circuit board (PCB) for protection against oxidation.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r="61500" b="48000"/>
          <a:stretch>
            <a:fillRect/>
          </a:stretch>
        </p:blipFill>
        <p:spPr bwMode="auto">
          <a:xfrm>
            <a:off x="4953000" y="1905000"/>
            <a:ext cx="4008120" cy="3566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Advantages of PCB design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Using a PCB brings many advantages to the electronic industry:</a:t>
            </a: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Compact Design</a:t>
            </a: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Ease of Testing and Repair</a:t>
            </a: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Lower Assembly Errors</a:t>
            </a: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Avoiding Short Circuits</a:t>
            </a: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Low Noise and Interference</a:t>
            </a:r>
          </a:p>
          <a:p>
            <a:pPr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Improved Repeatability and Reliability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PCB Designing 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Fritzing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Software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Fritzing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is a new open source PCB designer that supports Linux systems. Its power stems from its user-friendly interface, drag n drop features, pleasing visuals, and comprehensive views.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Fritzing's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PCB View lets us to design and export layout files for single-sided, Double sided Printed Circuit Boards.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 can also export your sketch to Gerber files, and send them to a professional PCB manufacturing service. 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05200"/>
            <a:ext cx="7772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Prepare Schematic Design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1066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design PCB, it is essential to prepare Schematic Design of whole Project.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One of the previous task was Schematic designing. Considering Schematic design our base, we will further prepare PCB design.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78" y="2840736"/>
            <a:ext cx="8779322" cy="401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Switch to PCB View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2895600" cy="4678363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To switch to the PCB View use the Navigator or the View Switcher.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While it is very easy to recognize parts in the Breadboard View, the PCB View might look a bit confusing at first glance.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reason for this is that the PCB View only shows the necessary information needed for the PCB design.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information is shown in different layers. To view or hide layers, use the View options in the menu bar.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/>
          <a:srcRect l="14044"/>
          <a:stretch>
            <a:fillRect/>
          </a:stretch>
        </p:blipFill>
        <p:spPr bwMode="auto">
          <a:xfrm>
            <a:off x="3200400" y="1295400"/>
            <a:ext cx="571500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1130</Words>
  <Application>Microsoft Office PowerPoint</Application>
  <PresentationFormat>On-screen Show (4:3)</PresentationFormat>
  <Paragraphs>116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Individual Activity 3_2 PCB Designing – Fritzing Software</vt:lpstr>
      <vt:lpstr>List of Contents</vt:lpstr>
      <vt:lpstr>IoT based Automatic Railway Gate Controller</vt:lpstr>
      <vt:lpstr>Printed Circuit Board (PCB) Design</vt:lpstr>
      <vt:lpstr>Parts of PCB</vt:lpstr>
      <vt:lpstr>Advantages of PCB design</vt:lpstr>
      <vt:lpstr>PCB Designing in Fritzing Software</vt:lpstr>
      <vt:lpstr>Prepare Schematic Design </vt:lpstr>
      <vt:lpstr>Switch to PCB View</vt:lpstr>
      <vt:lpstr>Rat’s Nest </vt:lpstr>
      <vt:lpstr>Autorouting</vt:lpstr>
      <vt:lpstr>Continue…</vt:lpstr>
      <vt:lpstr>Design Rule Check - Autorouted Circuit</vt:lpstr>
      <vt:lpstr>Hand Routing</vt:lpstr>
      <vt:lpstr>PCB design – Hand Routing</vt:lpstr>
      <vt:lpstr>Design Rule Check– No Error in final Design</vt:lpstr>
      <vt:lpstr>PCB View of Final PCB Design</vt:lpstr>
      <vt:lpstr>Image View ( JPG) of PCB Design</vt:lpstr>
      <vt:lpstr>Exporting Gerber files</vt:lpstr>
      <vt:lpstr>Copper Bottom View of Gerber file</vt:lpstr>
      <vt:lpstr>Copper Top view of Gerber file</vt:lpstr>
      <vt:lpstr>Bill of Material</vt:lpstr>
      <vt:lpstr>Continue…</vt:lpstr>
      <vt:lpstr>Continue..</vt:lpstr>
      <vt:lpstr>Uploading Gerber files in AISLER for manufacturing</vt:lpstr>
      <vt:lpstr>Order PCB on Fritzing Fab</vt:lpstr>
      <vt:lpstr>Placing Order</vt:lpstr>
      <vt:lpstr>References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Activity 3_2 PCB Designing – Fritzing Software</dc:title>
  <dc:creator>User</dc:creator>
  <cp:lastModifiedBy>User</cp:lastModifiedBy>
  <cp:revision>24</cp:revision>
  <dcterms:created xsi:type="dcterms:W3CDTF">2006-08-16T00:00:00Z</dcterms:created>
  <dcterms:modified xsi:type="dcterms:W3CDTF">2020-12-08T04:06:00Z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1403067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S9.0.3</vt:lpwstr>
  </property>
</Properties>
</file>