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1" r:id="rId9"/>
    <p:sldId id="262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3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16" autoAdjust="0"/>
    <p:restoredTop sz="94660"/>
  </p:normalViewPr>
  <p:slideViewPr>
    <p:cSldViewPr>
      <p:cViewPr>
        <p:scale>
          <a:sx n="81" d="100"/>
          <a:sy n="81" d="100"/>
        </p:scale>
        <p:origin x="-67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5580-C44E-43DC-ADA1-06D09A9780C7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38B70-800F-47DC-9CB3-362317139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06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project we need to send messages about gate status over the internet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38B70-800F-47DC-9CB3-362317139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67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evelopment-boards/nodemcu-esp8266-pinout-features-and-datasheet" TargetMode="External"/><Relationship Id="rId2" Type="http://schemas.openxmlformats.org/officeDocument/2006/relationships/hyperlink" Target="https://sites.google.com/a/cameon.net/beaglebone/home/serial-ports-u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duino-esp8266.readthedocs.io/en/latest/esp8266wifi/station-clas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microcontrollers/beaglebone-black-pinout-datasheet" TargetMode="External"/><Relationship Id="rId2" Type="http://schemas.openxmlformats.org/officeDocument/2006/relationships/hyperlink" Target="https://electronics.trev.id.au/2018/02/09/get-uart-serial-ports-working-beaglebone-black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3A25D70-4A55-4F72-B9C5-A69CDBF4D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4957100-6D8B-4161-9F2F-C0A949EC8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D8B065-EE51-4AE2-A94C-86249998F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61462"/>
            <a:ext cx="6477000" cy="2300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tx2"/>
                </a:solidFill>
              </a:rPr>
              <a:t>Group #1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500" b="1" dirty="0">
                <a:solidFill>
                  <a:schemeClr val="tx2"/>
                </a:solidFill>
              </a:rPr>
              <a:t/>
            </a:r>
            <a:br>
              <a:rPr lang="en-US" sz="35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INTERFACING ESP8266 WITH BEAGLEBONE BLACK</a:t>
            </a:r>
            <a:endParaRPr lang="en-US" sz="35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969" y="4645650"/>
            <a:ext cx="6705600" cy="18192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– Prof. Mike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Aleshams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Submitted by- Ramneet Kaur (C0752942)	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8999293-B054-4B57-A26F-D04C2BB11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E505D8A-F41A-450D-A648-E77DF6B8D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2BD6DCE-6A81-4F34-9958-67B578EA16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C462BE8-CD72-48CF-8A7B-C716D2B99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C2CDB70-40F1-4D00-8F17-A532E732EB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61945C4-D997-42F3-B59A-984CF0066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651FE4A-9487-43BE-A388-13453574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F44B0EF3-9992-4B95-8A43-6206B3FC3F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41B1C1F-C2FE-4C47-9D74-ADB9B53F4B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048177B-A49E-4E24-9007-07A0EDD6A2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Circuit Diagram of Interfacing ESP8266 with BBB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33944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358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schemeClr val="tx2"/>
                </a:solidFill>
              </a:rPr>
              <a:t>Arduino</a:t>
            </a:r>
            <a:r>
              <a:rPr lang="en-US" sz="3600" b="1" dirty="0">
                <a:solidFill>
                  <a:schemeClr val="tx2"/>
                </a:solidFill>
              </a:rPr>
              <a:t> IDE for writing code for ESP 8266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t="12381" b="14762"/>
          <a:stretch>
            <a:fillRect/>
          </a:stretch>
        </p:blipFill>
        <p:spPr bwMode="auto">
          <a:xfrm>
            <a:off x="4343400" y="1524000"/>
            <a:ext cx="464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609600" y="1689077"/>
            <a:ext cx="5029200" cy="5165724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CA" sz="2000" dirty="0"/>
              <a:t>Arduino IDE will be used writing the code and flashing the code to ESP module</a:t>
            </a:r>
          </a:p>
          <a:p>
            <a:pPr marL="914400" lvl="2" indent="0">
              <a:buNone/>
            </a:pPr>
            <a:endParaRPr lang="en-CA" sz="2000" dirty="0"/>
          </a:p>
          <a:p>
            <a:pPr lvl="2">
              <a:buNone/>
            </a:pPr>
            <a:r>
              <a:rPr lang="en-CA" sz="2000" b="1" dirty="0"/>
              <a:t>How to select the ESP 8266 board:</a:t>
            </a:r>
          </a:p>
          <a:p>
            <a:pPr lvl="2"/>
            <a:r>
              <a:rPr lang="en-CA" sz="2000" dirty="0"/>
              <a:t>Open Arduino IDE and from the Tools Button, Select the board as “Generic ESP8266 Module”.</a:t>
            </a:r>
          </a:p>
          <a:p>
            <a:pPr lvl="2"/>
            <a:endParaRPr lang="en-CA" sz="2000" dirty="0"/>
          </a:p>
          <a:p>
            <a:pPr lvl="2"/>
            <a:r>
              <a:rPr lang="en-CA" sz="2000" dirty="0"/>
              <a:t>Select the ESP 8266 Boards(2.7.4) and further select Generic ESP8266 module.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Continue..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4891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1568866"/>
            <a:ext cx="3276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Next for uploading the code we need to select the port to which the ESP has been connected.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port is selected from tool-box, choose the port from available options with which ESP 8266 board is connected.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Here, the board is connected to USB0.</a:t>
            </a:r>
          </a:p>
          <a:p>
            <a:pPr algn="just"/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Overview of code in </a:t>
            </a:r>
            <a:r>
              <a:rPr lang="en-US" sz="4000" b="1" dirty="0" err="1">
                <a:solidFill>
                  <a:schemeClr val="tx2"/>
                </a:solidFill>
              </a:rPr>
              <a:t>Arduino</a:t>
            </a:r>
            <a:r>
              <a:rPr lang="en-US" sz="4000" b="1" dirty="0">
                <a:solidFill>
                  <a:schemeClr val="tx2"/>
                </a:solidFill>
              </a:rPr>
              <a:t> IDE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A202E3AA-5177-45A1-B008-66D29B02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47" y="1670855"/>
            <a:ext cx="3505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Header files: </a:t>
            </a:r>
          </a:p>
          <a:p>
            <a:pPr marL="457200" indent="-457200">
              <a:buAutoNum type="arabicPeriod"/>
            </a:pPr>
            <a:r>
              <a:rPr lang="en-US" sz="2000" dirty="0"/>
              <a:t>ESP8266wifi.h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SoftwareSerial.h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Setting Baud Rate to 9600</a:t>
            </a:r>
          </a:p>
          <a:p>
            <a:r>
              <a:rPr lang="en-US" sz="2000" dirty="0"/>
              <a:t>Defining variables for </a:t>
            </a:r>
            <a:r>
              <a:rPr lang="en-US" sz="2000" dirty="0" err="1"/>
              <a:t>wifi</a:t>
            </a:r>
            <a:r>
              <a:rPr lang="en-US" sz="2000" dirty="0"/>
              <a:t> ID and Password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AA0CAF3-55E1-419C-864D-9C8A821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988" y="1422327"/>
            <a:ext cx="4876800" cy="4774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Void Setup(): One-time operations. </a:t>
            </a:r>
          </a:p>
          <a:p>
            <a:r>
              <a:rPr lang="en-US" sz="2000" dirty="0"/>
              <a:t>Setting direction of built-in LED as output.</a:t>
            </a:r>
          </a:p>
          <a:p>
            <a:r>
              <a:rPr lang="en-US" sz="2000" dirty="0"/>
              <a:t>Setting </a:t>
            </a:r>
            <a:r>
              <a:rPr lang="en-US" sz="2000" dirty="0" err="1"/>
              <a:t>baudrates</a:t>
            </a:r>
            <a:r>
              <a:rPr lang="en-US" sz="2000" dirty="0"/>
              <a:t> for hardware serial and software serial (UART0 and GPIO pins D5 D6)to 9600.</a:t>
            </a:r>
          </a:p>
          <a:p>
            <a:r>
              <a:rPr lang="en-US" sz="2000" dirty="0"/>
              <a:t>Setting </a:t>
            </a:r>
            <a:r>
              <a:rPr lang="en-US" sz="2000" dirty="0" err="1"/>
              <a:t>WiFi</a:t>
            </a:r>
            <a:r>
              <a:rPr lang="en-US" sz="2000" dirty="0"/>
              <a:t> mode and connecting to given network ID and Password.</a:t>
            </a:r>
          </a:p>
          <a:p>
            <a:r>
              <a:rPr lang="en-US" sz="2000" dirty="0"/>
              <a:t>Reading the status of </a:t>
            </a:r>
            <a:r>
              <a:rPr lang="en-US" sz="2000" dirty="0" err="1"/>
              <a:t>WiFi</a:t>
            </a:r>
            <a:r>
              <a:rPr lang="en-US" sz="2000" dirty="0"/>
              <a:t>.</a:t>
            </a:r>
          </a:p>
          <a:p>
            <a:r>
              <a:rPr lang="en-US" sz="2000" dirty="0"/>
              <a:t>Printing the status of </a:t>
            </a:r>
            <a:r>
              <a:rPr lang="en-US" sz="2000" dirty="0" err="1"/>
              <a:t>WiFi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 t="11721" r="17163" b="17967"/>
          <a:stretch/>
        </p:blipFill>
        <p:spPr bwMode="auto">
          <a:xfrm>
            <a:off x="4114800" y="1600200"/>
            <a:ext cx="4724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Void loop(): Task to be done repeatedly.</a:t>
            </a:r>
          </a:p>
          <a:p>
            <a:r>
              <a:rPr lang="en-US" sz="2000" dirty="0"/>
              <a:t>Read the contents available at software serial pins (D5-D6)</a:t>
            </a:r>
          </a:p>
          <a:p>
            <a:r>
              <a:rPr lang="en-US" sz="2000" dirty="0"/>
              <a:t>Passing control to other tasks when called. As read functions will take a while to complete.</a:t>
            </a:r>
          </a:p>
          <a:p>
            <a:r>
              <a:rPr lang="en-US" sz="2000" dirty="0"/>
              <a:t>If we receive “A” from BBB over UART0 interface, the in-built LED of ESP will turn ON and also the strength of </a:t>
            </a:r>
            <a:r>
              <a:rPr lang="en-US" sz="2000" dirty="0" err="1"/>
              <a:t>WiFi</a:t>
            </a:r>
            <a:r>
              <a:rPr lang="en-US" sz="2000" dirty="0"/>
              <a:t> signal will be displayed over Software UART(D5 and D6)</a:t>
            </a:r>
          </a:p>
          <a:p>
            <a:r>
              <a:rPr lang="en-US" sz="2000" dirty="0"/>
              <a:t>If we receive “B” from BBB over UART0 interface , the in-Built LED of ESP will turn OFF. </a:t>
            </a:r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 t="10937" r="60884" b="18750"/>
          <a:stretch/>
        </p:blipFill>
        <p:spPr bwMode="auto">
          <a:xfrm>
            <a:off x="4572000" y="1574800"/>
            <a:ext cx="3810000" cy="440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Uploading code in ESP 8266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Uploading code to ESP8266 is like uploading code to Arduino. The only difference is the log while uploading.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After the code is successfully uploaded to ESP8266, we are required to reset the ESP manually.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 t="10937" r="26059"/>
          <a:stretch/>
        </p:blipFill>
        <p:spPr bwMode="auto">
          <a:xfrm>
            <a:off x="4197350" y="1600200"/>
            <a:ext cx="4489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Results showing Wi-Fi signal strength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1600200"/>
            <a:ext cx="8001000" cy="44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 code for controlling ESP 8266 through UART port of BBB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The following libraries are included in the main code:</a:t>
            </a:r>
          </a:p>
          <a:p>
            <a:pPr marL="514350" indent="-514350">
              <a:buAutoNum type="arabicPeriod"/>
            </a:pPr>
            <a:r>
              <a:rPr lang="en-US" dirty="0" err="1"/>
              <a:t>Stdio.h</a:t>
            </a:r>
            <a:r>
              <a:rPr lang="en-US" dirty="0"/>
              <a:t> is standard input and output library</a:t>
            </a:r>
          </a:p>
          <a:p>
            <a:pPr marL="514350" indent="-514350">
              <a:buAutoNum type="arabicPeriod"/>
            </a:pPr>
            <a:r>
              <a:rPr lang="en-US" dirty="0" err="1"/>
              <a:t>Unistd.h</a:t>
            </a:r>
            <a:r>
              <a:rPr lang="en-US" dirty="0"/>
              <a:t> is included for </a:t>
            </a:r>
            <a:r>
              <a:rPr lang="en-US" dirty="0" err="1"/>
              <a:t>usleep</a:t>
            </a:r>
            <a:r>
              <a:rPr lang="en-US" dirty="0"/>
              <a:t> function.</a:t>
            </a:r>
          </a:p>
          <a:p>
            <a:pPr marL="514350" indent="-514350">
              <a:buAutoNum type="arabicPeriod"/>
            </a:pPr>
            <a:r>
              <a:rPr lang="en-US" dirty="0" err="1"/>
              <a:t>Stdlib.h</a:t>
            </a:r>
            <a:r>
              <a:rPr lang="en-US" dirty="0"/>
              <a:t> is for memory allocation and process control</a:t>
            </a:r>
          </a:p>
          <a:p>
            <a:pPr marL="514350" indent="-514350">
              <a:buAutoNum type="arabicPeriod"/>
            </a:pPr>
            <a:r>
              <a:rPr lang="en-US" dirty="0" err="1"/>
              <a:t>Errno.h</a:t>
            </a:r>
            <a:r>
              <a:rPr lang="en-US" dirty="0"/>
              <a:t>  header file provides system error number.</a:t>
            </a:r>
          </a:p>
          <a:p>
            <a:pPr marL="514350" indent="-514350">
              <a:buAutoNum type="arabicPeriod"/>
            </a:pPr>
            <a:r>
              <a:rPr lang="en-US" dirty="0" err="1"/>
              <a:t>Fcntl.h</a:t>
            </a:r>
            <a:r>
              <a:rPr lang="en-US" dirty="0"/>
              <a:t> header file provide file control options like file open.</a:t>
            </a:r>
          </a:p>
          <a:p>
            <a:pPr marL="514350" indent="-514350">
              <a:buAutoNum type="arabicPeriod"/>
            </a:pPr>
            <a:r>
              <a:rPr lang="en-US" dirty="0" err="1"/>
              <a:t>Sys.stat.h</a:t>
            </a:r>
            <a:r>
              <a:rPr lang="en-US" dirty="0"/>
              <a:t> header file provide structure of data returned by the functions</a:t>
            </a:r>
          </a:p>
          <a:p>
            <a:pPr marL="514350" indent="-514350">
              <a:buAutoNum type="arabicPeriod"/>
            </a:pPr>
            <a:r>
              <a:rPr lang="en-US" dirty="0"/>
              <a:t>Sys/</a:t>
            </a:r>
            <a:r>
              <a:rPr lang="en-US" dirty="0" err="1"/>
              <a:t>types.h</a:t>
            </a:r>
            <a:r>
              <a:rPr lang="en-US" dirty="0"/>
              <a:t> includes definition for the data types (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clock_t</a:t>
            </a:r>
            <a:r>
              <a:rPr lang="en-US" dirty="0"/>
              <a:t>).</a:t>
            </a:r>
          </a:p>
          <a:p>
            <a:pPr marL="514350" indent="-514350">
              <a:buAutoNum type="arabicPeriod"/>
            </a:pPr>
            <a:r>
              <a:rPr lang="en-US" dirty="0" err="1"/>
              <a:t>String.h</a:t>
            </a:r>
            <a:r>
              <a:rPr lang="en-US" dirty="0"/>
              <a:t> defines functions for manipulating array of characters.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752600"/>
            <a:ext cx="28384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Main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3860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have used nano editor to write the code that we have uploaded into the BBB.</a:t>
            </a:r>
          </a:p>
          <a:p>
            <a:r>
              <a:rPr lang="en-US" sz="2000" dirty="0"/>
              <a:t>First, for writing the code for UART we need to open the file description related to UART4 of BBB.</a:t>
            </a:r>
          </a:p>
          <a:p>
            <a:r>
              <a:rPr lang="en-US" sz="2000" dirty="0"/>
              <a:t>Once the file is opened successfully, we can write any data that we want to send over UART interface to this file.</a:t>
            </a:r>
          </a:p>
          <a:p>
            <a:r>
              <a:rPr lang="en-US" sz="2000" dirty="0"/>
              <a:t>The default configuration of the UART is Baud rate: 9600, 8 data bits followed by 1 stop bit and no parity.</a:t>
            </a:r>
          </a:p>
          <a:p>
            <a:r>
              <a:rPr lang="en-US" sz="2000" dirty="0"/>
              <a:t>In our  program we write A and B over the UART one after another with some delay.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76400"/>
            <a:ext cx="43053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8" y="939904"/>
            <a:ext cx="7467600" cy="76133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LIST OF CONTENTS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5545017-2445-4AB3-95A6-48F17C802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3B5D580-007D-4215-A10B-C8CF12EE02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4228C19-035F-4E8E-BAFD-56EC684B6F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10D7C81-A1BE-4720-A66D-AEF9A11A5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BF18FEE-BE44-4F4A-AA4E-EC795CB0B9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81C3980-5F20-41B9-B35C-0985B97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522" y="2201012"/>
            <a:ext cx="6281350" cy="46482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•Introduction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•Hardware and software Requirements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•Purpose of using ESP8266 in the project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•ESP 8266 (</a:t>
            </a:r>
            <a:r>
              <a:rPr lang="en-US" sz="2000" dirty="0" err="1">
                <a:solidFill>
                  <a:schemeClr val="tx2"/>
                </a:solidFill>
              </a:rPr>
              <a:t>NodeMCU</a:t>
            </a:r>
            <a:r>
              <a:rPr lang="en-US" sz="2000" dirty="0">
                <a:solidFill>
                  <a:schemeClr val="tx2"/>
                </a:solidFill>
              </a:rPr>
              <a:t> ESP-12E)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•UART interfacing between </a:t>
            </a:r>
            <a:r>
              <a:rPr lang="en-US" sz="2000" dirty="0" err="1">
                <a:solidFill>
                  <a:schemeClr val="tx2"/>
                </a:solidFill>
              </a:rPr>
              <a:t>Beaglebone</a:t>
            </a:r>
            <a:r>
              <a:rPr lang="en-US" sz="2000" dirty="0">
                <a:solidFill>
                  <a:schemeClr val="tx2"/>
                </a:solidFill>
              </a:rPr>
              <a:t> Black and ESP8266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•Circuit diagram of interfacing ESP8266 with BBB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•Arduino IDE for writing code for ESP 8266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•UART code for </a:t>
            </a:r>
            <a:r>
              <a:rPr lang="en-US" sz="2000" dirty="0" err="1">
                <a:solidFill>
                  <a:schemeClr val="tx2"/>
                </a:solidFill>
              </a:rPr>
              <a:t>BeagleBone</a:t>
            </a:r>
            <a:r>
              <a:rPr lang="en-US" sz="2000" dirty="0">
                <a:solidFill>
                  <a:schemeClr val="tx2"/>
                </a:solidFill>
              </a:rPr>
              <a:t> Black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•Steps to Run the code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•Results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•References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6B7259D-F2AD-42FE-B984-6D1D74321C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-799164" y="4001437"/>
            <a:ext cx="3655725" cy="2057400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E5C38C6-2516-45D1-ADFC-3F59F8E34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C274C95-E7A7-401D-A8F5-FFF5EB929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1D598C3-55D0-44FB-8766-A89B34B31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9EBC5C7-E54F-42F3-93F0-75AAC99FF9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Running </a:t>
            </a:r>
            <a:r>
              <a:rPr lang="en-US" sz="3600" b="1" dirty="0" err="1">
                <a:solidFill>
                  <a:schemeClr val="tx2"/>
                </a:solidFill>
              </a:rPr>
              <a:t>main.c</a:t>
            </a:r>
            <a:r>
              <a:rPr lang="en-US" sz="3600" b="1" dirty="0">
                <a:solidFill>
                  <a:schemeClr val="tx2"/>
                </a:solidFill>
              </a:rPr>
              <a:t> code on </a:t>
            </a:r>
            <a:r>
              <a:rPr lang="en-US" sz="3600" b="1" dirty="0" err="1">
                <a:solidFill>
                  <a:schemeClr val="tx2"/>
                </a:solidFill>
              </a:rPr>
              <a:t>linux</a:t>
            </a:r>
            <a:r>
              <a:rPr lang="en-US" sz="3600" b="1" dirty="0">
                <a:solidFill>
                  <a:schemeClr val="tx2"/>
                </a:solidFill>
              </a:rPr>
              <a:t>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To compile the c code we have used the following command :</a:t>
            </a:r>
          </a:p>
          <a:p>
            <a:pPr marL="0" indent="0">
              <a:buNone/>
            </a:pPr>
            <a:r>
              <a:rPr lang="en-US" sz="2000" b="1" i="1" dirty="0"/>
              <a:t>	</a:t>
            </a:r>
            <a:r>
              <a:rPr lang="en-US" sz="2000" b="1" i="1" dirty="0" err="1"/>
              <a:t>gcc</a:t>
            </a:r>
            <a:r>
              <a:rPr lang="en-US" sz="2000" b="1" i="1" dirty="0"/>
              <a:t> </a:t>
            </a:r>
            <a:r>
              <a:rPr lang="en-US" sz="2000" b="1" i="1" dirty="0" err="1"/>
              <a:t>main.c</a:t>
            </a:r>
            <a:r>
              <a:rPr lang="en-US" sz="2000" b="1" i="1" dirty="0"/>
              <a:t> –o </a:t>
            </a:r>
            <a:r>
              <a:rPr lang="en-US" sz="2000" b="1" i="1" dirty="0" err="1"/>
              <a:t>uart.out</a:t>
            </a:r>
            <a:endParaRPr lang="en-US" sz="2000" b="1" i="1" dirty="0"/>
          </a:p>
          <a:p>
            <a:pPr marL="0" indent="0">
              <a:buNone/>
            </a:pPr>
            <a:endParaRPr lang="en-US" sz="2000" b="1" i="1" dirty="0"/>
          </a:p>
          <a:p>
            <a:r>
              <a:rPr lang="en-US" sz="2000" dirty="0"/>
              <a:t>Once the code is compiled without errors, we will get an executable file that we can run directly through terminal, using the following command: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i="1" dirty="0" err="1"/>
              <a:t>sudo</a:t>
            </a:r>
            <a:r>
              <a:rPr lang="en-US" sz="2000" b="1" i="1" dirty="0"/>
              <a:t> ./</a:t>
            </a:r>
            <a:r>
              <a:rPr lang="en-US" sz="2000" b="1" i="1" dirty="0" err="1"/>
              <a:t>uart.out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r="35842"/>
          <a:stretch>
            <a:fillRect/>
          </a:stretch>
        </p:blipFill>
        <p:spPr bwMode="auto">
          <a:xfrm>
            <a:off x="5029200" y="1295400"/>
            <a:ext cx="37402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86200" cy="4678363"/>
          </a:xfrm>
        </p:spPr>
        <p:txBody>
          <a:bodyPr>
            <a:normAutofit/>
          </a:bodyPr>
          <a:lstStyle/>
          <a:p>
            <a:r>
              <a:rPr lang="en-US" sz="2000" dirty="0"/>
              <a:t>We can see the program is running successfully as writing A and writing B sequence is printed on the terminal.</a:t>
            </a:r>
          </a:p>
          <a:p>
            <a:endParaRPr lang="en-US" sz="2000" dirty="0"/>
          </a:p>
          <a:p>
            <a:r>
              <a:rPr lang="en-US" sz="2000" dirty="0"/>
              <a:t>Corresponding to this sequence of A and B we can see the signal strength is displayed over software serial port.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61875" r="63250"/>
          <a:stretch>
            <a:fillRect/>
          </a:stretch>
        </p:blipFill>
        <p:spPr bwMode="auto">
          <a:xfrm>
            <a:off x="4571999" y="1447800"/>
            <a:ext cx="43820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44275" t="28125" b="18750"/>
          <a:stretch>
            <a:fillRect/>
          </a:stretch>
        </p:blipFill>
        <p:spPr bwMode="auto">
          <a:xfrm>
            <a:off x="4495800" y="3505200"/>
            <a:ext cx="4458287" cy="238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914400"/>
          </a:xfrm>
        </p:spPr>
        <p:txBody>
          <a:bodyPr/>
          <a:lstStyle/>
          <a:p>
            <a:r>
              <a:rPr lang="en-US" sz="2000" dirty="0"/>
              <a:t>Also as per the sequence of A and B the state of in-built LED is toggled.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19401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9E41D-A1E6-46A6-9E9C-FE1D87DE715A}"/>
              </a:ext>
            </a:extLst>
          </p:cNvPr>
          <p:cNvSpPr txBox="1"/>
          <p:nvPr/>
        </p:nvSpPr>
        <p:spPr>
          <a:xfrm>
            <a:off x="1007012" y="592757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If A is received from BBB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8178F3-3B53-4210-8371-5AC3FF142DF4}"/>
              </a:ext>
            </a:extLst>
          </p:cNvPr>
          <p:cNvSpPr txBox="1"/>
          <p:nvPr/>
        </p:nvSpPr>
        <p:spPr>
          <a:xfrm>
            <a:off x="4953000" y="59252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If B is received from BBB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Serial ports / UART. (n.d.). Retrieved from </a:t>
            </a:r>
            <a:r>
              <a:rPr lang="en-US" dirty="0" err="1"/>
              <a:t>Cameon</a:t>
            </a:r>
            <a:r>
              <a:rPr lang="en-US" dirty="0"/>
              <a:t> </a:t>
            </a:r>
            <a:r>
              <a:rPr lang="en-US" dirty="0" err="1"/>
              <a:t>Beaglebone</a:t>
            </a:r>
            <a:r>
              <a:rPr lang="en-US" dirty="0"/>
              <a:t>: </a:t>
            </a:r>
            <a:r>
              <a:rPr lang="en-US" u="sng" dirty="0">
                <a:hlinkClick r:id="rId2"/>
              </a:rPr>
              <a:t>https://sites.google.com/a/cameon.net/beaglebone/home/serial-ports-uart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NodeMCU</a:t>
            </a:r>
            <a:r>
              <a:rPr lang="en-US" dirty="0"/>
              <a:t> ESP8266. (2020, April 22). Retrieved from Components 101: </a:t>
            </a:r>
            <a:r>
              <a:rPr lang="en-US" u="sng" dirty="0">
                <a:hlinkClick r:id="rId3"/>
              </a:rPr>
              <a:t>https://components101.com/development-boards/nodemcu-esp8266-pinout-features-and-datasheet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 err="1"/>
              <a:t>NodeMCU</a:t>
            </a:r>
            <a:r>
              <a:rPr lang="en-US" dirty="0"/>
              <a:t> ESP8266. (2020, April 22). Retrieved from Component 101: </a:t>
            </a:r>
            <a:r>
              <a:rPr lang="en-US" u="sng" dirty="0">
                <a:hlinkClick r:id="rId3"/>
              </a:rPr>
              <a:t>https://components101.com/development-boards/nodemcu-esp8266-pinout-features-and-datasheet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Station Class. (n.d.). Retrieved from ESP8266 Arduino Core: </a:t>
            </a:r>
            <a:r>
              <a:rPr lang="en-US" u="sng" dirty="0">
                <a:hlinkClick r:id="rId4"/>
              </a:rPr>
              <a:t>https://arduino-esp8266.readthedocs.io/en/latest/esp8266wifi/station-class.html#:~:text=DE%3AC1%3A68-,RSSI,Signal%20Strength%20Indication%20(RSSI).&amp;text=Signal%20strength%20value%20is%20provided,of%20returned%20value%20is%20int32_t%20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5C4F9-E50A-4BF3-8DBF-B15CA4A5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A228A-4376-402A-87F7-EF153C8D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Trev. (2018, February 9). How to get UART serial ports working on the </a:t>
            </a:r>
            <a:r>
              <a:rPr lang="en-US" sz="2000" dirty="0" err="1"/>
              <a:t>beaglebone</a:t>
            </a:r>
            <a:r>
              <a:rPr lang="en-US" sz="2000" dirty="0"/>
              <a:t> black. Retrieved from Trevor's electronics blog: </a:t>
            </a:r>
            <a:r>
              <a:rPr lang="en-US" sz="2000" u="sng" dirty="0">
                <a:hlinkClick r:id="rId2"/>
              </a:rPr>
              <a:t>https://electronics.trev.id.au/2018/02/09/get-uart-serial-ports-working-beaglebone-black/</a:t>
            </a:r>
            <a:endParaRPr lang="en-US" sz="2000" u="sng" dirty="0"/>
          </a:p>
          <a:p>
            <a:pPr marL="0" lvl="0" indent="0">
              <a:buNone/>
            </a:pPr>
            <a:r>
              <a:rPr lang="en-US" sz="2000" dirty="0"/>
              <a:t> </a:t>
            </a:r>
          </a:p>
          <a:p>
            <a:pPr lvl="0"/>
            <a:r>
              <a:rPr lang="en-US" sz="2000" dirty="0"/>
              <a:t>Component101. (2018, July 9). </a:t>
            </a:r>
            <a:r>
              <a:rPr lang="en-US" sz="2000" dirty="0" err="1"/>
              <a:t>BeagleBone</a:t>
            </a:r>
            <a:r>
              <a:rPr lang="en-US" sz="2000" dirty="0"/>
              <a:t> Black. Retrieved from </a:t>
            </a:r>
            <a:r>
              <a:rPr lang="en-US" sz="2000" u="sng" dirty="0">
                <a:hlinkClick r:id="rId3"/>
              </a:rPr>
              <a:t>https://components101.com/microcontrollers/beaglebone-black-pinout-datasheet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230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74751229-0244-4FBB-BED1-407467F4C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4917C-9AB3-4839-8F27-C2CFC461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xmlns="" id="{645B79C7-E25F-4CC8-B248-DD5561643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8" name="Graphic 7" descr="Accept">
            <a:extLst>
              <a:ext uri="{FF2B5EF4-FFF2-40B4-BE49-F238E27FC236}">
                <a16:creationId xmlns:a16="http://schemas.microsoft.com/office/drawing/2014/main" xmlns="" id="{D532C00C-77C2-4642-B1CA-E736A817F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89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err="1">
                <a:solidFill>
                  <a:schemeClr val="tx2"/>
                </a:solidFill>
                <a:cs typeface="Times New Roman"/>
              </a:rPr>
              <a:t>IoT</a:t>
            </a:r>
            <a:r>
              <a:rPr lang="en-GB" sz="3600" b="1" dirty="0">
                <a:solidFill>
                  <a:schemeClr val="tx2"/>
                </a:solidFill>
                <a:cs typeface="Times New Roman"/>
              </a:rPr>
              <a:t> based Automatic Railway Gate Controller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5148" t="21368" r="31215" b="10541"/>
          <a:stretch/>
        </p:blipFill>
        <p:spPr bwMode="auto">
          <a:xfrm>
            <a:off x="457200" y="1600200"/>
            <a:ext cx="8229599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Hardware Requirements</a:t>
            </a:r>
          </a:p>
          <a:p>
            <a:r>
              <a:rPr lang="en-US" dirty="0"/>
              <a:t>Node MCU ESP8266</a:t>
            </a:r>
          </a:p>
          <a:p>
            <a:r>
              <a:rPr lang="en-US" dirty="0" err="1"/>
              <a:t>Beaglebone</a:t>
            </a:r>
            <a:r>
              <a:rPr lang="en-US" dirty="0"/>
              <a:t> Black </a:t>
            </a:r>
          </a:p>
          <a:p>
            <a:r>
              <a:rPr lang="en-US" dirty="0"/>
              <a:t>USB Wire</a:t>
            </a:r>
          </a:p>
          <a:p>
            <a:r>
              <a:rPr lang="en-US" dirty="0"/>
              <a:t>Connecting Wires</a:t>
            </a:r>
          </a:p>
          <a:p>
            <a:r>
              <a:rPr lang="en-US" dirty="0"/>
              <a:t>Breadboard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Software Requirements</a:t>
            </a:r>
          </a:p>
          <a:p>
            <a:r>
              <a:rPr lang="en-US" dirty="0" err="1"/>
              <a:t>Debian</a:t>
            </a:r>
            <a:r>
              <a:rPr lang="en-US" dirty="0"/>
              <a:t> OS</a:t>
            </a:r>
          </a:p>
          <a:p>
            <a:r>
              <a:rPr lang="en-US" dirty="0"/>
              <a:t>Linux Operating System</a:t>
            </a:r>
          </a:p>
          <a:p>
            <a:r>
              <a:rPr lang="en-US" dirty="0" err="1"/>
              <a:t>Nano</a:t>
            </a:r>
            <a:r>
              <a:rPr lang="en-US" dirty="0"/>
              <a:t> Editor</a:t>
            </a:r>
          </a:p>
          <a:p>
            <a:r>
              <a:rPr lang="en-US" dirty="0"/>
              <a:t>GCC compiler to run code</a:t>
            </a:r>
          </a:p>
          <a:p>
            <a:r>
              <a:rPr lang="en-US" dirty="0" err="1"/>
              <a:t>Arduino</a:t>
            </a:r>
            <a:r>
              <a:rPr lang="en-US" dirty="0"/>
              <a:t> IDE for writing code for ESP 8266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Purpose of using ESP8266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In our project we need to send messages about gate status  to  the cloud so we need wireless connectivity. </a:t>
            </a:r>
          </a:p>
          <a:p>
            <a:pPr marL="0" lv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As </a:t>
            </a:r>
            <a:r>
              <a:rPr lang="en-US" sz="2400" dirty="0" err="1"/>
              <a:t>Beaglebone</a:t>
            </a:r>
            <a:r>
              <a:rPr lang="en-US" sz="2400" dirty="0"/>
              <a:t> Black does not have inbuilt Wi-Fi module, so external Wi-Fi module ESP8266 is used as Wi-Fi module for IoT connectivity.</a:t>
            </a:r>
          </a:p>
          <a:p>
            <a:pPr marL="0" lvl="0" indent="0" algn="just">
              <a:buNone/>
            </a:pPr>
            <a:endParaRPr lang="en-US" sz="2400" dirty="0"/>
          </a:p>
          <a:p>
            <a:pPr lvl="0" algn="just"/>
            <a:r>
              <a:rPr lang="en-CA" sz="2400" dirty="0"/>
              <a:t>For establishing communication between two boards we are using UART interfacing. </a:t>
            </a:r>
          </a:p>
          <a:p>
            <a:pPr lvl="0" algn="just"/>
            <a:endParaRPr lang="en-CA" sz="2400" dirty="0"/>
          </a:p>
          <a:p>
            <a:pPr algn="just"/>
            <a:r>
              <a:rPr lang="en-US" sz="2400" dirty="0" err="1"/>
              <a:t>NodeMCU</a:t>
            </a:r>
            <a:r>
              <a:rPr lang="en-US" sz="2400" dirty="0"/>
              <a:t> ESP-12E (ESP8266) support wireless 802.11b/g/n standard.</a:t>
            </a:r>
            <a:endParaRPr lang="en-US" sz="2400" b="1" dirty="0"/>
          </a:p>
          <a:p>
            <a:pPr lvl="0" algn="just"/>
            <a:endParaRPr lang="en-US" sz="24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26" y="556419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ESP 8266 (</a:t>
            </a:r>
            <a:r>
              <a:rPr lang="en-US" b="1" dirty="0" err="1">
                <a:solidFill>
                  <a:schemeClr val="tx2"/>
                </a:solidFill>
              </a:rPr>
              <a:t>NodeMCU</a:t>
            </a:r>
            <a:r>
              <a:rPr lang="en-US" b="1" dirty="0">
                <a:solidFill>
                  <a:schemeClr val="tx2"/>
                </a:solidFill>
              </a:rPr>
              <a:t> ESP-12E)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51874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b="1" dirty="0" err="1"/>
              <a:t>NodeMCU</a:t>
            </a:r>
            <a:r>
              <a:rPr lang="en-US" sz="2000" b="1" dirty="0"/>
              <a:t> ESP8266 development board</a:t>
            </a:r>
            <a:r>
              <a:rPr lang="en-US" sz="2000" dirty="0"/>
              <a:t> comes with the ESP-12E module having </a:t>
            </a:r>
            <a:r>
              <a:rPr lang="en-US" sz="2000" dirty="0" err="1"/>
              <a:t>Tensilica</a:t>
            </a:r>
            <a:r>
              <a:rPr lang="en-US" sz="2000" dirty="0"/>
              <a:t> </a:t>
            </a:r>
            <a:r>
              <a:rPr lang="en-US" sz="2000" dirty="0" err="1"/>
              <a:t>Xtensa</a:t>
            </a:r>
            <a:r>
              <a:rPr lang="en-US" sz="2000" dirty="0"/>
              <a:t> 32-bit LX106 RISC microprocessor.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NodeMCU</a:t>
            </a:r>
            <a:r>
              <a:rPr lang="en-US" sz="2000" b="1" dirty="0"/>
              <a:t> ESP8266 Specifications &amp; Features</a:t>
            </a:r>
            <a:endParaRPr lang="en-US" sz="2000" dirty="0"/>
          </a:p>
          <a:p>
            <a:r>
              <a:rPr lang="en-US" sz="2000" dirty="0"/>
              <a:t>Operating Voltage: 3.3V</a:t>
            </a:r>
          </a:p>
          <a:p>
            <a:r>
              <a:rPr lang="en-US" sz="2000" dirty="0"/>
              <a:t>Input Voltage: 7-12V</a:t>
            </a:r>
          </a:p>
          <a:p>
            <a:r>
              <a:rPr lang="en-US" sz="2000" dirty="0"/>
              <a:t>Digital I/O Pins (DIO): 16</a:t>
            </a:r>
          </a:p>
          <a:p>
            <a:r>
              <a:rPr lang="en-US" sz="2000" dirty="0"/>
              <a:t>UARTs: 1</a:t>
            </a:r>
          </a:p>
          <a:p>
            <a:r>
              <a:rPr lang="en-US" sz="2000" dirty="0"/>
              <a:t>SPIs: 1</a:t>
            </a:r>
          </a:p>
          <a:p>
            <a:r>
              <a:rPr lang="en-US" sz="2000" dirty="0"/>
              <a:t>I2Cs: 1</a:t>
            </a:r>
          </a:p>
          <a:p>
            <a:r>
              <a:rPr lang="en-US" sz="2000" dirty="0"/>
              <a:t>Flash Memory: 4 MB</a:t>
            </a:r>
          </a:p>
          <a:p>
            <a:r>
              <a:rPr lang="en-US" sz="2000" dirty="0"/>
              <a:t>SRAM: 64 KB</a:t>
            </a:r>
          </a:p>
          <a:p>
            <a:r>
              <a:rPr lang="en-US" sz="2000" dirty="0"/>
              <a:t>Clock Speed: 80 MHz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207702"/>
            <a:ext cx="3733800" cy="258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Pin description of Node MCU ESP-8266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4478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1447801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NodeMCU</a:t>
            </a:r>
            <a:r>
              <a:rPr lang="en-US" sz="2000" dirty="0"/>
              <a:t> can be powered through the micro-USB port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err="1" smtClean="0"/>
              <a:t>NodeMCU</a:t>
            </a:r>
            <a:r>
              <a:rPr lang="en-US" sz="2000" dirty="0" smtClean="0"/>
              <a:t> </a:t>
            </a:r>
            <a:r>
              <a:rPr lang="en-US" sz="2000" dirty="0"/>
              <a:t>has two UART interfaces, UART0 (RXD0 &amp; TXD0) and UART1 (only TXD1). UART0 is used to upload the firmware/program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err="1" smtClean="0"/>
              <a:t>NodeMCU</a:t>
            </a:r>
            <a:r>
              <a:rPr lang="en-US" sz="2000" dirty="0" smtClean="0"/>
              <a:t> </a:t>
            </a:r>
            <a:r>
              <a:rPr lang="en-US" sz="2000" dirty="0"/>
              <a:t>has 16 general purpose input-output pins on its board</a:t>
            </a:r>
            <a:r>
              <a:rPr lang="en-US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have used D5 and D6 GPIO pins as software UART to display data that we will receive from BBB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UART interfacing between </a:t>
            </a:r>
            <a:r>
              <a:rPr lang="en-US" sz="3600" b="1" dirty="0" err="1">
                <a:solidFill>
                  <a:schemeClr val="tx2"/>
                </a:solidFill>
              </a:rPr>
              <a:t>Beaglebone</a:t>
            </a:r>
            <a:r>
              <a:rPr lang="en-US" sz="3600" b="1" dirty="0">
                <a:solidFill>
                  <a:schemeClr val="tx2"/>
                </a:solidFill>
              </a:rPr>
              <a:t> Black and ESP8266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cs typeface="Times New Roman" pitchFamily="18" charset="0"/>
              </a:rPr>
              <a:t>The Beagle Bone has five available on-board serial UART ports.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These ports are named as BB-UART1, BB-UART2, BB-UART4, BB-UART5.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We have used BB-UART4 for interfacing with ESP8266 serially. </a:t>
            </a:r>
          </a:p>
          <a:p>
            <a:pPr algn="just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0255603"/>
              </p:ext>
            </p:extLst>
          </p:nvPr>
        </p:nvGraphicFramePr>
        <p:xfrm>
          <a:off x="762000" y="2989401"/>
          <a:ext cx="7620000" cy="331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95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/>
                      </a:r>
                      <a:br>
                        <a:rPr lang="en-US" sz="1200" dirty="0"/>
                      </a:br>
                      <a:r>
                        <a:rPr lang="en-US" sz="1200" dirty="0"/>
                        <a:t> RX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TX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 Device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 Remark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9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UART0  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J1_4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 J1_5    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/dev/ttyO0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BeagleBone Black only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UART1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P9_26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P9_24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/dev/ttyO1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UART2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P9_22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 P9_21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/dev/ttyO2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UART3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P9_42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/dev/ttyO3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TX only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 UART4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 P9_11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 P9_13</a:t>
                      </a:r>
                      <a:endParaRPr lang="en-US" sz="1200" b="1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 /dev/ttyO4</a:t>
                      </a:r>
                      <a:endParaRPr lang="en-US" sz="1200" b="1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UART5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P8_38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P8_37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 /dev/ttyO5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6350" marB="635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19" y="304800"/>
            <a:ext cx="8229600" cy="80068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295400"/>
            <a:ext cx="3867150" cy="47244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cs typeface="Times New Roman" pitchFamily="18" charset="0"/>
              </a:rPr>
              <a:t>On port 9 of BBB, pin 11 and pin 13 are designated to UART4.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The D6 (GPIO 12) TX pin of ESP 8266 is connected to P9.11 (UART4_RXD). 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The D5 (GPIO 14) RX pin of ESP 8266 is connected to P9.13 (UART4_TXD). 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The GND pin of ESP 8266 is connected to P9.1(GND) pin of BBB.</a:t>
            </a:r>
          </a:p>
          <a:p>
            <a:pPr algn="just"/>
            <a:r>
              <a:rPr lang="en-US" sz="2000" dirty="0">
                <a:cs typeface="Times New Roman" pitchFamily="18" charset="0"/>
              </a:rPr>
              <a:t>The ESP 8266 is powered through micro-USB cable.</a:t>
            </a: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447800"/>
            <a:ext cx="43243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949</Words>
  <Application>Microsoft Office PowerPoint</Application>
  <PresentationFormat>On-screen Show (4:3)</PresentationFormat>
  <Paragraphs>190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Group #1  INTERFACING ESP8266 WITH BEAGLEBONE BLACK</vt:lpstr>
      <vt:lpstr>LIST OF CONTENTS</vt:lpstr>
      <vt:lpstr>IoT based Automatic Railway Gate Controller</vt:lpstr>
      <vt:lpstr>Hardware and Software Requirements</vt:lpstr>
      <vt:lpstr>Purpose of using ESP8266 in the Project</vt:lpstr>
      <vt:lpstr>ESP 8266 (NodeMCU ESP-12E) </vt:lpstr>
      <vt:lpstr>Pin description of Node MCU ESP-8266</vt:lpstr>
      <vt:lpstr>UART interfacing between Beaglebone Black and ESP8266</vt:lpstr>
      <vt:lpstr>Continue…</vt:lpstr>
      <vt:lpstr>Circuit Diagram of Interfacing ESP8266 with BBB</vt:lpstr>
      <vt:lpstr>Arduino IDE for writing code for ESP 8266</vt:lpstr>
      <vt:lpstr>Continue..</vt:lpstr>
      <vt:lpstr>Overview of code in Arduino IDE</vt:lpstr>
      <vt:lpstr>Continue..</vt:lpstr>
      <vt:lpstr>Continue..</vt:lpstr>
      <vt:lpstr>Uploading code in ESP 8266</vt:lpstr>
      <vt:lpstr>Results showing Wi-Fi signal strength</vt:lpstr>
      <vt:lpstr>C code for controlling ESP 8266 through UART port of BBB</vt:lpstr>
      <vt:lpstr>Main function </vt:lpstr>
      <vt:lpstr>Running main.c code on linux terminal</vt:lpstr>
      <vt:lpstr>Results</vt:lpstr>
      <vt:lpstr>Continue…</vt:lpstr>
      <vt:lpstr>References</vt:lpstr>
      <vt:lpstr>Continue…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#1  INTERFACING ESP8266 WITH BEAGLEBONE BLACK</dc:title>
  <dc:creator>ramneet kaur</dc:creator>
  <cp:lastModifiedBy>User</cp:lastModifiedBy>
  <cp:revision>11</cp:revision>
  <dcterms:created xsi:type="dcterms:W3CDTF">2020-11-24T04:57:53Z</dcterms:created>
  <dcterms:modified xsi:type="dcterms:W3CDTF">2020-11-24T14:44:54Z</dcterms:modified>
</cp:coreProperties>
</file>