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Default Extension="svg" ContentType="image/sv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83" r:id="rId2"/>
    <p:sldId id="284" r:id="rId3"/>
    <p:sldId id="258" r:id="rId4"/>
    <p:sldId id="259" r:id="rId5"/>
    <p:sldId id="260" r:id="rId6"/>
    <p:sldId id="261" r:id="rId7"/>
    <p:sldId id="279" r:id="rId8"/>
    <p:sldId id="262" r:id="rId9"/>
    <p:sldId id="256" r:id="rId10"/>
    <p:sldId id="257" r:id="rId11"/>
    <p:sldId id="263" r:id="rId12"/>
    <p:sldId id="264" r:id="rId13"/>
    <p:sldId id="265" r:id="rId14"/>
    <p:sldId id="266" r:id="rId15"/>
    <p:sldId id="267" r:id="rId16"/>
    <p:sldId id="268" r:id="rId17"/>
    <p:sldId id="270" r:id="rId18"/>
    <p:sldId id="271" r:id="rId19"/>
    <p:sldId id="272" r:id="rId20"/>
    <p:sldId id="273" r:id="rId21"/>
    <p:sldId id="274" r:id="rId22"/>
    <p:sldId id="275" r:id="rId23"/>
    <p:sldId id="276" r:id="rId24"/>
    <p:sldId id="277" r:id="rId25"/>
    <p:sldId id="280" r:id="rId26"/>
    <p:sldId id="278" r:id="rId27"/>
    <p:sldId id="269"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DF7F76-24F6-8609-89AF-E231428548B6}" v="255" dt="2020-10-19T02:41:03.5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212" autoAdjust="0"/>
    <p:restoredTop sz="94660"/>
  </p:normalViewPr>
  <p:slideViewPr>
    <p:cSldViewPr>
      <p:cViewPr>
        <p:scale>
          <a:sx n="60" d="100"/>
          <a:sy n="60" d="100"/>
        </p:scale>
        <p:origin x="-1472" y="-1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D3D27E-B955-48EE-B04B-21793E6F81E8}" type="datetimeFigureOut">
              <a:rPr lang="en-US" smtClean="0"/>
              <a:pPr/>
              <a:t>10/18/2020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36151E-9926-4085-9C49-0A625CB7CA6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36151E-9926-4085-9C49-0A625CB7CA64}" type="slidenum">
              <a:rPr lang="en-US" smtClean="0"/>
              <a:pPr/>
              <a:t>25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e-radionica.com/en/blog/what-is-fritzing-what-is-does-and-how-to-use-it/" TargetMode="External"/><Relationship Id="rId7" Type="http://schemas.openxmlformats.org/officeDocument/2006/relationships/hyperlink" Target="https://subscription.packtpub.com/book/hardware_and_creative/9781784390013/4/ch04lvl1sec33/push-button-circuit-setup" TargetMode="External"/><Relationship Id="rId2" Type="http://schemas.openxmlformats.org/officeDocument/2006/relationships/hyperlink" Target="https://www.circuitstoday.com/interfacing-lcd-to-arduino" TargetMode="External"/><Relationship Id="rId1" Type="http://schemas.openxmlformats.org/officeDocument/2006/relationships/slideLayout" Target="../slideLayouts/slideLayout2.xml"/><Relationship Id="rId6" Type="http://schemas.openxmlformats.org/officeDocument/2006/relationships/hyperlink" Target="https://www.seeedstudio.com/blog/2019/03/04/driving-a-28byj-48-stepper-motor-with-a-uln2003-driver-board-and-arduino/" TargetMode="External"/><Relationship Id="rId5" Type="http://schemas.openxmlformats.org/officeDocument/2006/relationships/hyperlink" Target="https://fritzing.org/parts/" TargetMode="External"/><Relationship Id="rId4" Type="http://schemas.openxmlformats.org/officeDocument/2006/relationships/hyperlink" Target="https://fritzing.org/learning/get-started/palette-window"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 xmlns:a16="http://schemas.microsoft.com/office/drawing/2014/main" id="{74751229-0244-4FBB-BED1-407467F4C95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647824" y="735283"/>
            <a:ext cx="5667376" cy="4065317"/>
          </a:xfrm>
        </p:spPr>
        <p:txBody>
          <a:bodyPr anchor="b">
            <a:noAutofit/>
          </a:bodyPr>
          <a:lstStyle/>
          <a:p>
            <a:pPr>
              <a:lnSpc>
                <a:spcPct val="90000"/>
              </a:lnSpc>
            </a:pPr>
            <a:r>
              <a:rPr lang="en-US" sz="3600" b="1" dirty="0">
                <a:latin typeface="Times New Roman" pitchFamily="18" charset="0"/>
                <a:cs typeface="Times New Roman" pitchFamily="18" charset="0"/>
              </a:rPr>
              <a:t>Project</a:t>
            </a:r>
            <a:br>
              <a:rPr lang="en-US" sz="3600" b="1" dirty="0">
                <a:latin typeface="Times New Roman" pitchFamily="18" charset="0"/>
                <a:cs typeface="Times New Roman" pitchFamily="18" charset="0"/>
              </a:rPr>
            </a:br>
            <a:r>
              <a:rPr lang="en-US" sz="3600" b="1" dirty="0" err="1">
                <a:latin typeface="Times New Roman" pitchFamily="18" charset="0"/>
                <a:cs typeface="Times New Roman" pitchFamily="18" charset="0"/>
              </a:rPr>
              <a:t>IoT</a:t>
            </a:r>
            <a:r>
              <a:rPr lang="en-US" sz="3600" b="1" dirty="0">
                <a:latin typeface="Times New Roman" pitchFamily="18" charset="0"/>
                <a:cs typeface="Times New Roman" pitchFamily="18" charset="0"/>
              </a:rPr>
              <a:t> based Automatic Railway Gate Controller</a:t>
            </a:r>
            <a:br>
              <a:rPr lang="en-US" sz="3600" b="1" dirty="0">
                <a:latin typeface="Times New Roman" pitchFamily="18" charset="0"/>
                <a:cs typeface="Times New Roman" pitchFamily="18" charset="0"/>
              </a:rPr>
            </a:br>
            <a:r>
              <a:rPr lang="en-US" sz="3600" b="1" dirty="0">
                <a:latin typeface="Times New Roman" pitchFamily="18" charset="0"/>
                <a:cs typeface="Times New Roman" pitchFamily="18" charset="0"/>
              </a:rPr>
              <a:t/>
            </a:r>
            <a:br>
              <a:rPr lang="en-US" sz="3600" b="1" dirty="0">
                <a:latin typeface="Times New Roman" pitchFamily="18" charset="0"/>
                <a:cs typeface="Times New Roman" pitchFamily="18" charset="0"/>
              </a:rPr>
            </a:br>
            <a:r>
              <a:rPr lang="en-US" sz="3600" b="1" dirty="0">
                <a:latin typeface="Times New Roman" pitchFamily="18" charset="0"/>
                <a:cs typeface="Times New Roman" pitchFamily="18" charset="0"/>
              </a:rPr>
              <a:t>Task 2</a:t>
            </a:r>
            <a:br>
              <a:rPr lang="en-US" sz="3600" b="1" dirty="0">
                <a:latin typeface="Times New Roman" pitchFamily="18" charset="0"/>
                <a:cs typeface="Times New Roman" pitchFamily="18" charset="0"/>
              </a:rPr>
            </a:br>
            <a:r>
              <a:rPr lang="en-US" sz="3600" b="1" dirty="0">
                <a:latin typeface="Times New Roman" pitchFamily="18" charset="0"/>
                <a:cs typeface="Times New Roman" pitchFamily="18" charset="0"/>
              </a:rPr>
              <a:t>Schematic Design of the Project</a:t>
            </a:r>
            <a:br>
              <a:rPr lang="en-US" sz="3600" b="1" dirty="0">
                <a:latin typeface="Times New Roman" pitchFamily="18" charset="0"/>
                <a:cs typeface="Times New Roman" pitchFamily="18" charset="0"/>
              </a:rPr>
            </a:br>
            <a:r>
              <a:rPr lang="en-US" sz="3600" b="1" dirty="0">
                <a:latin typeface="Times New Roman" pitchFamily="18" charset="0"/>
                <a:cs typeface="Times New Roman" pitchFamily="18" charset="0"/>
              </a:rPr>
              <a:t>Group 1</a:t>
            </a:r>
          </a:p>
        </p:txBody>
      </p:sp>
      <p:sp>
        <p:nvSpPr>
          <p:cNvPr id="3" name="Subtitle 2"/>
          <p:cNvSpPr>
            <a:spLocks noGrp="1"/>
          </p:cNvSpPr>
          <p:nvPr>
            <p:ph type="subTitle" idx="1"/>
          </p:nvPr>
        </p:nvSpPr>
        <p:spPr>
          <a:xfrm>
            <a:off x="420604" y="5105400"/>
            <a:ext cx="7740315" cy="1308406"/>
          </a:xfrm>
        </p:spPr>
        <p:txBody>
          <a:bodyPr vert="horz" lIns="91440" tIns="45720" rIns="91440" bIns="45720" rtlCol="0" anchor="t">
            <a:normAutofit/>
          </a:bodyPr>
          <a:lstStyle/>
          <a:p>
            <a:pPr>
              <a:lnSpc>
                <a:spcPct val="90000"/>
              </a:lnSpc>
            </a:pPr>
            <a:r>
              <a:rPr lang="en-US" sz="2200" b="1" dirty="0">
                <a:solidFill>
                  <a:schemeClr val="tx1"/>
                </a:solidFill>
                <a:latin typeface="Times New Roman"/>
                <a:cs typeface="Times New Roman"/>
              </a:rPr>
              <a:t>Submitted by -                              Submitted to -	</a:t>
            </a:r>
          </a:p>
          <a:p>
            <a:pPr>
              <a:lnSpc>
                <a:spcPct val="90000"/>
              </a:lnSpc>
            </a:pPr>
            <a:r>
              <a:rPr lang="en-US" sz="2200" b="1" dirty="0">
                <a:solidFill>
                  <a:schemeClr val="tx1"/>
                </a:solidFill>
                <a:latin typeface="Times New Roman"/>
                <a:cs typeface="Times New Roman"/>
              </a:rPr>
              <a:t>Navjot Saini (C0751275)             Prof. Mike </a:t>
            </a:r>
            <a:r>
              <a:rPr lang="en-US" sz="2200" b="1" dirty="0" err="1">
                <a:solidFill>
                  <a:schemeClr val="tx1"/>
                </a:solidFill>
                <a:latin typeface="Times New Roman"/>
                <a:cs typeface="Times New Roman"/>
              </a:rPr>
              <a:t>Aleshams</a:t>
            </a:r>
            <a:endParaRPr lang="en-US" sz="2200" b="1" dirty="0">
              <a:solidFill>
                <a:schemeClr val="tx1"/>
              </a:solidFill>
              <a:latin typeface="Times New Roman"/>
              <a:cs typeface="Times New Roman"/>
            </a:endParaRPr>
          </a:p>
          <a:p>
            <a:pPr>
              <a:lnSpc>
                <a:spcPct val="90000"/>
              </a:lnSpc>
            </a:pPr>
            <a:endParaRPr lang="en-US" sz="2200" b="1" dirty="0">
              <a:solidFill>
                <a:schemeClr val="tx1"/>
              </a:solidFill>
            </a:endParaRPr>
          </a:p>
        </p:txBody>
      </p:sp>
      <p:pic>
        <p:nvPicPr>
          <p:cNvPr id="7" name="Graphic 6" descr="Streetcar">
            <a:extLst>
              <a:ext uri="{FF2B5EF4-FFF2-40B4-BE49-F238E27FC236}">
                <a16:creationId xmlns="" xmlns:a16="http://schemas.microsoft.com/office/drawing/2014/main" id="{B4471011-0236-4F8A-8C0C-38FB71406E11}"/>
              </a:ext>
            </a:extLst>
          </p:cNvPr>
          <p:cNvPicPr>
            <a:picLocks noChangeAspect="1"/>
          </p:cNvPicPr>
          <p:nvPr/>
        </p:nvPicPr>
        <p:blipFill>
          <a:blip r:embed="rId2" cstate="print">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tretch>
            <a:fillRect/>
          </a:stretch>
        </p:blipFill>
        <p:spPr>
          <a:xfrm>
            <a:off x="538161" y="2937750"/>
            <a:ext cx="966789" cy="966789"/>
          </a:xfrm>
          <a:prstGeom prst="rect">
            <a:avLst/>
          </a:prstGeom>
        </p:spPr>
      </p:pic>
      <p:pic>
        <p:nvPicPr>
          <p:cNvPr id="9" name="Graphic 8" descr="Streetcar">
            <a:extLst>
              <a:ext uri="{FF2B5EF4-FFF2-40B4-BE49-F238E27FC236}">
                <a16:creationId xmlns="" xmlns:a16="http://schemas.microsoft.com/office/drawing/2014/main" id="{A6F0A7FC-8062-49D0-BF60-F92ABEFCA46E}"/>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4">
            <a:alphaModFix amt="15000"/>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tretch>
            <a:fillRect/>
          </a:stretch>
        </p:blipFill>
        <p:spPr>
          <a:xfrm>
            <a:off x="4955861" y="1392825"/>
            <a:ext cx="4058507" cy="405850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2317" y="87845"/>
            <a:ext cx="3708114" cy="1622321"/>
          </a:xfrm>
        </p:spPr>
        <p:txBody>
          <a:bodyPr>
            <a:normAutofit/>
          </a:bodyPr>
          <a:lstStyle/>
          <a:p>
            <a:r>
              <a:rPr lang="en-US" b="1">
                <a:latin typeface="Times New Roman" pitchFamily="18" charset="0"/>
                <a:cs typeface="Times New Roman" pitchFamily="18" charset="0"/>
              </a:rPr>
              <a:t>Description</a:t>
            </a:r>
          </a:p>
        </p:txBody>
      </p:sp>
      <p:sp>
        <p:nvSpPr>
          <p:cNvPr id="6" name="Content Placeholder 5"/>
          <p:cNvSpPr>
            <a:spLocks noGrp="1"/>
          </p:cNvSpPr>
          <p:nvPr>
            <p:ph idx="1"/>
          </p:nvPr>
        </p:nvSpPr>
        <p:spPr>
          <a:xfrm>
            <a:off x="270129" y="1475874"/>
            <a:ext cx="4032965" cy="5181081"/>
          </a:xfrm>
        </p:spPr>
        <p:txBody>
          <a:bodyPr vert="horz" lIns="91440" tIns="45720" rIns="91440" bIns="45720" rtlCol="0" anchor="t">
            <a:noAutofit/>
          </a:bodyPr>
          <a:lstStyle/>
          <a:p>
            <a:pPr>
              <a:lnSpc>
                <a:spcPct val="90000"/>
              </a:lnSpc>
              <a:buNone/>
            </a:pPr>
            <a:r>
              <a:rPr lang="en-US" sz="1600" b="1" dirty="0">
                <a:latin typeface="Times New Roman"/>
                <a:cs typeface="Times New Roman"/>
              </a:rPr>
              <a:t>Ultrasonic Sensor 1:</a:t>
            </a:r>
          </a:p>
          <a:p>
            <a:pPr>
              <a:lnSpc>
                <a:spcPct val="90000"/>
              </a:lnSpc>
            </a:pPr>
            <a:r>
              <a:rPr lang="en-US" sz="1600" dirty="0">
                <a:latin typeface="Times New Roman"/>
                <a:cs typeface="Times New Roman"/>
              </a:rPr>
              <a:t>VCC on the Ultrasonic sensor 1 is connected to the P9.5 , i.e., VDD_5V pin on the </a:t>
            </a:r>
            <a:r>
              <a:rPr lang="en-US" sz="1600" dirty="0" err="1">
                <a:latin typeface="Times New Roman"/>
                <a:cs typeface="Times New Roman"/>
              </a:rPr>
              <a:t>Beaglebone</a:t>
            </a:r>
            <a:r>
              <a:rPr lang="en-US" sz="1600" dirty="0">
                <a:latin typeface="Times New Roman"/>
                <a:cs typeface="Times New Roman"/>
              </a:rPr>
              <a:t> Black.</a:t>
            </a:r>
          </a:p>
          <a:p>
            <a:pPr>
              <a:lnSpc>
                <a:spcPct val="90000"/>
              </a:lnSpc>
            </a:pPr>
            <a:r>
              <a:rPr lang="en-US" sz="1600" dirty="0">
                <a:latin typeface="Times New Roman"/>
                <a:cs typeface="Times New Roman"/>
              </a:rPr>
              <a:t>The Trig pin on the ultrasonic sensor is connected to P8.8 ( GPIO_67) on the BBB.</a:t>
            </a:r>
          </a:p>
          <a:p>
            <a:pPr>
              <a:lnSpc>
                <a:spcPct val="90000"/>
              </a:lnSpc>
            </a:pPr>
            <a:r>
              <a:rPr lang="en-US" sz="1600" dirty="0">
                <a:latin typeface="Times New Roman"/>
                <a:cs typeface="Times New Roman"/>
              </a:rPr>
              <a:t> The Echo pin on the ultrasonic sensor to P8.7 ( GPIO_66) on the BBB.</a:t>
            </a:r>
          </a:p>
          <a:p>
            <a:pPr>
              <a:lnSpc>
                <a:spcPct val="90000"/>
              </a:lnSpc>
            </a:pPr>
            <a:r>
              <a:rPr lang="en-US" sz="1600" dirty="0">
                <a:latin typeface="Times New Roman"/>
                <a:cs typeface="Times New Roman"/>
              </a:rPr>
              <a:t>The GND on the ultrasonic sensor is connected to </a:t>
            </a:r>
            <a:r>
              <a:rPr lang="en-US" sz="1600" dirty="0" smtClean="0">
                <a:latin typeface="Times New Roman"/>
                <a:cs typeface="Times New Roman"/>
              </a:rPr>
              <a:t>P8.1(GND</a:t>
            </a:r>
            <a:r>
              <a:rPr lang="en-US" sz="1600" dirty="0">
                <a:latin typeface="Times New Roman"/>
                <a:cs typeface="Times New Roman"/>
              </a:rPr>
              <a:t>) on the BBB.</a:t>
            </a:r>
          </a:p>
          <a:p>
            <a:pPr>
              <a:lnSpc>
                <a:spcPct val="90000"/>
              </a:lnSpc>
              <a:buNone/>
            </a:pPr>
            <a:r>
              <a:rPr lang="en-US" sz="1600" b="1" dirty="0">
                <a:latin typeface="Times New Roman"/>
                <a:cs typeface="Times New Roman"/>
              </a:rPr>
              <a:t>Ultrasonic Sensor 2:</a:t>
            </a:r>
          </a:p>
          <a:p>
            <a:pPr>
              <a:lnSpc>
                <a:spcPct val="90000"/>
              </a:lnSpc>
            </a:pPr>
            <a:r>
              <a:rPr lang="en-US" sz="1600" dirty="0">
                <a:latin typeface="Times New Roman"/>
                <a:cs typeface="Times New Roman"/>
              </a:rPr>
              <a:t>VCC on the Ultrasonic sensor 2 is connected to the P9.5 , i.e., VDD_5V pin on the </a:t>
            </a:r>
            <a:r>
              <a:rPr lang="en-US" sz="1600" dirty="0" err="1">
                <a:latin typeface="Times New Roman"/>
                <a:cs typeface="Times New Roman"/>
              </a:rPr>
              <a:t>Beaglebone</a:t>
            </a:r>
            <a:r>
              <a:rPr lang="en-US" sz="1600" dirty="0">
                <a:latin typeface="Times New Roman"/>
                <a:cs typeface="Times New Roman"/>
              </a:rPr>
              <a:t> Black.</a:t>
            </a:r>
          </a:p>
          <a:p>
            <a:pPr>
              <a:lnSpc>
                <a:spcPct val="90000"/>
              </a:lnSpc>
            </a:pPr>
            <a:r>
              <a:rPr lang="en-US" sz="1600" dirty="0">
                <a:latin typeface="Times New Roman"/>
                <a:cs typeface="Times New Roman"/>
              </a:rPr>
              <a:t>The Trig pin on the ultrasonic sensor is connected to P8.10 ( GPIO_68) on the BBB.</a:t>
            </a:r>
          </a:p>
          <a:p>
            <a:pPr>
              <a:lnSpc>
                <a:spcPct val="90000"/>
              </a:lnSpc>
            </a:pPr>
            <a:r>
              <a:rPr lang="en-US" sz="1600" dirty="0">
                <a:latin typeface="Times New Roman"/>
                <a:cs typeface="Times New Roman"/>
              </a:rPr>
              <a:t> The Echo pin on the ultrasonic sensor to P8.9 ( GPIO_69) on the BBB</a:t>
            </a:r>
          </a:p>
          <a:p>
            <a:pPr>
              <a:lnSpc>
                <a:spcPct val="90000"/>
              </a:lnSpc>
            </a:pPr>
            <a:r>
              <a:rPr lang="en-US" sz="1600" dirty="0">
                <a:latin typeface="Times New Roman"/>
                <a:cs typeface="Times New Roman"/>
              </a:rPr>
              <a:t>The GND on the ultrasonic sensor is connected to </a:t>
            </a:r>
            <a:r>
              <a:rPr lang="en-US" sz="1600" dirty="0" smtClean="0">
                <a:latin typeface="Times New Roman"/>
                <a:cs typeface="Times New Roman"/>
              </a:rPr>
              <a:t>P8.1(GND</a:t>
            </a:r>
            <a:r>
              <a:rPr lang="en-US" sz="1600" dirty="0">
                <a:latin typeface="Times New Roman"/>
                <a:cs typeface="Times New Roman"/>
              </a:rPr>
              <a:t>) on the BBB.</a:t>
            </a:r>
          </a:p>
          <a:p>
            <a:pPr>
              <a:lnSpc>
                <a:spcPct val="90000"/>
              </a:lnSpc>
              <a:buNone/>
            </a:pPr>
            <a:endParaRPr lang="en-US" sz="1600" dirty="0">
              <a:latin typeface="Times New Roman" pitchFamily="18" charset="0"/>
              <a:cs typeface="Times New Roman" pitchFamily="18" charset="0"/>
            </a:endParaRPr>
          </a:p>
          <a:p>
            <a:pPr>
              <a:lnSpc>
                <a:spcPct val="90000"/>
              </a:lnSpc>
            </a:pPr>
            <a:endParaRPr lang="en-US" sz="1600" dirty="0">
              <a:latin typeface="Times New Roman" pitchFamily="18" charset="0"/>
              <a:cs typeface="Times New Roman" pitchFamily="18" charset="0"/>
            </a:endParaRPr>
          </a:p>
        </p:txBody>
      </p:sp>
      <p:sp>
        <p:nvSpPr>
          <p:cNvPr id="5124" name="Rectangle 134">
            <a:extLst>
              <a:ext uri="{FF2B5EF4-FFF2-40B4-BE49-F238E27FC236}">
                <a16:creationId xmlns="" xmlns:a16="http://schemas.microsoft.com/office/drawing/2014/main" id="{46F7435D-E3DB-47B1-BA61-B00ACC83A9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569712" y="0"/>
            <a:ext cx="457428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5" name="Rounded Rectangle 9">
            <a:extLst>
              <a:ext uri="{FF2B5EF4-FFF2-40B4-BE49-F238E27FC236}">
                <a16:creationId xmlns="" xmlns:a16="http://schemas.microsoft.com/office/drawing/2014/main" id="{F263A0B5-F8C4-4116-809F-78A768EA79A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933186" y="557784"/>
            <a:ext cx="3847653"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p:cNvPicPr>
            <a:picLocks noChangeAspect="1" noChangeArrowheads="1"/>
          </p:cNvPicPr>
          <p:nvPr/>
        </p:nvPicPr>
        <p:blipFill>
          <a:blip r:embed="rId2"/>
          <a:stretch>
            <a:fillRect/>
          </a:stretch>
        </p:blipFill>
        <p:spPr bwMode="auto">
          <a:xfrm>
            <a:off x="4853679" y="637287"/>
            <a:ext cx="3934163" cy="5652367"/>
          </a:xfrm>
          <a:prstGeom prst="rect">
            <a:avLst/>
          </a:prstGeom>
          <a:noFill/>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itchFamily="18" charset="0"/>
                <a:cs typeface="Times New Roman" pitchFamily="18" charset="0"/>
              </a:rPr>
              <a:t>Interfacing </a:t>
            </a:r>
            <a:r>
              <a:rPr lang="en-US" b="1" dirty="0" err="1">
                <a:latin typeface="Times New Roman" pitchFamily="18" charset="0"/>
                <a:cs typeface="Times New Roman" pitchFamily="18" charset="0"/>
              </a:rPr>
              <a:t>Arduino</a:t>
            </a:r>
            <a:r>
              <a:rPr lang="en-US" b="1" dirty="0">
                <a:latin typeface="Times New Roman" pitchFamily="18" charset="0"/>
                <a:cs typeface="Times New Roman" pitchFamily="18" charset="0"/>
              </a:rPr>
              <a:t> Uno with LCD Display</a:t>
            </a:r>
          </a:p>
        </p:txBody>
      </p:sp>
      <p:pic>
        <p:nvPicPr>
          <p:cNvPr id="7171" name="Picture 3"/>
          <p:cNvPicPr>
            <a:picLocks noGrp="1" noChangeAspect="1" noChangeArrowheads="1"/>
          </p:cNvPicPr>
          <p:nvPr>
            <p:ph idx="1"/>
          </p:nvPr>
        </p:nvPicPr>
        <p:blipFill>
          <a:blip r:embed="rId2"/>
          <a:srcRect/>
          <a:stretch>
            <a:fillRect/>
          </a:stretch>
        </p:blipFill>
        <p:spPr bwMode="auto">
          <a:xfrm>
            <a:off x="175944" y="1600200"/>
            <a:ext cx="8924460" cy="51756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1219201"/>
            <a:ext cx="4953000" cy="6186309"/>
          </a:xfrm>
          <a:prstGeom prst="rect">
            <a:avLst/>
          </a:prstGeom>
          <a:noFill/>
        </p:spPr>
        <p:txBody>
          <a:bodyPr wrap="square" rtlCol="0">
            <a:spAutoFit/>
          </a:bodyPr>
          <a:lstStyle/>
          <a:p>
            <a:r>
              <a:rPr lang="en-US" b="1" dirty="0">
                <a:latin typeface="Times New Roman" pitchFamily="18" charset="0"/>
                <a:cs typeface="Times New Roman" pitchFamily="18" charset="0"/>
              </a:rPr>
              <a:t>LCD Pin interfacing </a:t>
            </a:r>
            <a:r>
              <a:rPr lang="en-US" b="1">
                <a:latin typeface="Times New Roman" pitchFamily="18" charset="0"/>
                <a:cs typeface="Times New Roman" pitchFamily="18" charset="0"/>
              </a:rPr>
              <a:t>with Arduino:</a:t>
            </a:r>
          </a:p>
          <a:p>
            <a:pPr>
              <a:buFont typeface="Arial" pitchFamily="34" charset="0"/>
              <a:buChar char="•"/>
            </a:pPr>
            <a:r>
              <a:rPr lang="en-US">
                <a:latin typeface="Times New Roman" pitchFamily="18" charset="0"/>
                <a:cs typeface="Times New Roman" pitchFamily="18" charset="0"/>
              </a:rPr>
              <a:t>Pin </a:t>
            </a:r>
            <a:r>
              <a:rPr lang="en-US" dirty="0">
                <a:latin typeface="Times New Roman" pitchFamily="18" charset="0"/>
                <a:cs typeface="Times New Roman" pitchFamily="18" charset="0"/>
              </a:rPr>
              <a:t>1 (VSS): GND</a:t>
            </a:r>
          </a:p>
          <a:p>
            <a:pPr>
              <a:buFont typeface="Arial" pitchFamily="34" charset="0"/>
              <a:buChar char="•"/>
            </a:pPr>
            <a:r>
              <a:rPr lang="en-US" dirty="0">
                <a:latin typeface="Times New Roman" pitchFamily="18" charset="0"/>
                <a:cs typeface="Times New Roman" pitchFamily="18" charset="0"/>
              </a:rPr>
              <a:t>Pin2 (VDD): +5V</a:t>
            </a:r>
          </a:p>
          <a:p>
            <a:pPr>
              <a:buFont typeface="Arial" pitchFamily="34" charset="0"/>
              <a:buChar char="•"/>
            </a:pPr>
            <a:r>
              <a:rPr lang="en-US" dirty="0">
                <a:latin typeface="Times New Roman" pitchFamily="18" charset="0"/>
                <a:cs typeface="Times New Roman" pitchFamily="18" charset="0"/>
              </a:rPr>
              <a:t>Pin 3( VD): Connected to 10K potentiometer used for adjusting the contrast of the display.</a:t>
            </a:r>
          </a:p>
          <a:p>
            <a:pPr>
              <a:buFont typeface="Arial" pitchFamily="34" charset="0"/>
              <a:buChar char="•"/>
            </a:pPr>
            <a:r>
              <a:rPr lang="en-US" dirty="0">
                <a:latin typeface="Times New Roman" pitchFamily="18" charset="0"/>
                <a:cs typeface="Times New Roman" pitchFamily="18" charset="0"/>
              </a:rPr>
              <a:t> Pin 4(RS): This pin (Register select pin) of the LCD module is connected to digital pin 12 of the </a:t>
            </a:r>
            <a:r>
              <a:rPr lang="en-US" dirty="0" err="1">
                <a:latin typeface="Times New Roman" pitchFamily="18" charset="0"/>
                <a:cs typeface="Times New Roman" pitchFamily="18" charset="0"/>
              </a:rPr>
              <a:t>arduino</a:t>
            </a:r>
            <a:r>
              <a:rPr lang="en-US" dirty="0">
                <a:latin typeface="Times New Roman" pitchFamily="18" charset="0"/>
                <a:cs typeface="Times New Roman" pitchFamily="18" charset="0"/>
              </a:rPr>
              <a:t>. The Logic HIGH at RS pin selects data register and logic LOW at RS pin selects command register.</a:t>
            </a:r>
          </a:p>
          <a:p>
            <a:pPr>
              <a:buFont typeface="Arial" pitchFamily="34" charset="0"/>
              <a:buChar char="•"/>
            </a:pPr>
            <a:r>
              <a:rPr lang="en-US" dirty="0">
                <a:latin typeface="Times New Roman" pitchFamily="18" charset="0"/>
                <a:cs typeface="Times New Roman" pitchFamily="18" charset="0"/>
              </a:rPr>
              <a:t>Pin 5 (R/W pin): Read/Write modes. Logic HIGH at this pin activates read mode and logic LOW at this pin activates write mode.</a:t>
            </a:r>
          </a:p>
          <a:p>
            <a:pPr>
              <a:buFont typeface="Arial" pitchFamily="34" charset="0"/>
              <a:buChar char="•"/>
            </a:pPr>
            <a:r>
              <a:rPr lang="en-US" dirty="0">
                <a:latin typeface="Times New Roman" pitchFamily="18" charset="0"/>
                <a:cs typeface="Times New Roman" pitchFamily="18" charset="0"/>
              </a:rPr>
              <a:t>Pin 6 (E): Enable pin of the LCD module is connected to digital pin 11 of the </a:t>
            </a:r>
            <a:r>
              <a:rPr lang="en-US" dirty="0" err="1">
                <a:latin typeface="Times New Roman" pitchFamily="18" charset="0"/>
                <a:cs typeface="Times New Roman" pitchFamily="18" charset="0"/>
              </a:rPr>
              <a:t>arduino</a:t>
            </a:r>
            <a:r>
              <a:rPr lang="en-US" dirty="0">
                <a:latin typeface="Times New Roman" pitchFamily="18" charset="0"/>
                <a:cs typeface="Times New Roman" pitchFamily="18" charset="0"/>
              </a:rPr>
              <a:t>. A HIGH to LOW signal at this pin will enable the module.</a:t>
            </a:r>
          </a:p>
          <a:p>
            <a:pPr>
              <a:buFont typeface="Arial" pitchFamily="34" charset="0"/>
              <a:buChar char="•"/>
            </a:pPr>
            <a:r>
              <a:rPr lang="en-US" dirty="0">
                <a:latin typeface="Times New Roman" pitchFamily="18" charset="0"/>
                <a:cs typeface="Times New Roman" pitchFamily="18" charset="0"/>
              </a:rPr>
              <a:t>LCD module and </a:t>
            </a:r>
            <a:r>
              <a:rPr lang="en-US" dirty="0" err="1">
                <a:latin typeface="Times New Roman" pitchFamily="18" charset="0"/>
                <a:cs typeface="Times New Roman" pitchFamily="18" charset="0"/>
              </a:rPr>
              <a:t>arduino</a:t>
            </a:r>
            <a:r>
              <a:rPr lang="en-US" dirty="0">
                <a:latin typeface="Times New Roman" pitchFamily="18" charset="0"/>
                <a:cs typeface="Times New Roman" pitchFamily="18" charset="0"/>
              </a:rPr>
              <a:t> are interfaced in the 4-bit mode. Digital lines DB4, DB5, DB6 and DB7 are interfaced to digital pins 5, 4, 3 and 2 of the </a:t>
            </a:r>
            <a:r>
              <a:rPr lang="en-US" dirty="0" err="1">
                <a:latin typeface="Times New Roman" pitchFamily="18" charset="0"/>
                <a:cs typeface="Times New Roman" pitchFamily="18" charset="0"/>
              </a:rPr>
              <a:t>Arduino</a:t>
            </a:r>
            <a:r>
              <a:rPr lang="en-US" dirty="0">
                <a:latin typeface="Times New Roman" pitchFamily="18" charset="0"/>
                <a:cs typeface="Times New Roman" pitchFamily="18" charset="0"/>
              </a:rPr>
              <a:t>.</a:t>
            </a:r>
          </a:p>
          <a:p>
            <a:endParaRPr lang="en-US" dirty="0"/>
          </a:p>
          <a:p>
            <a:endParaRPr lang="en-US" dirty="0"/>
          </a:p>
        </p:txBody>
      </p:sp>
      <p:sp>
        <p:nvSpPr>
          <p:cNvPr id="6" name="Content Placeholder 5"/>
          <p:cNvSpPr>
            <a:spLocks noGrp="1"/>
          </p:cNvSpPr>
          <p:nvPr>
            <p:ph idx="1"/>
          </p:nvPr>
        </p:nvSpPr>
        <p:spPr>
          <a:xfrm>
            <a:off x="4038600" y="1600200"/>
            <a:ext cx="4648200" cy="4525963"/>
          </a:xfrm>
        </p:spPr>
        <p:txBody>
          <a:bodyPr/>
          <a:lstStyle/>
          <a:p>
            <a:pPr>
              <a:buNone/>
            </a:pPr>
            <a:r>
              <a:rPr lang="en-US" dirty="0"/>
              <a:t> </a:t>
            </a:r>
          </a:p>
        </p:txBody>
      </p:sp>
      <p:pic>
        <p:nvPicPr>
          <p:cNvPr id="8195" name="Picture 3"/>
          <p:cNvPicPr>
            <a:picLocks noChangeAspect="1" noChangeArrowheads="1"/>
          </p:cNvPicPr>
          <p:nvPr/>
        </p:nvPicPr>
        <p:blipFill>
          <a:blip r:embed="rId2"/>
          <a:srcRect/>
          <a:stretch>
            <a:fillRect/>
          </a:stretch>
        </p:blipFill>
        <p:spPr bwMode="auto">
          <a:xfrm>
            <a:off x="5181601" y="990600"/>
            <a:ext cx="3962400" cy="5492750"/>
          </a:xfrm>
          <a:prstGeom prst="rect">
            <a:avLst/>
          </a:prstGeom>
          <a:noFill/>
          <a:ln w="9525">
            <a:noFill/>
            <a:miter lim="800000"/>
            <a:headEnd/>
            <a:tailEnd/>
          </a:ln>
          <a:effectLst/>
        </p:spPr>
      </p:pic>
      <p:sp>
        <p:nvSpPr>
          <p:cNvPr id="7" name="TextBox 6"/>
          <p:cNvSpPr txBox="1"/>
          <p:nvPr/>
        </p:nvSpPr>
        <p:spPr>
          <a:xfrm>
            <a:off x="762000" y="457200"/>
            <a:ext cx="7391400" cy="707886"/>
          </a:xfrm>
          <a:prstGeom prst="rect">
            <a:avLst/>
          </a:prstGeom>
          <a:noFill/>
        </p:spPr>
        <p:txBody>
          <a:bodyPr wrap="square" rtlCol="0">
            <a:spAutoFit/>
          </a:bodyPr>
          <a:lstStyle/>
          <a:p>
            <a:pPr algn="ctr"/>
            <a:r>
              <a:rPr lang="en-US" sz="4000" b="1" dirty="0">
                <a:latin typeface="Times New Roman" pitchFamily="18" charset="0"/>
                <a:cs typeface="Times New Roman" pitchFamily="18" charset="0"/>
              </a:rPr>
              <a:t>Description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87A57295-2710-4920-B99A-4D1FA03A62B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8067929-4D33-4306-9E2F-67C49CDDB5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0050" y="465745"/>
            <a:ext cx="8343900" cy="5639435"/>
          </a:xfrm>
          <a:prstGeom prst="rect">
            <a:avLst/>
          </a:prstGeom>
          <a:solidFill>
            <a:schemeClr val="tx1">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894027"/>
            <a:ext cx="2620771" cy="4782873"/>
          </a:xfrm>
        </p:spPr>
        <p:txBody>
          <a:bodyPr>
            <a:normAutofit/>
          </a:bodyPr>
          <a:lstStyle/>
          <a:p>
            <a:pPr algn="r"/>
            <a:r>
              <a:rPr lang="en-US" sz="3700" b="1">
                <a:solidFill>
                  <a:schemeClr val="bg1"/>
                </a:solidFill>
                <a:latin typeface="Times New Roman" pitchFamily="18" charset="0"/>
                <a:cs typeface="Times New Roman" pitchFamily="18" charset="0"/>
              </a:rPr>
              <a:t>Continue…</a:t>
            </a:r>
          </a:p>
        </p:txBody>
      </p:sp>
      <p:cxnSp>
        <p:nvCxnSpPr>
          <p:cNvPr id="12" name="Straight Connector 11">
            <a:extLst>
              <a:ext uri="{FF2B5EF4-FFF2-40B4-BE49-F238E27FC236}">
                <a16:creationId xmlns="" xmlns:a16="http://schemas.microsoft.com/office/drawing/2014/main" id="{2D72A2C9-F3CA-4216-8BAD-FA4C970C3C4E}"/>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3490722" y="2057400"/>
            <a:ext cx="0" cy="27432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32024" y="894027"/>
            <a:ext cx="4783326" cy="4782873"/>
          </a:xfrm>
        </p:spPr>
        <p:txBody>
          <a:bodyPr anchor="ctr">
            <a:normAutofit/>
          </a:bodyPr>
          <a:lstStyle/>
          <a:p>
            <a:r>
              <a:rPr lang="en-US" sz="2100" dirty="0">
                <a:solidFill>
                  <a:schemeClr val="bg1"/>
                </a:solidFill>
                <a:latin typeface="Times New Roman"/>
                <a:cs typeface="Times New Roman"/>
              </a:rPr>
              <a:t>+5V required in some other parts of the circuit can be tapped from the 5V source on the </a:t>
            </a:r>
            <a:r>
              <a:rPr lang="en-US" sz="2100" dirty="0" err="1">
                <a:solidFill>
                  <a:schemeClr val="bg1"/>
                </a:solidFill>
                <a:latin typeface="Times New Roman"/>
                <a:cs typeface="Times New Roman"/>
              </a:rPr>
              <a:t>arduino</a:t>
            </a:r>
            <a:r>
              <a:rPr lang="en-US" sz="2100" dirty="0">
                <a:solidFill>
                  <a:schemeClr val="bg1"/>
                </a:solidFill>
                <a:latin typeface="Times New Roman"/>
                <a:cs typeface="Times New Roman"/>
              </a:rPr>
              <a:t> board.</a:t>
            </a:r>
          </a:p>
          <a:p>
            <a:pPr fontAlgn="base"/>
            <a:r>
              <a:rPr lang="en-US" sz="2100" dirty="0">
                <a:solidFill>
                  <a:schemeClr val="bg1"/>
                </a:solidFill>
                <a:latin typeface="Times New Roman"/>
                <a:cs typeface="Times New Roman"/>
              </a:rPr>
              <a:t>Pin15(LED+): Anode of the back-light LED. When operated on 5V, a 560 ohm resistor should be connected in series to this pin. 560 ohm resistor R1 limits the current through the back light LED. </a:t>
            </a:r>
          </a:p>
          <a:p>
            <a:pPr fontAlgn="base"/>
            <a:r>
              <a:rPr lang="en-US" sz="2100" dirty="0">
                <a:solidFill>
                  <a:schemeClr val="bg1"/>
                </a:solidFill>
                <a:latin typeface="Times New Roman"/>
                <a:cs typeface="Times New Roman"/>
              </a:rPr>
              <a:t>Pin16(LED-): Cathode of the back light LED. This pin is grounded.</a:t>
            </a:r>
          </a:p>
          <a:p>
            <a:endParaRPr lang="en-US" sz="2100">
              <a:solidFill>
                <a:schemeClr val="bg1"/>
              </a:solidFill>
              <a:latin typeface="Times New Roman" pitchFamily="18" charset="0"/>
              <a:cs typeface="Times New Roman" pitchFamily="18" charset="0"/>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itchFamily="18" charset="0"/>
                <a:cs typeface="Times New Roman" pitchFamily="18" charset="0"/>
              </a:rPr>
              <a:t>UART interfacing between </a:t>
            </a:r>
            <a:r>
              <a:rPr lang="en-US" b="1" dirty="0" err="1">
                <a:latin typeface="Times New Roman" pitchFamily="18" charset="0"/>
                <a:cs typeface="Times New Roman" pitchFamily="18" charset="0"/>
              </a:rPr>
              <a:t>Arduino</a:t>
            </a:r>
            <a:r>
              <a:rPr lang="en-US" b="1" dirty="0">
                <a:latin typeface="Times New Roman" pitchFamily="18" charset="0"/>
                <a:cs typeface="Times New Roman" pitchFamily="18" charset="0"/>
              </a:rPr>
              <a:t> Uno and </a:t>
            </a:r>
            <a:r>
              <a:rPr lang="en-US" b="1" dirty="0" err="1">
                <a:latin typeface="Times New Roman" pitchFamily="18" charset="0"/>
                <a:cs typeface="Times New Roman" pitchFamily="18" charset="0"/>
              </a:rPr>
              <a:t>Beaglebone</a:t>
            </a:r>
            <a:r>
              <a:rPr lang="en-US" b="1" dirty="0">
                <a:latin typeface="Times New Roman" pitchFamily="18" charset="0"/>
                <a:cs typeface="Times New Roman" pitchFamily="18" charset="0"/>
              </a:rPr>
              <a:t> black</a:t>
            </a:r>
          </a:p>
        </p:txBody>
      </p:sp>
      <p:pic>
        <p:nvPicPr>
          <p:cNvPr id="9218" name="Picture 2"/>
          <p:cNvPicPr>
            <a:picLocks noGrp="1" noChangeAspect="1" noChangeArrowheads="1"/>
          </p:cNvPicPr>
          <p:nvPr>
            <p:ph idx="1"/>
          </p:nvPr>
        </p:nvPicPr>
        <p:blipFill>
          <a:blip r:embed="rId2"/>
          <a:srcRect/>
          <a:stretch>
            <a:fillRect/>
          </a:stretch>
        </p:blipFill>
        <p:spPr bwMode="auto">
          <a:xfrm>
            <a:off x="0" y="1600200"/>
            <a:ext cx="8915400" cy="502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486696" y="629266"/>
            <a:ext cx="2990069" cy="162232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dirty="0">
                <a:latin typeface="Times New Roman"/>
                <a:ea typeface="+mj-ea"/>
                <a:cs typeface="Times New Roman"/>
              </a:rPr>
              <a:t>Description</a:t>
            </a:r>
          </a:p>
        </p:txBody>
      </p:sp>
      <p:sp>
        <p:nvSpPr>
          <p:cNvPr id="7" name="TextBox 6"/>
          <p:cNvSpPr txBox="1"/>
          <p:nvPr/>
        </p:nvSpPr>
        <p:spPr>
          <a:xfrm>
            <a:off x="185909" y="1884948"/>
            <a:ext cx="3290856" cy="4735913"/>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endParaRPr lang="en-US" sz="1600" dirty="0">
              <a:latin typeface="Times New Roman"/>
              <a:cs typeface="Times New Roman"/>
            </a:endParaRPr>
          </a:p>
          <a:p>
            <a:pPr indent="-228600">
              <a:lnSpc>
                <a:spcPct val="90000"/>
              </a:lnSpc>
              <a:spcAft>
                <a:spcPts val="600"/>
              </a:spcAft>
              <a:buFont typeface="Arial" panose="020B0604020202020204" pitchFamily="34" charset="0"/>
              <a:buChar char="•"/>
            </a:pPr>
            <a:r>
              <a:rPr lang="en-US" sz="1600" dirty="0">
                <a:latin typeface="Times New Roman"/>
                <a:cs typeface="Times New Roman"/>
              </a:rPr>
              <a:t>The </a:t>
            </a:r>
            <a:r>
              <a:rPr lang="en-US" sz="1600" dirty="0" err="1">
                <a:latin typeface="Times New Roman"/>
                <a:cs typeface="Times New Roman"/>
              </a:rPr>
              <a:t>BeagleBone</a:t>
            </a:r>
            <a:r>
              <a:rPr lang="en-US" sz="1600" dirty="0">
                <a:latin typeface="Times New Roman"/>
                <a:cs typeface="Times New Roman"/>
              </a:rPr>
              <a:t> has five available on-board serial UART ports.</a:t>
            </a:r>
          </a:p>
          <a:p>
            <a:pPr indent="-228600">
              <a:lnSpc>
                <a:spcPct val="90000"/>
              </a:lnSpc>
              <a:spcAft>
                <a:spcPts val="600"/>
              </a:spcAft>
              <a:buFont typeface="Arial" panose="020B0604020202020204" pitchFamily="34" charset="0"/>
              <a:buChar char="•"/>
            </a:pPr>
            <a:r>
              <a:rPr lang="en-US" sz="1600" dirty="0">
                <a:latin typeface="Times New Roman"/>
                <a:cs typeface="Times New Roman"/>
              </a:rPr>
              <a:t>These ports are named as BB-UART1, BB-UART2, BB-UART4, BB-UART5.</a:t>
            </a:r>
          </a:p>
          <a:p>
            <a:pPr indent="-228600">
              <a:lnSpc>
                <a:spcPct val="90000"/>
              </a:lnSpc>
              <a:spcAft>
                <a:spcPts val="600"/>
              </a:spcAft>
              <a:buFont typeface="Arial" panose="020B0604020202020204" pitchFamily="34" charset="0"/>
              <a:buChar char="•"/>
            </a:pPr>
            <a:r>
              <a:rPr lang="en-US" sz="1600" dirty="0">
                <a:latin typeface="Times New Roman"/>
                <a:cs typeface="Times New Roman"/>
              </a:rPr>
              <a:t>Arduino Uno is interfaced with </a:t>
            </a:r>
            <a:r>
              <a:rPr lang="en-US" sz="1600" dirty="0" err="1">
                <a:latin typeface="Times New Roman"/>
                <a:cs typeface="Times New Roman"/>
              </a:rPr>
              <a:t>BeagleBone</a:t>
            </a:r>
            <a:r>
              <a:rPr lang="en-US" sz="1600" dirty="0">
                <a:latin typeface="Times New Roman"/>
                <a:cs typeface="Times New Roman"/>
              </a:rPr>
              <a:t> Black over UART_1.</a:t>
            </a:r>
          </a:p>
          <a:p>
            <a:pPr indent="-228600">
              <a:lnSpc>
                <a:spcPct val="90000"/>
              </a:lnSpc>
              <a:spcAft>
                <a:spcPts val="600"/>
              </a:spcAft>
              <a:buFont typeface="Arial" panose="020B0604020202020204" pitchFamily="34" charset="0"/>
              <a:buChar char="•"/>
            </a:pPr>
            <a:r>
              <a:rPr lang="en-US" sz="1600" dirty="0">
                <a:latin typeface="Times New Roman"/>
                <a:cs typeface="Times New Roman"/>
              </a:rPr>
              <a:t>On Port 9, pin  24 and 26 are TXD and RXD pins of UART_1 respectively.</a:t>
            </a:r>
          </a:p>
          <a:p>
            <a:pPr indent="-228600">
              <a:lnSpc>
                <a:spcPct val="90000"/>
              </a:lnSpc>
              <a:spcAft>
                <a:spcPts val="600"/>
              </a:spcAft>
              <a:buFont typeface="Arial" panose="020B0604020202020204" pitchFamily="34" charset="0"/>
              <a:buChar char="•"/>
            </a:pPr>
            <a:r>
              <a:rPr lang="en-US" sz="1600" dirty="0">
                <a:latin typeface="Times New Roman"/>
                <a:cs typeface="Times New Roman"/>
              </a:rPr>
              <a:t>The Receiver RX pin of Arduino Uno is connected to P9.24 ( UART1_TXD) pin of BBB.</a:t>
            </a:r>
          </a:p>
          <a:p>
            <a:pPr indent="-228600">
              <a:lnSpc>
                <a:spcPct val="90000"/>
              </a:lnSpc>
              <a:spcAft>
                <a:spcPts val="600"/>
              </a:spcAft>
              <a:buFont typeface="Arial" panose="020B0604020202020204" pitchFamily="34" charset="0"/>
              <a:buChar char="•"/>
            </a:pPr>
            <a:r>
              <a:rPr lang="en-US" sz="1600" dirty="0">
                <a:latin typeface="Times New Roman"/>
                <a:cs typeface="Times New Roman"/>
              </a:rPr>
              <a:t>The Transmitter TX pin of Arduino is connected to P9.26 (UART1_RXD) pin of BBB.</a:t>
            </a:r>
          </a:p>
        </p:txBody>
      </p:sp>
      <p:sp>
        <p:nvSpPr>
          <p:cNvPr id="72" name="Rectangle 71">
            <a:extLst>
              <a:ext uri="{FF2B5EF4-FFF2-40B4-BE49-F238E27FC236}">
                <a16:creationId xmlns="" xmlns:a16="http://schemas.microsoft.com/office/drawing/2014/main" id="{5E39A796-BE83-48B1-B33F-35C4A32AAB5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479292" y="0"/>
            <a:ext cx="56647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9">
            <a:extLst>
              <a:ext uri="{FF2B5EF4-FFF2-40B4-BE49-F238E27FC236}">
                <a16:creationId xmlns="" xmlns:a16="http://schemas.microsoft.com/office/drawing/2014/main" id="{72F84B47-E267-4194-8194-831DB7B5547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842766" y="557784"/>
            <a:ext cx="4938073"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3" name="Picture 3"/>
          <p:cNvPicPr>
            <a:picLocks noGrp="1" noChangeAspect="1" noChangeArrowheads="1"/>
          </p:cNvPicPr>
          <p:nvPr>
            <p:ph idx="1"/>
          </p:nvPr>
        </p:nvPicPr>
        <p:blipFill>
          <a:blip r:embed="rId2"/>
          <a:stretch>
            <a:fillRect/>
          </a:stretch>
        </p:blipFill>
        <p:spPr bwMode="auto">
          <a:xfrm>
            <a:off x="4058631" y="807593"/>
            <a:ext cx="4506027" cy="5239568"/>
          </a:xfrm>
          <a:prstGeom prst="rect">
            <a:avLst/>
          </a:prstGeom>
          <a:noFill/>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itchFamily="18" charset="0"/>
                <a:cs typeface="Times New Roman" pitchFamily="18" charset="0"/>
              </a:rPr>
              <a:t>Connections between Stepper motor and ULN2003 motor Driver IC</a:t>
            </a:r>
          </a:p>
        </p:txBody>
      </p:sp>
      <p:pic>
        <p:nvPicPr>
          <p:cNvPr id="2050" name="Picture 2"/>
          <p:cNvPicPr>
            <a:picLocks noGrp="1" noChangeAspect="1" noChangeArrowheads="1"/>
          </p:cNvPicPr>
          <p:nvPr>
            <p:ph idx="1"/>
          </p:nvPr>
        </p:nvPicPr>
        <p:blipFill>
          <a:blip r:embed="rId2"/>
          <a:srcRect/>
          <a:stretch>
            <a:fillRect/>
          </a:stretch>
        </p:blipFill>
        <p:spPr bwMode="auto">
          <a:xfrm>
            <a:off x="152400" y="1825130"/>
            <a:ext cx="8991600" cy="50328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Freeform: Shape 71">
            <a:extLst>
              <a:ext uri="{FF2B5EF4-FFF2-40B4-BE49-F238E27FC236}">
                <a16:creationId xmlns="" xmlns:a16="http://schemas.microsoft.com/office/drawing/2014/main" id="{F60FCA6E-0894-46CD-BD49-5955A51E00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123966" y="5346696"/>
            <a:ext cx="4020034"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Freeform: Shape 73">
            <a:extLst>
              <a:ext uri="{FF2B5EF4-FFF2-40B4-BE49-F238E27FC236}">
                <a16:creationId xmlns="" xmlns:a16="http://schemas.microsoft.com/office/drawing/2014/main" id="{E78C6E4B-A1F1-4B6C-97EC-BE997495D6A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5346694"/>
            <a:ext cx="5509953"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p:cNvSpPr>
            <a:spLocks noGrp="1"/>
          </p:cNvSpPr>
          <p:nvPr>
            <p:ph type="title"/>
          </p:nvPr>
        </p:nvSpPr>
        <p:spPr>
          <a:xfrm>
            <a:off x="630935" y="5529884"/>
            <a:ext cx="4354830" cy="1096331"/>
          </a:xfrm>
        </p:spPr>
        <p:txBody>
          <a:bodyPr vert="horz" lIns="91440" tIns="45720" rIns="91440" bIns="45720" rtlCol="0" anchor="ctr">
            <a:normAutofit/>
          </a:bodyPr>
          <a:lstStyle/>
          <a:p>
            <a:pPr algn="l">
              <a:lnSpc>
                <a:spcPct val="90000"/>
              </a:lnSpc>
            </a:pPr>
            <a:r>
              <a:rPr lang="en-US" sz="3500" b="1" dirty="0">
                <a:solidFill>
                  <a:srgbClr val="303030"/>
                </a:solidFill>
                <a:latin typeface="Times New Roman"/>
                <a:cs typeface="Times New Roman"/>
              </a:rPr>
              <a:t> </a:t>
            </a:r>
            <a:r>
              <a:rPr lang="en-US" sz="3500" b="1" kern="1200" dirty="0">
                <a:solidFill>
                  <a:srgbClr val="303030"/>
                </a:solidFill>
                <a:latin typeface="Times New Roman"/>
                <a:cs typeface="Times New Roman"/>
              </a:rPr>
              <a:t>Description</a:t>
            </a:r>
          </a:p>
        </p:txBody>
      </p:sp>
      <p:pic>
        <p:nvPicPr>
          <p:cNvPr id="1027" name="Picture 3"/>
          <p:cNvPicPr>
            <a:picLocks noGrp="1" noChangeAspect="1" noChangeArrowheads="1"/>
          </p:cNvPicPr>
          <p:nvPr>
            <p:ph idx="1"/>
          </p:nvPr>
        </p:nvPicPr>
        <p:blipFill>
          <a:blip r:embed="rId2"/>
          <a:stretch>
            <a:fillRect/>
          </a:stretch>
        </p:blipFill>
        <p:spPr bwMode="auto">
          <a:xfrm>
            <a:off x="17325" y="857691"/>
            <a:ext cx="4862308" cy="4324399"/>
          </a:xfrm>
          <a:prstGeom prst="rect">
            <a:avLst/>
          </a:prstGeom>
          <a:noFill/>
        </p:spPr>
      </p:pic>
      <p:sp>
        <p:nvSpPr>
          <p:cNvPr id="7" name="TextBox 6"/>
          <p:cNvSpPr txBox="1"/>
          <p:nvPr/>
        </p:nvSpPr>
        <p:spPr>
          <a:xfrm>
            <a:off x="4832846" y="965199"/>
            <a:ext cx="4100947" cy="4020458"/>
          </a:xfrm>
          <a:prstGeom prst="rect">
            <a:avLst/>
          </a:prstGeom>
        </p:spPr>
        <p:txBody>
          <a:bodyPr vert="horz" lIns="91440" tIns="45720" rIns="91440" bIns="45720" rtlCol="0" anchor="ctr">
            <a:noAutofit/>
          </a:bodyPr>
          <a:lstStyle/>
          <a:p>
            <a:pPr indent="-228600">
              <a:lnSpc>
                <a:spcPct val="90000"/>
              </a:lnSpc>
              <a:spcAft>
                <a:spcPts val="600"/>
              </a:spcAft>
              <a:buFont typeface="Arial" panose="020B0604020202020204" pitchFamily="34" charset="0"/>
              <a:buChar char="•"/>
            </a:pPr>
            <a:r>
              <a:rPr lang="en-US" sz="1600" dirty="0">
                <a:latin typeface="Times New Roman"/>
                <a:cs typeface="Times New Roman"/>
              </a:rPr>
              <a:t>Usually, the 28BYJ-48 stepper motor comes with a 5-pin connector that will fit to the ULN2003 driver board.</a:t>
            </a:r>
          </a:p>
          <a:p>
            <a:pPr indent="-228600">
              <a:lnSpc>
                <a:spcPct val="90000"/>
              </a:lnSpc>
              <a:spcAft>
                <a:spcPts val="600"/>
              </a:spcAft>
              <a:buFont typeface="Arial" panose="020B0604020202020204" pitchFamily="34" charset="0"/>
              <a:buChar char="•"/>
            </a:pPr>
            <a:r>
              <a:rPr lang="en-US" sz="1600" dirty="0">
                <a:latin typeface="Times New Roman"/>
                <a:cs typeface="Times New Roman"/>
              </a:rPr>
              <a:t>Schematic of the pin arrangement is as described below:</a:t>
            </a:r>
          </a:p>
          <a:p>
            <a:pPr lvl="1" indent="-228600">
              <a:lnSpc>
                <a:spcPct val="90000"/>
              </a:lnSpc>
              <a:spcAft>
                <a:spcPts val="600"/>
              </a:spcAft>
              <a:buFont typeface="Arial" panose="020B0604020202020204" pitchFamily="34" charset="0"/>
              <a:buChar char="•"/>
            </a:pPr>
            <a:r>
              <a:rPr lang="en-US" sz="1600" dirty="0">
                <a:latin typeface="Times New Roman"/>
                <a:cs typeface="Times New Roman"/>
              </a:rPr>
              <a:t>The ULN2003 gives a higher current gain that enables the low voltage and low current output of a microcontroller to drive a higher current stepper motor.</a:t>
            </a:r>
          </a:p>
          <a:p>
            <a:pPr lvl="1" indent="-228600">
              <a:lnSpc>
                <a:spcPct val="90000"/>
              </a:lnSpc>
              <a:spcAft>
                <a:spcPts val="600"/>
              </a:spcAft>
              <a:buFont typeface="Arial" panose="020B0604020202020204" pitchFamily="34" charset="0"/>
              <a:buChar char="•"/>
            </a:pPr>
            <a:r>
              <a:rPr lang="en-US" sz="1600" dirty="0">
                <a:latin typeface="Times New Roman"/>
                <a:cs typeface="Times New Roman"/>
              </a:rPr>
              <a:t>The Stepper motor has 4 coils and a common.</a:t>
            </a:r>
          </a:p>
          <a:p>
            <a:pPr lvl="1" indent="-228600">
              <a:lnSpc>
                <a:spcPct val="90000"/>
              </a:lnSpc>
              <a:spcAft>
                <a:spcPts val="600"/>
              </a:spcAft>
              <a:buFont typeface="Arial" panose="020B0604020202020204" pitchFamily="34" charset="0"/>
              <a:buChar char="•"/>
            </a:pPr>
            <a:r>
              <a:rPr lang="en-US" sz="1600" dirty="0">
                <a:latin typeface="Times New Roman"/>
                <a:cs typeface="Times New Roman"/>
              </a:rPr>
              <a:t>The Blue (coil 4) of stepper motor is connected to Driver Out 1 pin.</a:t>
            </a:r>
          </a:p>
          <a:p>
            <a:pPr lvl="1" indent="-228600">
              <a:lnSpc>
                <a:spcPct val="90000"/>
              </a:lnSpc>
              <a:spcAft>
                <a:spcPts val="600"/>
              </a:spcAft>
              <a:buFont typeface="Arial" panose="020B0604020202020204" pitchFamily="34" charset="0"/>
              <a:buChar char="•"/>
            </a:pPr>
            <a:r>
              <a:rPr lang="en-US" sz="1600" dirty="0">
                <a:latin typeface="Times New Roman"/>
                <a:cs typeface="Times New Roman"/>
              </a:rPr>
              <a:t>Pink (coil 3) is connected to Out 2.</a:t>
            </a:r>
          </a:p>
          <a:p>
            <a:pPr lvl="1" indent="-228600">
              <a:lnSpc>
                <a:spcPct val="90000"/>
              </a:lnSpc>
              <a:spcAft>
                <a:spcPts val="600"/>
              </a:spcAft>
              <a:buFont typeface="Arial" panose="020B0604020202020204" pitchFamily="34" charset="0"/>
              <a:buChar char="•"/>
            </a:pPr>
            <a:r>
              <a:rPr lang="en-US" sz="1600" dirty="0">
                <a:latin typeface="Times New Roman"/>
                <a:cs typeface="Times New Roman"/>
              </a:rPr>
              <a:t>Yellow (coil 2) is connected to Out 3 pin.</a:t>
            </a:r>
          </a:p>
          <a:p>
            <a:pPr lvl="1" indent="-228600">
              <a:lnSpc>
                <a:spcPct val="90000"/>
              </a:lnSpc>
              <a:spcAft>
                <a:spcPts val="600"/>
              </a:spcAft>
              <a:buFont typeface="Arial" panose="020B0604020202020204" pitchFamily="34" charset="0"/>
              <a:buChar char="•"/>
            </a:pPr>
            <a:r>
              <a:rPr lang="en-US" sz="1600" dirty="0">
                <a:latin typeface="Times New Roman"/>
                <a:cs typeface="Times New Roman"/>
              </a:rPr>
              <a:t>Orange (coil 1) is connected to Out 4 pin.</a:t>
            </a:r>
          </a:p>
          <a:p>
            <a:pPr lvl="1" indent="-228600">
              <a:lnSpc>
                <a:spcPct val="90000"/>
              </a:lnSpc>
              <a:spcAft>
                <a:spcPts val="600"/>
              </a:spcAft>
              <a:buFont typeface="Arial" panose="020B0604020202020204" pitchFamily="34" charset="0"/>
              <a:buChar char="•"/>
            </a:pPr>
            <a:r>
              <a:rPr lang="en-US" sz="1600" dirty="0">
                <a:latin typeface="Times New Roman"/>
                <a:cs typeface="Times New Roman"/>
              </a:rPr>
              <a:t>The red wire is connected to common point that is supplied with +5V.</a:t>
            </a:r>
          </a:p>
          <a:p>
            <a:pPr indent="-228600">
              <a:lnSpc>
                <a:spcPct val="90000"/>
              </a:lnSpc>
              <a:spcAft>
                <a:spcPts val="600"/>
              </a:spcAft>
              <a:buFont typeface="Arial" panose="020B0604020202020204" pitchFamily="34" charset="0"/>
              <a:buChar char="•"/>
            </a:pPr>
            <a:endParaRPr lang="en-US" sz="1600" dirty="0">
              <a:latin typeface="Times New Roman"/>
              <a:cs typeface="Times New Roman"/>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itchFamily="18" charset="0"/>
                <a:cs typeface="Times New Roman" pitchFamily="18" charset="0"/>
              </a:rPr>
              <a:t>GPIO Interfacing between ULN2003 Driver IC and </a:t>
            </a:r>
            <a:r>
              <a:rPr lang="en-US" b="1" dirty="0" err="1">
                <a:latin typeface="Times New Roman" pitchFamily="18" charset="0"/>
                <a:cs typeface="Times New Roman" pitchFamily="18" charset="0"/>
              </a:rPr>
              <a:t>Beaglebone</a:t>
            </a:r>
            <a:r>
              <a:rPr lang="en-US" b="1" dirty="0">
                <a:latin typeface="Times New Roman" pitchFamily="18" charset="0"/>
                <a:cs typeface="Times New Roman" pitchFamily="18" charset="0"/>
              </a:rPr>
              <a:t> Black</a:t>
            </a:r>
          </a:p>
        </p:txBody>
      </p:sp>
      <p:pic>
        <p:nvPicPr>
          <p:cNvPr id="3074" name="Picture 2"/>
          <p:cNvPicPr>
            <a:picLocks noGrp="1" noChangeAspect="1" noChangeArrowheads="1"/>
          </p:cNvPicPr>
          <p:nvPr>
            <p:ph idx="1"/>
          </p:nvPr>
        </p:nvPicPr>
        <p:blipFill>
          <a:blip r:embed="rId2"/>
          <a:srcRect/>
          <a:stretch>
            <a:fillRect/>
          </a:stretch>
        </p:blipFill>
        <p:spPr bwMode="auto">
          <a:xfrm>
            <a:off x="0" y="1835878"/>
            <a:ext cx="8915400" cy="486972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 name="Freeform: Shape 135">
            <a:extLst>
              <a:ext uri="{FF2B5EF4-FFF2-40B4-BE49-F238E27FC236}">
                <a16:creationId xmlns="" xmlns:a16="http://schemas.microsoft.com/office/drawing/2014/main" id="{F60FCA6E-0894-46CD-BD49-5955A51E00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123966" y="5346696"/>
            <a:ext cx="4020034"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8" name="Freeform: Shape 137">
            <a:extLst>
              <a:ext uri="{FF2B5EF4-FFF2-40B4-BE49-F238E27FC236}">
                <a16:creationId xmlns="" xmlns:a16="http://schemas.microsoft.com/office/drawing/2014/main" id="{E78C6E4B-A1F1-4B6C-97EC-BE997495D6A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5346694"/>
            <a:ext cx="5509953"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p:cNvSpPr>
            <a:spLocks noGrp="1"/>
          </p:cNvSpPr>
          <p:nvPr>
            <p:ph type="title"/>
          </p:nvPr>
        </p:nvSpPr>
        <p:spPr>
          <a:xfrm>
            <a:off x="630935" y="5529884"/>
            <a:ext cx="4354830" cy="1096331"/>
          </a:xfrm>
        </p:spPr>
        <p:txBody>
          <a:bodyPr vert="horz" lIns="91440" tIns="45720" rIns="91440" bIns="45720" rtlCol="0" anchor="ctr">
            <a:normAutofit/>
          </a:bodyPr>
          <a:lstStyle/>
          <a:p>
            <a:pPr algn="l">
              <a:lnSpc>
                <a:spcPct val="90000"/>
              </a:lnSpc>
            </a:pPr>
            <a:r>
              <a:rPr lang="en-US" sz="3500" b="1" kern="1200" dirty="0">
                <a:solidFill>
                  <a:srgbClr val="303030"/>
                </a:solidFill>
                <a:latin typeface="Times New Roman"/>
                <a:cs typeface="Times New Roman"/>
              </a:rPr>
              <a:t>Description</a:t>
            </a:r>
          </a:p>
        </p:txBody>
      </p:sp>
      <p:sp>
        <p:nvSpPr>
          <p:cNvPr id="6" name="TextBox 5"/>
          <p:cNvSpPr txBox="1"/>
          <p:nvPr/>
        </p:nvSpPr>
        <p:spPr>
          <a:xfrm>
            <a:off x="5121602" y="965199"/>
            <a:ext cx="3848286" cy="4020458"/>
          </a:xfrm>
          <a:prstGeom prst="rect">
            <a:avLst/>
          </a:prstGeom>
        </p:spPr>
        <p:txBody>
          <a:bodyPr vert="horz" lIns="91440" tIns="45720" rIns="91440" bIns="45720" rtlCol="0" anchor="ctr">
            <a:noAutofit/>
          </a:bodyPr>
          <a:lstStyle/>
          <a:p>
            <a:pPr indent="-228600">
              <a:lnSpc>
                <a:spcPct val="90000"/>
              </a:lnSpc>
              <a:spcAft>
                <a:spcPts val="600"/>
              </a:spcAft>
              <a:buFont typeface="Arial" panose="020B0604020202020204" pitchFamily="34" charset="0"/>
              <a:buChar char="•"/>
            </a:pPr>
            <a:endParaRPr lang="en-US" sz="1600" dirty="0">
              <a:latin typeface="Times New Roman"/>
              <a:cs typeface="Times New Roman"/>
            </a:endParaRPr>
          </a:p>
          <a:p>
            <a:pPr indent="-228600">
              <a:lnSpc>
                <a:spcPct val="90000"/>
              </a:lnSpc>
              <a:spcAft>
                <a:spcPts val="600"/>
              </a:spcAft>
              <a:buFont typeface="Arial" panose="020B0604020202020204" pitchFamily="34" charset="0"/>
              <a:buChar char="•"/>
            </a:pPr>
            <a:r>
              <a:rPr lang="en-US" sz="1600" dirty="0">
                <a:latin typeface="Times New Roman"/>
                <a:cs typeface="Times New Roman"/>
              </a:rPr>
              <a:t>The driver pin In 1 is connected to P8.15 (GPIO_47) on BBB.</a:t>
            </a:r>
          </a:p>
          <a:p>
            <a:pPr indent="-228600">
              <a:lnSpc>
                <a:spcPct val="90000"/>
              </a:lnSpc>
              <a:spcAft>
                <a:spcPts val="600"/>
              </a:spcAft>
              <a:buFont typeface="Arial" panose="020B0604020202020204" pitchFamily="34" charset="0"/>
              <a:buChar char="•"/>
            </a:pPr>
            <a:r>
              <a:rPr lang="en-US" sz="1600" dirty="0">
                <a:latin typeface="Times New Roman"/>
                <a:cs typeface="Times New Roman"/>
              </a:rPr>
              <a:t>The driver pin In 2 is connected to P8.16 (GPIO_46) on BBB.</a:t>
            </a:r>
          </a:p>
          <a:p>
            <a:pPr indent="-228600">
              <a:lnSpc>
                <a:spcPct val="90000"/>
              </a:lnSpc>
              <a:spcAft>
                <a:spcPts val="600"/>
              </a:spcAft>
              <a:buFont typeface="Arial" panose="020B0604020202020204" pitchFamily="34" charset="0"/>
              <a:buChar char="•"/>
            </a:pPr>
            <a:r>
              <a:rPr lang="en-US" sz="1600" dirty="0">
                <a:latin typeface="Times New Roman"/>
                <a:cs typeface="Times New Roman"/>
              </a:rPr>
              <a:t>The driver pin In 3 is connected to P8.17 (GPIO_27) on BBB.</a:t>
            </a:r>
          </a:p>
          <a:p>
            <a:pPr indent="-228600">
              <a:lnSpc>
                <a:spcPct val="90000"/>
              </a:lnSpc>
              <a:spcAft>
                <a:spcPts val="600"/>
              </a:spcAft>
              <a:buFont typeface="Arial" panose="020B0604020202020204" pitchFamily="34" charset="0"/>
              <a:buChar char="•"/>
            </a:pPr>
            <a:r>
              <a:rPr lang="en-US" sz="1600" dirty="0">
                <a:latin typeface="Times New Roman"/>
                <a:cs typeface="Times New Roman"/>
              </a:rPr>
              <a:t>The driver pin In 4 is connected to P8.18 (GPIO_65) on BBB.</a:t>
            </a:r>
          </a:p>
          <a:p>
            <a:pPr indent="-228600">
              <a:lnSpc>
                <a:spcPct val="90000"/>
              </a:lnSpc>
              <a:spcAft>
                <a:spcPts val="600"/>
              </a:spcAft>
              <a:buFont typeface="Arial" panose="020B0604020202020204" pitchFamily="34" charset="0"/>
              <a:buChar char="•"/>
            </a:pPr>
            <a:r>
              <a:rPr lang="en-US" sz="1600" dirty="0">
                <a:latin typeface="Times New Roman"/>
                <a:cs typeface="Times New Roman"/>
              </a:rPr>
              <a:t>The driver board has two pins which are labeled GND and VCC, which are two pins for the power supply.</a:t>
            </a:r>
          </a:p>
        </p:txBody>
      </p:sp>
      <p:pic>
        <p:nvPicPr>
          <p:cNvPr id="5" name="Picture 6" descr="Diagram&#10;&#10;Description automatically generated">
            <a:extLst>
              <a:ext uri="{FF2B5EF4-FFF2-40B4-BE49-F238E27FC236}">
                <a16:creationId xmlns="" xmlns:a16="http://schemas.microsoft.com/office/drawing/2014/main" id="{D3A0BBD5-52C8-4064-90A0-41B23EA95D76}"/>
              </a:ext>
            </a:extLst>
          </p:cNvPr>
          <p:cNvPicPr>
            <a:picLocks noGrp="1" noChangeAspect="1"/>
          </p:cNvPicPr>
          <p:nvPr>
            <p:ph idx="1"/>
          </p:nvPr>
        </p:nvPicPr>
        <p:blipFill>
          <a:blip r:embed="rId2"/>
          <a:stretch>
            <a:fillRect/>
          </a:stretch>
        </p:blipFill>
        <p:spPr>
          <a:xfrm>
            <a:off x="497778" y="469232"/>
            <a:ext cx="4478812" cy="4513932"/>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7">
            <a:extLst>
              <a:ext uri="{FF2B5EF4-FFF2-40B4-BE49-F238E27FC236}">
                <a16:creationId xmlns="" xmlns:a16="http://schemas.microsoft.com/office/drawing/2014/main" id="{87A57295-2710-4920-B99A-4D1FA03A62B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9">
            <a:extLst>
              <a:ext uri="{FF2B5EF4-FFF2-40B4-BE49-F238E27FC236}">
                <a16:creationId xmlns="" xmlns:a16="http://schemas.microsoft.com/office/drawing/2014/main" id="{78067929-4D33-4306-9E2F-67C49CDDB5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0050" y="465745"/>
            <a:ext cx="8343900" cy="5639435"/>
          </a:xfrm>
          <a:prstGeom prst="rect">
            <a:avLst/>
          </a:prstGeom>
          <a:solidFill>
            <a:schemeClr val="tx1">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894027"/>
            <a:ext cx="2620771" cy="4782873"/>
          </a:xfrm>
        </p:spPr>
        <p:txBody>
          <a:bodyPr>
            <a:normAutofit/>
          </a:bodyPr>
          <a:lstStyle/>
          <a:p>
            <a:pPr algn="r"/>
            <a:r>
              <a:rPr lang="en-US" b="1">
                <a:solidFill>
                  <a:schemeClr val="bg1"/>
                </a:solidFill>
                <a:latin typeface="Times New Roman" pitchFamily="18" charset="0"/>
                <a:cs typeface="Times New Roman" pitchFamily="18" charset="0"/>
              </a:rPr>
              <a:t>List of Contents</a:t>
            </a:r>
          </a:p>
        </p:txBody>
      </p:sp>
      <p:cxnSp>
        <p:nvCxnSpPr>
          <p:cNvPr id="13" name="Straight Connector 11">
            <a:extLst>
              <a:ext uri="{FF2B5EF4-FFF2-40B4-BE49-F238E27FC236}">
                <a16:creationId xmlns="" xmlns:a16="http://schemas.microsoft.com/office/drawing/2014/main" id="{2D72A2C9-F3CA-4216-8BAD-FA4C970C3C4E}"/>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3490722" y="2057400"/>
            <a:ext cx="0" cy="27432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32024" y="894027"/>
            <a:ext cx="4783326" cy="4782873"/>
          </a:xfrm>
        </p:spPr>
        <p:txBody>
          <a:bodyPr vert="horz" lIns="91440" tIns="45720" rIns="91440" bIns="45720" rtlCol="0" anchor="ctr">
            <a:noAutofit/>
          </a:bodyPr>
          <a:lstStyle/>
          <a:p>
            <a:pPr>
              <a:lnSpc>
                <a:spcPct val="90000"/>
              </a:lnSpc>
            </a:pPr>
            <a:r>
              <a:rPr lang="en-US" sz="1600" dirty="0">
                <a:solidFill>
                  <a:schemeClr val="bg1"/>
                </a:solidFill>
                <a:latin typeface="Times New Roman"/>
                <a:cs typeface="Times New Roman"/>
              </a:rPr>
              <a:t>Fritzing Software version 0.9.3</a:t>
            </a:r>
          </a:p>
          <a:p>
            <a:pPr>
              <a:lnSpc>
                <a:spcPct val="90000"/>
              </a:lnSpc>
            </a:pPr>
            <a:r>
              <a:rPr lang="en-US" sz="1600" dirty="0">
                <a:solidFill>
                  <a:schemeClr val="bg1"/>
                </a:solidFill>
                <a:latin typeface="Times New Roman"/>
                <a:cs typeface="Times New Roman"/>
              </a:rPr>
              <a:t>Arranging an Environment for New Project</a:t>
            </a:r>
          </a:p>
          <a:p>
            <a:pPr>
              <a:lnSpc>
                <a:spcPct val="90000"/>
              </a:lnSpc>
            </a:pPr>
            <a:r>
              <a:rPr lang="en-US" sz="1600" dirty="0">
                <a:solidFill>
                  <a:schemeClr val="bg1"/>
                </a:solidFill>
                <a:latin typeface="Times New Roman"/>
                <a:cs typeface="Times New Roman"/>
              </a:rPr>
              <a:t>My Parts and Parts Inspector</a:t>
            </a:r>
          </a:p>
          <a:p>
            <a:pPr>
              <a:lnSpc>
                <a:spcPct val="90000"/>
              </a:lnSpc>
            </a:pPr>
            <a:r>
              <a:rPr lang="en-US" sz="1600" dirty="0">
                <a:solidFill>
                  <a:schemeClr val="bg1"/>
                </a:solidFill>
                <a:latin typeface="Times New Roman"/>
                <a:cs typeface="Times New Roman"/>
              </a:rPr>
              <a:t>Interfacing Ultrasonic Sensors with BBB over GPIO Pins,</a:t>
            </a:r>
          </a:p>
          <a:p>
            <a:pPr>
              <a:lnSpc>
                <a:spcPct val="90000"/>
              </a:lnSpc>
            </a:pPr>
            <a:r>
              <a:rPr lang="en-US" sz="1600" dirty="0">
                <a:solidFill>
                  <a:schemeClr val="bg1"/>
                </a:solidFill>
                <a:latin typeface="Times New Roman"/>
                <a:cs typeface="Times New Roman"/>
              </a:rPr>
              <a:t>Interfacing Arduino Uno with LCD Display</a:t>
            </a:r>
          </a:p>
          <a:p>
            <a:pPr>
              <a:lnSpc>
                <a:spcPct val="90000"/>
              </a:lnSpc>
            </a:pPr>
            <a:r>
              <a:rPr lang="en-US" sz="1600" dirty="0">
                <a:solidFill>
                  <a:schemeClr val="bg1"/>
                </a:solidFill>
                <a:latin typeface="Times New Roman"/>
                <a:cs typeface="Times New Roman"/>
              </a:rPr>
              <a:t>UART Interfacing between Arduino Uno and </a:t>
            </a:r>
            <a:r>
              <a:rPr lang="en-US" sz="1600" dirty="0" err="1">
                <a:solidFill>
                  <a:schemeClr val="bg1"/>
                </a:solidFill>
                <a:latin typeface="Times New Roman"/>
                <a:cs typeface="Times New Roman"/>
              </a:rPr>
              <a:t>Beaglebone</a:t>
            </a:r>
            <a:r>
              <a:rPr lang="en-US" sz="1600" dirty="0">
                <a:solidFill>
                  <a:schemeClr val="bg1"/>
                </a:solidFill>
                <a:latin typeface="Times New Roman"/>
                <a:cs typeface="Times New Roman"/>
              </a:rPr>
              <a:t> Black</a:t>
            </a:r>
          </a:p>
          <a:p>
            <a:pPr>
              <a:lnSpc>
                <a:spcPct val="90000"/>
              </a:lnSpc>
            </a:pPr>
            <a:r>
              <a:rPr lang="en-US" sz="1600" dirty="0">
                <a:solidFill>
                  <a:schemeClr val="bg1"/>
                </a:solidFill>
                <a:latin typeface="Times New Roman"/>
                <a:cs typeface="Times New Roman"/>
              </a:rPr>
              <a:t>Connections between Stepper Motor and ULN2003 Motor Driver IC</a:t>
            </a:r>
          </a:p>
          <a:p>
            <a:pPr>
              <a:lnSpc>
                <a:spcPct val="90000"/>
              </a:lnSpc>
            </a:pPr>
            <a:r>
              <a:rPr lang="en-US" sz="1600" dirty="0">
                <a:solidFill>
                  <a:schemeClr val="bg1"/>
                </a:solidFill>
                <a:latin typeface="Times New Roman"/>
                <a:cs typeface="Times New Roman"/>
              </a:rPr>
              <a:t>GPIO Interfacing between ULN2003 Driver IC and </a:t>
            </a:r>
            <a:r>
              <a:rPr lang="en-US" sz="1600" dirty="0" err="1">
                <a:solidFill>
                  <a:schemeClr val="bg1"/>
                </a:solidFill>
                <a:latin typeface="Times New Roman"/>
                <a:cs typeface="Times New Roman"/>
              </a:rPr>
              <a:t>Beaglebone</a:t>
            </a:r>
            <a:r>
              <a:rPr lang="en-US" sz="1600" dirty="0">
                <a:solidFill>
                  <a:schemeClr val="bg1"/>
                </a:solidFill>
                <a:latin typeface="Times New Roman"/>
                <a:cs typeface="Times New Roman"/>
              </a:rPr>
              <a:t> black</a:t>
            </a:r>
          </a:p>
          <a:p>
            <a:pPr>
              <a:lnSpc>
                <a:spcPct val="90000"/>
              </a:lnSpc>
            </a:pPr>
            <a:r>
              <a:rPr lang="en-US" sz="1600" dirty="0">
                <a:solidFill>
                  <a:schemeClr val="bg1"/>
                </a:solidFill>
                <a:latin typeface="Times New Roman"/>
                <a:cs typeface="Times New Roman"/>
              </a:rPr>
              <a:t>Interfacing Buzzer and Push button with BBB over GPIO Pins</a:t>
            </a:r>
          </a:p>
          <a:p>
            <a:pPr>
              <a:lnSpc>
                <a:spcPct val="90000"/>
              </a:lnSpc>
            </a:pPr>
            <a:r>
              <a:rPr lang="en-US" sz="1600" dirty="0">
                <a:solidFill>
                  <a:schemeClr val="bg1"/>
                </a:solidFill>
                <a:latin typeface="Times New Roman"/>
                <a:cs typeface="Times New Roman"/>
              </a:rPr>
              <a:t>Interfacing ESP 8266 with </a:t>
            </a:r>
            <a:r>
              <a:rPr lang="en-US" sz="1600" dirty="0" err="1">
                <a:solidFill>
                  <a:schemeClr val="bg1"/>
                </a:solidFill>
                <a:latin typeface="Times New Roman"/>
                <a:cs typeface="Times New Roman"/>
              </a:rPr>
              <a:t>Beaglebone</a:t>
            </a:r>
            <a:r>
              <a:rPr lang="en-US" sz="1600" dirty="0">
                <a:solidFill>
                  <a:schemeClr val="bg1"/>
                </a:solidFill>
                <a:latin typeface="Times New Roman"/>
                <a:cs typeface="Times New Roman"/>
              </a:rPr>
              <a:t> Black</a:t>
            </a:r>
          </a:p>
          <a:p>
            <a:pPr>
              <a:lnSpc>
                <a:spcPct val="90000"/>
              </a:lnSpc>
            </a:pPr>
            <a:r>
              <a:rPr lang="en-US" sz="1600" dirty="0">
                <a:solidFill>
                  <a:schemeClr val="bg1"/>
                </a:solidFill>
                <a:latin typeface="Times New Roman"/>
                <a:cs typeface="Times New Roman"/>
              </a:rPr>
              <a:t>Schematic Diagram of the Project</a:t>
            </a:r>
          </a:p>
          <a:p>
            <a:pPr>
              <a:lnSpc>
                <a:spcPct val="90000"/>
              </a:lnSpc>
            </a:pPr>
            <a:r>
              <a:rPr lang="en-US" sz="1600" dirty="0">
                <a:solidFill>
                  <a:schemeClr val="bg1"/>
                </a:solidFill>
                <a:latin typeface="Times New Roman"/>
                <a:cs typeface="Times New Roman"/>
              </a:rPr>
              <a:t>Exporting a Circuit</a:t>
            </a:r>
          </a:p>
          <a:p>
            <a:pPr>
              <a:lnSpc>
                <a:spcPct val="90000"/>
              </a:lnSpc>
            </a:pPr>
            <a:r>
              <a:rPr lang="en-US" sz="1600" dirty="0">
                <a:solidFill>
                  <a:schemeClr val="bg1"/>
                </a:solidFill>
                <a:latin typeface="Times New Roman"/>
                <a:cs typeface="Times New Roman"/>
              </a:rPr>
              <a:t>Image View of the Project</a:t>
            </a:r>
          </a:p>
          <a:p>
            <a:pPr>
              <a:lnSpc>
                <a:spcPct val="90000"/>
              </a:lnSpc>
            </a:pPr>
            <a:r>
              <a:rPr lang="en-US" sz="1600" dirty="0">
                <a:solidFill>
                  <a:schemeClr val="bg1"/>
                </a:solidFill>
                <a:latin typeface="Times New Roman"/>
                <a:cs typeface="Times New Roman"/>
              </a:rPr>
              <a:t>References</a:t>
            </a:r>
          </a:p>
          <a:p>
            <a:pPr>
              <a:lnSpc>
                <a:spcPct val="90000"/>
              </a:lnSpc>
            </a:pPr>
            <a:endParaRPr lang="en-US" sz="1500">
              <a:solidFill>
                <a:schemeClr val="bg1"/>
              </a:solidFill>
              <a:latin typeface="Times New Roman" pitchFamily="18" charset="0"/>
              <a:cs typeface="Times New Roman" pitchFamily="18" charset="0"/>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 xmlns:a16="http://schemas.microsoft.com/office/drawing/2014/main" id="{A254D376-7060-4491-9779-FC35E62F3F6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28650" y="5186423"/>
            <a:ext cx="7886700" cy="1114382"/>
          </a:xfrm>
        </p:spPr>
        <p:txBody>
          <a:bodyPr vert="horz" lIns="91440" tIns="45720" rIns="91440" bIns="45720" rtlCol="0" anchor="ctr">
            <a:normAutofit/>
          </a:bodyPr>
          <a:lstStyle/>
          <a:p>
            <a:pPr>
              <a:lnSpc>
                <a:spcPct val="90000"/>
              </a:lnSpc>
            </a:pPr>
            <a:r>
              <a:rPr lang="en-US" sz="3500" b="1" dirty="0">
                <a:latin typeface="Times New Roman"/>
                <a:cs typeface="Times New Roman"/>
              </a:rPr>
              <a:t>Interfacing Buzzer and Push Button with BBB on GPIO pins.</a:t>
            </a:r>
          </a:p>
        </p:txBody>
      </p:sp>
      <p:pic>
        <p:nvPicPr>
          <p:cNvPr id="1026" name="Picture 2"/>
          <p:cNvPicPr>
            <a:picLocks noGrp="1" noChangeAspect="1" noChangeArrowheads="1"/>
          </p:cNvPicPr>
          <p:nvPr>
            <p:ph idx="1"/>
          </p:nvPr>
        </p:nvPicPr>
        <p:blipFill rotWithShape="1">
          <a:blip r:embed="rId2"/>
          <a:srcRect t="2504"/>
          <a:stretch/>
        </p:blipFill>
        <p:spPr bwMode="auto">
          <a:xfrm>
            <a:off x="20" y="10"/>
            <a:ext cx="9143980" cy="5014697"/>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87A57295-2710-4920-B99A-4D1FA03A62B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8067929-4D33-4306-9E2F-67C49CDDB5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0050" y="465745"/>
            <a:ext cx="8343900" cy="5639435"/>
          </a:xfrm>
          <a:prstGeom prst="rect">
            <a:avLst/>
          </a:prstGeom>
          <a:solidFill>
            <a:schemeClr val="tx1">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894027"/>
            <a:ext cx="2620771" cy="4782873"/>
          </a:xfrm>
        </p:spPr>
        <p:txBody>
          <a:bodyPr>
            <a:normAutofit/>
          </a:bodyPr>
          <a:lstStyle/>
          <a:p>
            <a:pPr algn="r"/>
            <a:r>
              <a:rPr lang="en-US" sz="3700" b="1">
                <a:solidFill>
                  <a:schemeClr val="bg1"/>
                </a:solidFill>
                <a:latin typeface="Times New Roman" pitchFamily="18" charset="0"/>
                <a:cs typeface="Times New Roman" pitchFamily="18" charset="0"/>
              </a:rPr>
              <a:t>Description</a:t>
            </a:r>
          </a:p>
        </p:txBody>
      </p:sp>
      <p:cxnSp>
        <p:nvCxnSpPr>
          <p:cNvPr id="12" name="Straight Connector 11">
            <a:extLst>
              <a:ext uri="{FF2B5EF4-FFF2-40B4-BE49-F238E27FC236}">
                <a16:creationId xmlns="" xmlns:a16="http://schemas.microsoft.com/office/drawing/2014/main" id="{2D72A2C9-F3CA-4216-8BAD-FA4C970C3C4E}"/>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3490722" y="2057400"/>
            <a:ext cx="0" cy="27432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32024" y="894027"/>
            <a:ext cx="5011926" cy="5131788"/>
          </a:xfrm>
        </p:spPr>
        <p:txBody>
          <a:bodyPr anchor="ctr">
            <a:normAutofit/>
          </a:bodyPr>
          <a:lstStyle/>
          <a:p>
            <a:pPr>
              <a:lnSpc>
                <a:spcPct val="90000"/>
              </a:lnSpc>
              <a:buNone/>
            </a:pPr>
            <a:r>
              <a:rPr lang="en-US" sz="1600" b="1">
                <a:solidFill>
                  <a:schemeClr val="bg1"/>
                </a:solidFill>
                <a:latin typeface="Times New Roman" pitchFamily="18" charset="0"/>
                <a:cs typeface="Times New Roman" pitchFamily="18" charset="0"/>
              </a:rPr>
              <a:t>Interfacing Buzzer with BBB:</a:t>
            </a:r>
          </a:p>
          <a:p>
            <a:pPr>
              <a:lnSpc>
                <a:spcPct val="90000"/>
              </a:lnSpc>
            </a:pPr>
            <a:r>
              <a:rPr lang="en-US" sz="1600">
                <a:solidFill>
                  <a:schemeClr val="bg1"/>
                </a:solidFill>
                <a:latin typeface="Times New Roman" pitchFamily="18" charset="0"/>
                <a:cs typeface="Times New Roman" pitchFamily="18" charset="0"/>
              </a:rPr>
              <a:t>Connect the Ground wire (BLACK) of the buzzer to any Ground Pin on the BBB.</a:t>
            </a:r>
          </a:p>
          <a:p>
            <a:pPr>
              <a:lnSpc>
                <a:spcPct val="90000"/>
              </a:lnSpc>
            </a:pPr>
            <a:r>
              <a:rPr lang="en-US" sz="1600">
                <a:solidFill>
                  <a:schemeClr val="bg1"/>
                </a:solidFill>
                <a:latin typeface="Times New Roman" pitchFamily="18" charset="0"/>
                <a:cs typeface="Times New Roman" pitchFamily="18" charset="0"/>
              </a:rPr>
              <a:t>Connect the Supply wire (RED) of the buzzer to the P8.11 (GPIO_45) of the BBB through a 100 ohm resistor.</a:t>
            </a:r>
          </a:p>
          <a:p>
            <a:pPr>
              <a:lnSpc>
                <a:spcPct val="90000"/>
              </a:lnSpc>
            </a:pPr>
            <a:r>
              <a:rPr lang="en-US" sz="1600">
                <a:solidFill>
                  <a:schemeClr val="bg1"/>
                </a:solidFill>
                <a:latin typeface="Times New Roman" pitchFamily="18" charset="0"/>
                <a:cs typeface="Times New Roman" pitchFamily="18" charset="0"/>
              </a:rPr>
              <a:t>The resistor is used in order to protect the board/micro-controller from any damage due to the audio output device.</a:t>
            </a:r>
          </a:p>
          <a:p>
            <a:pPr>
              <a:lnSpc>
                <a:spcPct val="90000"/>
              </a:lnSpc>
              <a:buNone/>
            </a:pPr>
            <a:endParaRPr lang="en-US" sz="1600">
              <a:solidFill>
                <a:schemeClr val="bg1"/>
              </a:solidFill>
              <a:latin typeface="Times New Roman" pitchFamily="18" charset="0"/>
              <a:cs typeface="Times New Roman" pitchFamily="18" charset="0"/>
            </a:endParaRPr>
          </a:p>
          <a:p>
            <a:pPr>
              <a:lnSpc>
                <a:spcPct val="90000"/>
              </a:lnSpc>
              <a:buNone/>
            </a:pPr>
            <a:r>
              <a:rPr lang="en-US" sz="1600" b="1">
                <a:solidFill>
                  <a:schemeClr val="bg1"/>
                </a:solidFill>
                <a:latin typeface="Times New Roman" pitchFamily="18" charset="0"/>
                <a:cs typeface="Times New Roman" pitchFamily="18" charset="0"/>
              </a:rPr>
              <a:t>Interfacing Push Button with BBB:</a:t>
            </a:r>
          </a:p>
          <a:p>
            <a:pPr>
              <a:lnSpc>
                <a:spcPct val="90000"/>
              </a:lnSpc>
            </a:pPr>
            <a:r>
              <a:rPr lang="en-US" sz="1600">
                <a:solidFill>
                  <a:schemeClr val="bg1"/>
                </a:solidFill>
                <a:latin typeface="Times New Roman" pitchFamily="18" charset="0"/>
                <a:cs typeface="Times New Roman" pitchFamily="18" charset="0"/>
              </a:rPr>
              <a:t>A push button is an electronic component that is attached to two points in a circuit. It is also called a tact switch. When it is pressed, it joins these two points and the circuit is completed. The circuit is disconnected when the button is not pressed.</a:t>
            </a:r>
          </a:p>
          <a:p>
            <a:pPr>
              <a:lnSpc>
                <a:spcPct val="90000"/>
              </a:lnSpc>
            </a:pPr>
            <a:r>
              <a:rPr lang="en-US" sz="1600">
                <a:solidFill>
                  <a:schemeClr val="bg1"/>
                </a:solidFill>
                <a:latin typeface="Times New Roman" pitchFamily="18" charset="0"/>
                <a:cs typeface="Times New Roman" pitchFamily="18" charset="0"/>
              </a:rPr>
              <a:t>One point of Push button is connected to P9.3 (3.3V).</a:t>
            </a:r>
          </a:p>
          <a:p>
            <a:pPr>
              <a:lnSpc>
                <a:spcPct val="90000"/>
              </a:lnSpc>
            </a:pPr>
            <a:r>
              <a:rPr lang="en-US" sz="1600">
                <a:solidFill>
                  <a:schemeClr val="bg1"/>
                </a:solidFill>
                <a:latin typeface="Times New Roman" pitchFamily="18" charset="0"/>
                <a:cs typeface="Times New Roman" pitchFamily="18" charset="0"/>
              </a:rPr>
              <a:t>Other point is connected to P8.12 (GPIO_44).</a:t>
            </a:r>
          </a:p>
          <a:p>
            <a:pPr>
              <a:lnSpc>
                <a:spcPct val="90000"/>
              </a:lnSpc>
              <a:buNone/>
            </a:pPr>
            <a:endParaRPr lang="en-US" sz="1600">
              <a:solidFill>
                <a:schemeClr val="bg1"/>
              </a:solidFill>
              <a:latin typeface="Times New Roman" pitchFamily="18" charset="0"/>
              <a:cs typeface="Times New Roman" pitchFamily="18" charset="0"/>
            </a:endParaRPr>
          </a:p>
          <a:p>
            <a:pPr>
              <a:lnSpc>
                <a:spcPct val="90000"/>
              </a:lnSpc>
            </a:pPr>
            <a:endParaRPr lang="en-US" sz="1600">
              <a:solidFill>
                <a:schemeClr val="bg1"/>
              </a:solidFill>
              <a:latin typeface="Times New Roman" pitchFamily="18" charset="0"/>
              <a:cs typeface="Times New Roman" pitchFamily="18" charset="0"/>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fontScale="90000"/>
          </a:bodyPr>
          <a:lstStyle/>
          <a:p>
            <a:r>
              <a:rPr lang="en-US" b="1" dirty="0">
                <a:latin typeface="Times New Roman" pitchFamily="18" charset="0"/>
                <a:cs typeface="Times New Roman" pitchFamily="18" charset="0"/>
              </a:rPr>
              <a:t>Interfacing ESP 8266 with </a:t>
            </a:r>
            <a:r>
              <a:rPr lang="en-US" b="1" dirty="0" err="1">
                <a:latin typeface="Times New Roman" pitchFamily="18" charset="0"/>
                <a:cs typeface="Times New Roman" pitchFamily="18" charset="0"/>
              </a:rPr>
              <a:t>Beaglebone</a:t>
            </a:r>
            <a:r>
              <a:rPr lang="en-US" b="1" dirty="0">
                <a:latin typeface="Times New Roman" pitchFamily="18" charset="0"/>
                <a:cs typeface="Times New Roman" pitchFamily="18" charset="0"/>
              </a:rPr>
              <a:t> Black</a:t>
            </a:r>
          </a:p>
        </p:txBody>
      </p:sp>
      <p:pic>
        <p:nvPicPr>
          <p:cNvPr id="4098" name="Picture 2"/>
          <p:cNvPicPr>
            <a:picLocks noGrp="1" noChangeAspect="1" noChangeArrowheads="1"/>
          </p:cNvPicPr>
          <p:nvPr>
            <p:ph idx="1"/>
          </p:nvPr>
        </p:nvPicPr>
        <p:blipFill>
          <a:blip r:embed="rId2"/>
          <a:srcRect/>
          <a:stretch>
            <a:fillRect/>
          </a:stretch>
        </p:blipFill>
        <p:spPr bwMode="auto">
          <a:xfrm>
            <a:off x="0" y="1676400"/>
            <a:ext cx="8991600" cy="502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696" y="629266"/>
            <a:ext cx="3206637" cy="1622321"/>
          </a:xfrm>
        </p:spPr>
        <p:txBody>
          <a:bodyPr vert="horz" lIns="91440" tIns="45720" rIns="91440" bIns="45720" rtlCol="0" anchor="ctr">
            <a:normAutofit/>
          </a:bodyPr>
          <a:lstStyle/>
          <a:p>
            <a:pPr algn="l">
              <a:lnSpc>
                <a:spcPct val="90000"/>
              </a:lnSpc>
            </a:pPr>
            <a:r>
              <a:rPr lang="en-US" sz="4000" b="1" kern="1200" dirty="0">
                <a:latin typeface="Times New Roman"/>
                <a:cs typeface="Times New Roman"/>
              </a:rPr>
              <a:t>Description</a:t>
            </a:r>
          </a:p>
        </p:txBody>
      </p:sp>
      <p:sp>
        <p:nvSpPr>
          <p:cNvPr id="9" name="TextBox 8"/>
          <p:cNvSpPr txBox="1"/>
          <p:nvPr/>
        </p:nvSpPr>
        <p:spPr>
          <a:xfrm>
            <a:off x="113720" y="2245895"/>
            <a:ext cx="3423203" cy="4447155"/>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dirty="0">
                <a:latin typeface="Times New Roman"/>
                <a:cs typeface="Times New Roman"/>
              </a:rPr>
              <a:t>The input voltage to ESP8266 is 3.3V  supply at Vin pin.</a:t>
            </a:r>
          </a:p>
          <a:p>
            <a:pPr indent="-228600">
              <a:lnSpc>
                <a:spcPct val="90000"/>
              </a:lnSpc>
              <a:spcAft>
                <a:spcPts val="600"/>
              </a:spcAft>
              <a:buFont typeface="Arial" panose="020B0604020202020204" pitchFamily="34" charset="0"/>
              <a:buChar char="•"/>
            </a:pPr>
            <a:r>
              <a:rPr lang="en-US" dirty="0">
                <a:latin typeface="Times New Roman"/>
                <a:cs typeface="Times New Roman"/>
              </a:rPr>
              <a:t>This Wi-Fi module is interfaced oner UART port 4.</a:t>
            </a:r>
          </a:p>
          <a:p>
            <a:pPr indent="-228600">
              <a:lnSpc>
                <a:spcPct val="90000"/>
              </a:lnSpc>
              <a:spcAft>
                <a:spcPts val="600"/>
              </a:spcAft>
              <a:buFont typeface="Arial" panose="020B0604020202020204" pitchFamily="34" charset="0"/>
              <a:buChar char="•"/>
            </a:pPr>
            <a:r>
              <a:rPr lang="en-US" dirty="0">
                <a:latin typeface="Times New Roman"/>
                <a:cs typeface="Times New Roman"/>
              </a:rPr>
              <a:t>On port 9 of BBB, pin 11 and pin 13 are designated to UART4.</a:t>
            </a:r>
          </a:p>
          <a:p>
            <a:pPr indent="-228600">
              <a:lnSpc>
                <a:spcPct val="90000"/>
              </a:lnSpc>
              <a:spcAft>
                <a:spcPts val="600"/>
              </a:spcAft>
              <a:buFont typeface="Arial" panose="020B0604020202020204" pitchFamily="34" charset="0"/>
              <a:buChar char="•"/>
            </a:pPr>
            <a:r>
              <a:rPr lang="en-US" dirty="0">
                <a:latin typeface="Times New Roman"/>
                <a:cs typeface="Times New Roman"/>
              </a:rPr>
              <a:t>The Tx (Transmitter) pin of ESP 8266 is connected to P9.11 (UART4_RXD).</a:t>
            </a:r>
          </a:p>
          <a:p>
            <a:pPr indent="-228600">
              <a:lnSpc>
                <a:spcPct val="90000"/>
              </a:lnSpc>
              <a:spcAft>
                <a:spcPts val="600"/>
              </a:spcAft>
              <a:buFont typeface="Arial" panose="020B0604020202020204" pitchFamily="34" charset="0"/>
              <a:buChar char="•"/>
            </a:pPr>
            <a:r>
              <a:rPr lang="en-US" dirty="0">
                <a:latin typeface="Times New Roman"/>
                <a:cs typeface="Times New Roman"/>
              </a:rPr>
              <a:t>The Rx (Receiver) pin of ESP 8266 is connected to P9.13 (UART4_TXD).</a:t>
            </a:r>
          </a:p>
          <a:p>
            <a:pPr indent="-228600">
              <a:lnSpc>
                <a:spcPct val="90000"/>
              </a:lnSpc>
              <a:spcAft>
                <a:spcPts val="600"/>
              </a:spcAft>
              <a:buFont typeface="Arial" panose="020B0604020202020204" pitchFamily="34" charset="0"/>
              <a:buChar char="•"/>
            </a:pPr>
            <a:endParaRPr lang="en-US" dirty="0">
              <a:latin typeface="Times New Roman"/>
              <a:cs typeface="Times New Roman"/>
            </a:endParaRPr>
          </a:p>
          <a:p>
            <a:pPr indent="-228600">
              <a:lnSpc>
                <a:spcPct val="90000"/>
              </a:lnSpc>
              <a:spcAft>
                <a:spcPts val="600"/>
              </a:spcAft>
              <a:buFont typeface="Arial" panose="020B0604020202020204" pitchFamily="34" charset="0"/>
              <a:buChar char="•"/>
            </a:pPr>
            <a:endParaRPr lang="en-US" dirty="0">
              <a:latin typeface="Times New Roman"/>
              <a:cs typeface="Times New Roman"/>
            </a:endParaRPr>
          </a:p>
          <a:p>
            <a:pPr indent="-228600">
              <a:lnSpc>
                <a:spcPct val="90000"/>
              </a:lnSpc>
              <a:spcAft>
                <a:spcPts val="600"/>
              </a:spcAft>
              <a:buFont typeface="Arial" panose="020B0604020202020204" pitchFamily="34" charset="0"/>
              <a:buChar char="•"/>
            </a:pPr>
            <a:endParaRPr lang="en-US" dirty="0">
              <a:latin typeface="Times New Roman"/>
              <a:cs typeface="Times New Roman"/>
            </a:endParaRPr>
          </a:p>
        </p:txBody>
      </p:sp>
      <p:sp>
        <p:nvSpPr>
          <p:cNvPr id="73" name="Rectangle 72">
            <a:extLst>
              <a:ext uri="{FF2B5EF4-FFF2-40B4-BE49-F238E27FC236}">
                <a16:creationId xmlns="" xmlns:a16="http://schemas.microsoft.com/office/drawing/2014/main" id="{5E39A796-BE83-48B1-B33F-35C4A32AAB5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479292" y="0"/>
            <a:ext cx="56647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9">
            <a:extLst>
              <a:ext uri="{FF2B5EF4-FFF2-40B4-BE49-F238E27FC236}">
                <a16:creationId xmlns="" xmlns:a16="http://schemas.microsoft.com/office/drawing/2014/main" id="{72F84B47-E267-4194-8194-831DB7B5547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842766" y="557784"/>
            <a:ext cx="4938073"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p:cNvPicPr>
            <a:picLocks noGrp="1" noChangeAspect="1" noChangeArrowheads="1"/>
          </p:cNvPicPr>
          <p:nvPr>
            <p:ph idx="1"/>
          </p:nvPr>
        </p:nvPicPr>
        <p:blipFill>
          <a:blip r:embed="rId2"/>
          <a:stretch>
            <a:fillRect/>
          </a:stretch>
        </p:blipFill>
        <p:spPr bwMode="auto">
          <a:xfrm>
            <a:off x="4054396" y="1187057"/>
            <a:ext cx="4514498" cy="4480639"/>
          </a:xfrm>
          <a:prstGeom prst="rect">
            <a:avLst/>
          </a:prstGeom>
          <a:noFill/>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en-US" sz="4000" b="1" dirty="0">
                <a:latin typeface="Times New Roman" pitchFamily="18" charset="0"/>
                <a:cs typeface="Times New Roman" pitchFamily="18" charset="0"/>
              </a:rPr>
              <a:t>Schematic Diagram of the Project</a:t>
            </a:r>
          </a:p>
        </p:txBody>
      </p:sp>
      <p:pic>
        <p:nvPicPr>
          <p:cNvPr id="4098" name="Picture 2"/>
          <p:cNvPicPr>
            <a:picLocks noGrp="1" noChangeAspect="1" noChangeArrowheads="1"/>
          </p:cNvPicPr>
          <p:nvPr>
            <p:ph idx="1"/>
          </p:nvPr>
        </p:nvPicPr>
        <p:blipFill>
          <a:blip r:embed="rId2"/>
          <a:srcRect/>
          <a:stretch>
            <a:fillRect/>
          </a:stretch>
        </p:blipFill>
        <p:spPr bwMode="auto">
          <a:xfrm>
            <a:off x="152400" y="990600"/>
            <a:ext cx="8763000" cy="586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 xmlns:a16="http://schemas.microsoft.com/office/drawing/2014/main" id="{7FEAE179-C525-48F3-AD47-0E9E2B6F2E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88416" y="4883544"/>
            <a:ext cx="2907065" cy="1556907"/>
          </a:xfrm>
        </p:spPr>
        <p:txBody>
          <a:bodyPr anchor="ctr">
            <a:normAutofit/>
          </a:bodyPr>
          <a:lstStyle/>
          <a:p>
            <a:r>
              <a:rPr lang="en-US" sz="3600" b="1" dirty="0">
                <a:latin typeface="Times New Roman"/>
                <a:cs typeface="Times New Roman"/>
              </a:rPr>
              <a:t>Exporting a circuit</a:t>
            </a:r>
          </a:p>
        </p:txBody>
      </p:sp>
      <p:sp>
        <p:nvSpPr>
          <p:cNvPr id="73" name="Rectangle 72">
            <a:extLst>
              <a:ext uri="{FF2B5EF4-FFF2-40B4-BE49-F238E27FC236}">
                <a16:creationId xmlns="" xmlns:a16="http://schemas.microsoft.com/office/drawing/2014/main" id="{95C8260E-968F-44E8-A823-ABB43131192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 xmlns:a16="http://schemas.microsoft.com/office/drawing/2014/main" id="{2C1BBA94-3F40-40AA-8BB9-E69E25E537C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88416" y="0"/>
            <a:ext cx="8423809"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p:cNvPicPr>
            <a:picLocks noChangeAspect="1" noChangeArrowheads="1"/>
          </p:cNvPicPr>
          <p:nvPr/>
        </p:nvPicPr>
        <p:blipFill rotWithShape="1">
          <a:blip r:embed="rId3"/>
          <a:srcRect t="11583"/>
          <a:stretch/>
        </p:blipFill>
        <p:spPr bwMode="auto">
          <a:xfrm>
            <a:off x="719403" y="364142"/>
            <a:ext cx="7777234" cy="3867993"/>
          </a:xfrm>
          <a:prstGeom prst="rect">
            <a:avLst/>
          </a:prstGeom>
          <a:noFill/>
        </p:spPr>
      </p:pic>
      <p:sp>
        <p:nvSpPr>
          <p:cNvPr id="77" name="Rectangle 76">
            <a:extLst>
              <a:ext uri="{FF2B5EF4-FFF2-40B4-BE49-F238E27FC236}">
                <a16:creationId xmlns="" xmlns:a16="http://schemas.microsoft.com/office/drawing/2014/main" id="{FE43805F-24A6-46A4-B19B-54F28347355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2817950" y="5666847"/>
            <a:ext cx="1463040" cy="342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571251" y="4883544"/>
            <a:ext cx="5349258" cy="1785508"/>
          </a:xfrm>
        </p:spPr>
        <p:txBody>
          <a:bodyPr vert="horz" lIns="91440" tIns="45720" rIns="91440" bIns="45720" rtlCol="0" anchor="ctr">
            <a:noAutofit/>
          </a:bodyPr>
          <a:lstStyle/>
          <a:p>
            <a:pPr fontAlgn="base">
              <a:lnSpc>
                <a:spcPct val="90000"/>
              </a:lnSpc>
            </a:pPr>
            <a:r>
              <a:rPr lang="en-US" sz="1600" dirty="0">
                <a:latin typeface="Times New Roman"/>
                <a:cs typeface="Times New Roman"/>
              </a:rPr>
              <a:t>After finishing building the circuit, save your project. You might want to export your circuit as an image file or PDF.</a:t>
            </a:r>
          </a:p>
          <a:p>
            <a:pPr fontAlgn="base">
              <a:lnSpc>
                <a:spcPct val="90000"/>
              </a:lnSpc>
            </a:pPr>
            <a:r>
              <a:rPr lang="en-US" sz="1600" dirty="0">
                <a:latin typeface="Times New Roman"/>
                <a:cs typeface="Times New Roman"/>
              </a:rPr>
              <a:t>Select the desired Project View to be exported (</a:t>
            </a:r>
            <a:r>
              <a:rPr lang="en-US" sz="1600" dirty="0" err="1">
                <a:latin typeface="Times New Roman"/>
                <a:cs typeface="Times New Roman"/>
              </a:rPr>
              <a:t>breadboard,schematic</a:t>
            </a:r>
            <a:r>
              <a:rPr lang="en-US" sz="1600" dirty="0">
                <a:latin typeface="Times New Roman"/>
                <a:cs typeface="Times New Roman"/>
              </a:rPr>
              <a:t> or </a:t>
            </a:r>
            <a:r>
              <a:rPr lang="en-US" sz="1600" dirty="0" err="1">
                <a:latin typeface="Times New Roman"/>
                <a:cs typeface="Times New Roman"/>
              </a:rPr>
              <a:t>pcb</a:t>
            </a:r>
            <a:r>
              <a:rPr lang="en-US" sz="1600" dirty="0">
                <a:latin typeface="Times New Roman"/>
                <a:cs typeface="Times New Roman"/>
              </a:rPr>
              <a:t>).</a:t>
            </a:r>
          </a:p>
          <a:p>
            <a:pPr fontAlgn="base">
              <a:lnSpc>
                <a:spcPct val="90000"/>
              </a:lnSpc>
            </a:pPr>
            <a:r>
              <a:rPr lang="en-US" sz="1600" dirty="0">
                <a:latin typeface="Times New Roman"/>
                <a:cs typeface="Times New Roman"/>
              </a:rPr>
              <a:t>From the Fritzing menu bar, select File &gt; Export &gt; and the desired format.</a:t>
            </a:r>
          </a:p>
          <a:p>
            <a:pPr>
              <a:lnSpc>
                <a:spcPct val="90000"/>
              </a:lnSpc>
              <a:buNone/>
            </a:pP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4000" b="1" dirty="0">
                <a:latin typeface="Times New Roman" pitchFamily="18" charset="0"/>
                <a:cs typeface="Times New Roman" pitchFamily="18" charset="0"/>
              </a:rPr>
              <a:t>Image View of Schematic Diagram</a:t>
            </a:r>
          </a:p>
        </p:txBody>
      </p:sp>
      <p:pic>
        <p:nvPicPr>
          <p:cNvPr id="5122" name="Picture 2"/>
          <p:cNvPicPr>
            <a:picLocks noGrp="1" noChangeAspect="1" noChangeArrowheads="1"/>
          </p:cNvPicPr>
          <p:nvPr>
            <p:ph idx="1"/>
          </p:nvPr>
        </p:nvPicPr>
        <p:blipFill>
          <a:blip r:embed="rId2" cstate="print"/>
          <a:srcRect/>
          <a:stretch>
            <a:fillRect/>
          </a:stretch>
        </p:blipFill>
        <p:spPr bwMode="auto">
          <a:xfrm>
            <a:off x="0" y="914400"/>
            <a:ext cx="9144000" cy="56387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87A57295-2710-4920-B99A-4D1FA03A62B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8067929-4D33-4306-9E2F-67C49CDDB5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0050" y="465745"/>
            <a:ext cx="8343900" cy="5639435"/>
          </a:xfrm>
          <a:prstGeom prst="rect">
            <a:avLst/>
          </a:prstGeom>
          <a:solidFill>
            <a:schemeClr val="tx1">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894027"/>
            <a:ext cx="2620771" cy="4782873"/>
          </a:xfrm>
        </p:spPr>
        <p:txBody>
          <a:bodyPr>
            <a:normAutofit/>
          </a:bodyPr>
          <a:lstStyle/>
          <a:p>
            <a:pPr algn="r"/>
            <a:r>
              <a:rPr lang="en-US" sz="4100" b="1">
                <a:solidFill>
                  <a:schemeClr val="bg1"/>
                </a:solidFill>
                <a:latin typeface="Times New Roman" pitchFamily="18" charset="0"/>
                <a:cs typeface="Times New Roman" pitchFamily="18" charset="0"/>
              </a:rPr>
              <a:t>References</a:t>
            </a:r>
          </a:p>
        </p:txBody>
      </p:sp>
      <p:cxnSp>
        <p:nvCxnSpPr>
          <p:cNvPr id="12" name="Straight Connector 11">
            <a:extLst>
              <a:ext uri="{FF2B5EF4-FFF2-40B4-BE49-F238E27FC236}">
                <a16:creationId xmlns="" xmlns:a16="http://schemas.microsoft.com/office/drawing/2014/main" id="{2D72A2C9-F3CA-4216-8BAD-FA4C970C3C4E}"/>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3490722" y="2057400"/>
            <a:ext cx="0" cy="27432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32024" y="894027"/>
            <a:ext cx="4783326" cy="4782873"/>
          </a:xfrm>
        </p:spPr>
        <p:txBody>
          <a:bodyPr anchor="ctr">
            <a:normAutofit/>
          </a:bodyPr>
          <a:lstStyle/>
          <a:p>
            <a:pPr>
              <a:lnSpc>
                <a:spcPct val="90000"/>
              </a:lnSpc>
            </a:pPr>
            <a:r>
              <a:rPr lang="en-US" sz="1300">
                <a:solidFill>
                  <a:schemeClr val="bg1"/>
                </a:solidFill>
                <a:latin typeface="Times New Roman" pitchFamily="18" charset="0"/>
                <a:cs typeface="Times New Roman" pitchFamily="18" charset="0"/>
              </a:rPr>
              <a:t>Circuits Today. (n.d.). </a:t>
            </a:r>
            <a:r>
              <a:rPr lang="en-US" sz="1300" i="1">
                <a:solidFill>
                  <a:schemeClr val="bg1"/>
                </a:solidFill>
                <a:latin typeface="Times New Roman" pitchFamily="18" charset="0"/>
                <a:cs typeface="Times New Roman" pitchFamily="18" charset="0"/>
              </a:rPr>
              <a:t>Interfacing LCD to Arduino – Display Text and Characters on LCD Screen using Arduino.</a:t>
            </a:r>
            <a:r>
              <a:rPr lang="en-US" sz="1300">
                <a:solidFill>
                  <a:schemeClr val="bg1"/>
                </a:solidFill>
                <a:latin typeface="Times New Roman" pitchFamily="18" charset="0"/>
                <a:cs typeface="Times New Roman" pitchFamily="18" charset="0"/>
              </a:rPr>
              <a:t> Retrieved from </a:t>
            </a:r>
            <a:r>
              <a:rPr lang="en-US" sz="1300">
                <a:solidFill>
                  <a:schemeClr val="bg1"/>
                </a:solidFill>
                <a:latin typeface="Times New Roman" pitchFamily="18" charset="0"/>
                <a:cs typeface="Times New Roman" pitchFamily="18" charset="0"/>
                <a:hlinkClick r:id="rId2"/>
              </a:rPr>
              <a:t>https://www.circuitstoday.com/interfacing-lcd-to-arduino</a:t>
            </a:r>
            <a:r>
              <a:rPr lang="en-US" sz="1300">
                <a:solidFill>
                  <a:schemeClr val="bg1"/>
                </a:solidFill>
                <a:latin typeface="Times New Roman" pitchFamily="18" charset="0"/>
                <a:cs typeface="Times New Roman" pitchFamily="18" charset="0"/>
              </a:rPr>
              <a:t> </a:t>
            </a:r>
          </a:p>
          <a:p>
            <a:pPr>
              <a:lnSpc>
                <a:spcPct val="90000"/>
              </a:lnSpc>
            </a:pPr>
            <a:r>
              <a:rPr lang="en-US" sz="1300">
                <a:solidFill>
                  <a:schemeClr val="bg1"/>
                </a:solidFill>
                <a:latin typeface="Times New Roman" pitchFamily="18" charset="0"/>
                <a:cs typeface="Times New Roman" pitchFamily="18" charset="0"/>
              </a:rPr>
              <a:t>E-radionica.com. (n.d.). </a:t>
            </a:r>
            <a:r>
              <a:rPr lang="en-US" sz="1300" i="1">
                <a:solidFill>
                  <a:schemeClr val="bg1"/>
                </a:solidFill>
                <a:latin typeface="Times New Roman" pitchFamily="18" charset="0"/>
                <a:cs typeface="Times New Roman" pitchFamily="18" charset="0"/>
              </a:rPr>
              <a:t>What is Fritzing, How to use it and How does it work?</a:t>
            </a:r>
            <a:r>
              <a:rPr lang="en-US" sz="1300">
                <a:solidFill>
                  <a:schemeClr val="bg1"/>
                </a:solidFill>
                <a:latin typeface="Times New Roman" pitchFamily="18" charset="0"/>
                <a:cs typeface="Times New Roman" pitchFamily="18" charset="0"/>
              </a:rPr>
              <a:t> Retrieved from </a:t>
            </a:r>
            <a:r>
              <a:rPr lang="en-US" sz="1300">
                <a:solidFill>
                  <a:schemeClr val="bg1"/>
                </a:solidFill>
                <a:latin typeface="Times New Roman" pitchFamily="18" charset="0"/>
                <a:cs typeface="Times New Roman" pitchFamily="18" charset="0"/>
                <a:hlinkClick r:id="rId3"/>
              </a:rPr>
              <a:t>https://e-radionica.com/en/blog/what-is-fritzing-what-is-does-and-how-to-use-it/</a:t>
            </a:r>
            <a:r>
              <a:rPr lang="en-US" sz="1300">
                <a:solidFill>
                  <a:schemeClr val="bg1"/>
                </a:solidFill>
                <a:latin typeface="Times New Roman" pitchFamily="18" charset="0"/>
                <a:cs typeface="Times New Roman" pitchFamily="18" charset="0"/>
              </a:rPr>
              <a:t> </a:t>
            </a:r>
          </a:p>
          <a:p>
            <a:pPr>
              <a:lnSpc>
                <a:spcPct val="90000"/>
              </a:lnSpc>
            </a:pPr>
            <a:r>
              <a:rPr lang="en-US" sz="1300">
                <a:solidFill>
                  <a:schemeClr val="bg1"/>
                </a:solidFill>
                <a:latin typeface="Times New Roman" pitchFamily="18" charset="0"/>
                <a:cs typeface="Times New Roman" pitchFamily="18" charset="0"/>
              </a:rPr>
              <a:t>Fritzing Electronics made easy. (n.d.). </a:t>
            </a:r>
            <a:r>
              <a:rPr lang="en-US" sz="1300" i="1">
                <a:solidFill>
                  <a:schemeClr val="bg1"/>
                </a:solidFill>
                <a:latin typeface="Times New Roman" pitchFamily="18" charset="0"/>
                <a:cs typeface="Times New Roman" pitchFamily="18" charset="0"/>
              </a:rPr>
              <a:t>Pallete Window.</a:t>
            </a:r>
            <a:r>
              <a:rPr lang="en-US" sz="1300">
                <a:solidFill>
                  <a:schemeClr val="bg1"/>
                </a:solidFill>
                <a:latin typeface="Times New Roman" pitchFamily="18" charset="0"/>
                <a:cs typeface="Times New Roman" pitchFamily="18" charset="0"/>
              </a:rPr>
              <a:t> Retrieved from </a:t>
            </a:r>
            <a:r>
              <a:rPr lang="en-US" sz="1300">
                <a:solidFill>
                  <a:schemeClr val="bg1"/>
                </a:solidFill>
                <a:latin typeface="Times New Roman" pitchFamily="18" charset="0"/>
                <a:cs typeface="Times New Roman" pitchFamily="18" charset="0"/>
                <a:hlinkClick r:id="rId4"/>
              </a:rPr>
              <a:t>https://fritzing.org/learning/get-started/palette-window</a:t>
            </a:r>
            <a:r>
              <a:rPr lang="en-US" sz="1300">
                <a:solidFill>
                  <a:schemeClr val="bg1"/>
                </a:solidFill>
                <a:latin typeface="Times New Roman" pitchFamily="18" charset="0"/>
                <a:cs typeface="Times New Roman" pitchFamily="18" charset="0"/>
              </a:rPr>
              <a:t> </a:t>
            </a:r>
          </a:p>
          <a:p>
            <a:pPr>
              <a:lnSpc>
                <a:spcPct val="90000"/>
              </a:lnSpc>
            </a:pPr>
            <a:r>
              <a:rPr lang="en-US" sz="1300">
                <a:solidFill>
                  <a:schemeClr val="bg1"/>
                </a:solidFill>
                <a:latin typeface="Times New Roman" pitchFamily="18" charset="0"/>
                <a:cs typeface="Times New Roman" pitchFamily="18" charset="0"/>
              </a:rPr>
              <a:t>Fritzing electronics made easy. (n.d.). </a:t>
            </a:r>
            <a:r>
              <a:rPr lang="en-US" sz="1300" i="1">
                <a:solidFill>
                  <a:schemeClr val="bg1"/>
                </a:solidFill>
                <a:latin typeface="Times New Roman" pitchFamily="18" charset="0"/>
                <a:cs typeface="Times New Roman" pitchFamily="18" charset="0"/>
              </a:rPr>
              <a:t>Parts Library.</a:t>
            </a:r>
            <a:r>
              <a:rPr lang="en-US" sz="1300">
                <a:solidFill>
                  <a:schemeClr val="bg1"/>
                </a:solidFill>
                <a:latin typeface="Times New Roman" pitchFamily="18" charset="0"/>
                <a:cs typeface="Times New Roman" pitchFamily="18" charset="0"/>
              </a:rPr>
              <a:t> Retrieved from </a:t>
            </a:r>
            <a:r>
              <a:rPr lang="en-US" sz="1300">
                <a:solidFill>
                  <a:schemeClr val="bg1"/>
                </a:solidFill>
                <a:latin typeface="Times New Roman" pitchFamily="18" charset="0"/>
                <a:cs typeface="Times New Roman" pitchFamily="18" charset="0"/>
                <a:hlinkClick r:id="rId5"/>
              </a:rPr>
              <a:t>https://fritzing.org/parts/</a:t>
            </a:r>
            <a:r>
              <a:rPr lang="en-US" sz="1300">
                <a:solidFill>
                  <a:schemeClr val="bg1"/>
                </a:solidFill>
                <a:latin typeface="Times New Roman" pitchFamily="18" charset="0"/>
                <a:cs typeface="Times New Roman" pitchFamily="18" charset="0"/>
              </a:rPr>
              <a:t> </a:t>
            </a:r>
          </a:p>
          <a:p>
            <a:pPr>
              <a:lnSpc>
                <a:spcPct val="90000"/>
              </a:lnSpc>
            </a:pPr>
            <a:r>
              <a:rPr lang="en-US" sz="1300">
                <a:solidFill>
                  <a:schemeClr val="bg1"/>
                </a:solidFill>
                <a:latin typeface="Times New Roman" pitchFamily="18" charset="0"/>
                <a:cs typeface="Times New Roman" pitchFamily="18" charset="0"/>
              </a:rPr>
              <a:t>Helen. (2018). </a:t>
            </a:r>
            <a:r>
              <a:rPr lang="en-US" sz="1300" i="1">
                <a:solidFill>
                  <a:schemeClr val="bg1"/>
                </a:solidFill>
                <a:latin typeface="Times New Roman" pitchFamily="18" charset="0"/>
                <a:cs typeface="Times New Roman" pitchFamily="18" charset="0"/>
              </a:rPr>
              <a:t>Dummies guide on driving a 28BYJ-48 Stepper Motor with a ULN2003 Driver Board and Arduino.</a:t>
            </a:r>
            <a:r>
              <a:rPr lang="en-US" sz="1300">
                <a:solidFill>
                  <a:schemeClr val="bg1"/>
                </a:solidFill>
                <a:latin typeface="Times New Roman" pitchFamily="18" charset="0"/>
                <a:cs typeface="Times New Roman" pitchFamily="18" charset="0"/>
              </a:rPr>
              <a:t> Retrieved from www.seeedstudio.com: </a:t>
            </a:r>
            <a:r>
              <a:rPr lang="en-US" sz="1300">
                <a:solidFill>
                  <a:schemeClr val="bg1"/>
                </a:solidFill>
                <a:latin typeface="Times New Roman" pitchFamily="18" charset="0"/>
                <a:cs typeface="Times New Roman" pitchFamily="18" charset="0"/>
                <a:hlinkClick r:id="rId6"/>
              </a:rPr>
              <a:t>https://www.seeedstudio.com/blog/2019/03/04/driving-a-28byj-48-stepper-motor-with-a-uln2003-driver-board-and-arduino/</a:t>
            </a:r>
            <a:r>
              <a:rPr lang="en-US" sz="1300">
                <a:solidFill>
                  <a:schemeClr val="bg1"/>
                </a:solidFill>
                <a:latin typeface="Times New Roman" pitchFamily="18" charset="0"/>
                <a:cs typeface="Times New Roman" pitchFamily="18" charset="0"/>
              </a:rPr>
              <a:t> </a:t>
            </a:r>
          </a:p>
          <a:p>
            <a:pPr>
              <a:lnSpc>
                <a:spcPct val="90000"/>
              </a:lnSpc>
            </a:pPr>
            <a:r>
              <a:rPr lang="en-US" sz="1300" i="1">
                <a:solidFill>
                  <a:schemeClr val="bg1"/>
                </a:solidFill>
                <a:latin typeface="Times New Roman" pitchFamily="18" charset="0"/>
                <a:cs typeface="Times New Roman" pitchFamily="18" charset="0"/>
              </a:rPr>
              <a:t>Push button circuit setup.</a:t>
            </a:r>
            <a:r>
              <a:rPr lang="en-US" sz="1300">
                <a:solidFill>
                  <a:schemeClr val="bg1"/>
                </a:solidFill>
                <a:latin typeface="Times New Roman" pitchFamily="18" charset="0"/>
                <a:cs typeface="Times New Roman" pitchFamily="18" charset="0"/>
              </a:rPr>
              <a:t> (n.d.). Retrieved from Packt: </a:t>
            </a:r>
            <a:r>
              <a:rPr lang="en-US" sz="1300">
                <a:solidFill>
                  <a:schemeClr val="bg1"/>
                </a:solidFill>
                <a:latin typeface="Times New Roman" pitchFamily="18" charset="0"/>
                <a:cs typeface="Times New Roman" pitchFamily="18" charset="0"/>
                <a:hlinkClick r:id="rId7"/>
              </a:rPr>
              <a:t>https://subscription.packtpub.com/book/hardware_and_creative/9781784390013/4/ch04lvl1sec33/push-button-circuit-setup</a:t>
            </a:r>
            <a:r>
              <a:rPr lang="en-US" sz="1300">
                <a:solidFill>
                  <a:schemeClr val="bg1"/>
                </a:solidFill>
                <a:latin typeface="Times New Roman" pitchFamily="18" charset="0"/>
                <a:cs typeface="Times New Roman" pitchFamily="18" charset="0"/>
              </a:rPr>
              <a:t> </a:t>
            </a:r>
          </a:p>
          <a:p>
            <a:pPr>
              <a:lnSpc>
                <a:spcPct val="90000"/>
              </a:lnSpc>
              <a:buNone/>
            </a:pPr>
            <a:endParaRPr lang="en-US" sz="1300">
              <a:solidFill>
                <a:schemeClr val="bg1"/>
              </a:solidFill>
              <a:latin typeface="Times New Roman" pitchFamily="18" charset="0"/>
              <a:cs typeface="Times New Roman" pitchFamily="18" charset="0"/>
            </a:endParaRPr>
          </a:p>
          <a:p>
            <a:pPr>
              <a:lnSpc>
                <a:spcPct val="90000"/>
              </a:lnSpc>
              <a:buNone/>
            </a:pPr>
            <a:endParaRPr lang="en-US" sz="1300">
              <a:solidFill>
                <a:schemeClr val="bg1"/>
              </a:solidFill>
              <a:latin typeface="Times New Roman" pitchFamily="18" charset="0"/>
              <a:cs typeface="Times New Roman" pitchFamily="18" charset="0"/>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rotWithShape="1">
          <a:blip r:embed="rId2"/>
          <a:srcRect t="9265"/>
          <a:stretch/>
        </p:blipFill>
        <p:spPr bwMode="auto">
          <a:xfrm>
            <a:off x="20" y="10"/>
            <a:ext cx="9143980" cy="4666928"/>
          </a:xfrm>
          <a:prstGeom prst="rect">
            <a:avLst/>
          </a:prstGeom>
          <a:noFill/>
        </p:spPr>
      </p:pic>
      <p:pic>
        <p:nvPicPr>
          <p:cNvPr id="78" name="Picture 77">
            <a:extLst>
              <a:ext uri="{FF2B5EF4-FFF2-40B4-BE49-F238E27FC236}">
                <a16:creationId xmlns="" xmlns:a16="http://schemas.microsoft.com/office/drawing/2014/main" id="{EE09A529-E47C-4634-BB98-0A9526C372B4}"/>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3">
            <a:extLst>
              <a:ext uri="{28A0092B-C50C-407E-A947-70E740481C1C}">
                <a14:useLocalDpi xmlns="" xmlns:a14="http://schemas.microsoft.com/office/drawing/2010/main" val="0"/>
              </a:ext>
            </a:extLst>
          </a:blip>
          <a:srcRect t="51657"/>
          <a:stretch/>
        </p:blipFill>
        <p:spPr>
          <a:xfrm>
            <a:off x="0" y="3542616"/>
            <a:ext cx="9144000" cy="3315384"/>
          </a:xfrm>
          <a:prstGeom prst="rect">
            <a:avLst/>
          </a:prstGeom>
        </p:spPr>
      </p:pic>
      <p:sp>
        <p:nvSpPr>
          <p:cNvPr id="80" name="Oval 79">
            <a:extLst>
              <a:ext uri="{FF2B5EF4-FFF2-40B4-BE49-F238E27FC236}">
                <a16:creationId xmlns="" xmlns:a16="http://schemas.microsoft.com/office/drawing/2014/main" id="{569C1A01-6FB5-43CE-ADCC-936728ACAC0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92200" y="4388303"/>
            <a:ext cx="618067" cy="70298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39054" y="4551037"/>
            <a:ext cx="4139315" cy="1509931"/>
          </a:xfrm>
        </p:spPr>
        <p:txBody>
          <a:bodyPr vert="horz" lIns="91440" tIns="45720" rIns="91440" bIns="45720" rtlCol="0" anchor="ctr">
            <a:noAutofit/>
          </a:bodyPr>
          <a:lstStyle/>
          <a:p>
            <a:pPr algn="l">
              <a:lnSpc>
                <a:spcPct val="90000"/>
              </a:lnSpc>
            </a:pPr>
            <a:r>
              <a:rPr lang="en-US" sz="4000" b="1" dirty="0">
                <a:solidFill>
                  <a:srgbClr val="000000"/>
                </a:solidFill>
                <a:latin typeface="Times New Roman"/>
                <a:cs typeface="Times New Roman"/>
              </a:rPr>
              <a:t>Fritzing Software version 0.9.3 </a:t>
            </a:r>
          </a:p>
        </p:txBody>
      </p:sp>
      <p:sp>
        <p:nvSpPr>
          <p:cNvPr id="5" name="TextBox 4"/>
          <p:cNvSpPr txBox="1"/>
          <p:nvPr/>
        </p:nvSpPr>
        <p:spPr>
          <a:xfrm>
            <a:off x="4696275" y="4551037"/>
            <a:ext cx="4115912" cy="1834787"/>
          </a:xfrm>
          <a:prstGeom prst="rect">
            <a:avLst/>
          </a:prstGeom>
        </p:spPr>
        <p:txBody>
          <a:bodyPr vert="horz" lIns="91440" tIns="45720" rIns="91440" bIns="45720" rtlCol="0" anchor="ctr">
            <a:noAutofit/>
          </a:bodyPr>
          <a:lstStyle/>
          <a:p>
            <a:pPr indent="-228600">
              <a:lnSpc>
                <a:spcPct val="90000"/>
              </a:lnSpc>
              <a:spcAft>
                <a:spcPts val="600"/>
              </a:spcAft>
              <a:buFont typeface="Arial" panose="020B0604020202020204" pitchFamily="34" charset="0"/>
              <a:buChar char="•"/>
            </a:pPr>
            <a:r>
              <a:rPr lang="en-US" sz="1600" dirty="0">
                <a:solidFill>
                  <a:srgbClr val="000000"/>
                </a:solidFill>
                <a:latin typeface="Times New Roman"/>
                <a:cs typeface="Times New Roman"/>
              </a:rPr>
              <a:t>Fritzing is Open Source design tool for PCBs, electrical sketches, and schematics for designers and artists to move from a prototype to real hardware. </a:t>
            </a:r>
          </a:p>
          <a:p>
            <a:pPr indent="-228600">
              <a:lnSpc>
                <a:spcPct val="90000"/>
              </a:lnSpc>
              <a:spcAft>
                <a:spcPts val="600"/>
              </a:spcAft>
              <a:buFont typeface="Arial" panose="020B0604020202020204" pitchFamily="34" charset="0"/>
              <a:buChar char="•"/>
            </a:pPr>
            <a:r>
              <a:rPr lang="en-US" sz="1600" dirty="0">
                <a:solidFill>
                  <a:srgbClr val="000000"/>
                </a:solidFill>
                <a:latin typeface="Times New Roman"/>
                <a:cs typeface="Times New Roman"/>
              </a:rPr>
              <a:t>There are three viewing modes to choose from “Breadboard“, “Schematic“, and “PCB“.</a:t>
            </a:r>
          </a:p>
          <a:p>
            <a:pPr indent="-228600">
              <a:lnSpc>
                <a:spcPct val="90000"/>
              </a:lnSpc>
              <a:spcAft>
                <a:spcPts val="600"/>
              </a:spcAft>
              <a:buFont typeface="Arial" panose="020B0604020202020204" pitchFamily="34" charset="0"/>
              <a:buChar char="•"/>
            </a:pPr>
            <a:r>
              <a:rPr lang="en-US" sz="1600" dirty="0">
                <a:solidFill>
                  <a:srgbClr val="000000"/>
                </a:solidFill>
                <a:latin typeface="Times New Roman"/>
                <a:cs typeface="Times New Roman"/>
              </a:rPr>
              <a:t> Fritzing allow users to document their prototypes, share them with others, and layout and manufacture professional </a:t>
            </a:r>
            <a:r>
              <a:rPr lang="en-US" sz="1600" dirty="0" err="1">
                <a:solidFill>
                  <a:srgbClr val="000000"/>
                </a:solidFill>
                <a:latin typeface="Times New Roman"/>
                <a:cs typeface="Times New Roman"/>
              </a:rPr>
              <a:t>pcbs</a:t>
            </a:r>
            <a:r>
              <a:rPr lang="en-US" sz="1600" dirty="0">
                <a:solidFill>
                  <a:srgbClr val="000000"/>
                </a:solidFill>
                <a:latin typeface="Times New Roman"/>
                <a:cs typeface="Times New Roman"/>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4349" y="3752849"/>
            <a:ext cx="2756923" cy="2452687"/>
          </a:xfrm>
        </p:spPr>
        <p:txBody>
          <a:bodyPr vert="horz" lIns="91440" tIns="45720" rIns="91440" bIns="45720" rtlCol="0" anchor="ctr">
            <a:normAutofit/>
          </a:bodyPr>
          <a:lstStyle/>
          <a:p>
            <a:pPr algn="l">
              <a:lnSpc>
                <a:spcPct val="90000"/>
              </a:lnSpc>
            </a:pPr>
            <a:r>
              <a:rPr lang="en-US" sz="4000" b="1" dirty="0">
                <a:latin typeface="Times New Roman"/>
                <a:cs typeface="Times New Roman"/>
              </a:rPr>
              <a:t>Continue…</a:t>
            </a:r>
            <a:endParaRPr lang="en-US" sz="4000" b="1">
              <a:latin typeface="Times New Roman"/>
              <a:cs typeface="Times New Roman"/>
            </a:endParaRPr>
          </a:p>
        </p:txBody>
      </p:sp>
      <p:pic>
        <p:nvPicPr>
          <p:cNvPr id="2053" name="Picture 5"/>
          <p:cNvPicPr>
            <a:picLocks noGrp="1" noChangeAspect="1" noChangeArrowheads="1"/>
          </p:cNvPicPr>
          <p:nvPr>
            <p:ph idx="1"/>
          </p:nvPr>
        </p:nvPicPr>
        <p:blipFill rotWithShape="1">
          <a:blip r:embed="rId2"/>
          <a:srcRect t="9597" b="18261"/>
          <a:stretch/>
        </p:blipFill>
        <p:spPr bwMode="auto">
          <a:xfrm>
            <a:off x="20" y="10"/>
            <a:ext cx="9143980" cy="4276087"/>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p:spPr>
      </p:pic>
      <p:sp>
        <p:nvSpPr>
          <p:cNvPr id="6" name="TextBox 5"/>
          <p:cNvSpPr txBox="1"/>
          <p:nvPr/>
        </p:nvSpPr>
        <p:spPr>
          <a:xfrm>
            <a:off x="3167986" y="3752850"/>
            <a:ext cx="5614060" cy="2452687"/>
          </a:xfrm>
          <a:prstGeom prst="rect">
            <a:avLst/>
          </a:prstGeom>
        </p:spPr>
        <p:txBody>
          <a:bodyPr vert="horz" lIns="91440" tIns="45720" rIns="91440" bIns="45720" rtlCol="0" anchor="ctr">
            <a:normAutofit/>
          </a:bodyPr>
          <a:lstStyle/>
          <a:p>
            <a:pPr>
              <a:lnSpc>
                <a:spcPct val="90000"/>
              </a:lnSpc>
              <a:spcAft>
                <a:spcPts val="600"/>
              </a:spcAft>
            </a:pPr>
            <a:r>
              <a:rPr lang="en-US" b="1" dirty="0" err="1">
                <a:latin typeface="Times New Roman"/>
                <a:cs typeface="Times New Roman"/>
              </a:rPr>
              <a:t>BreadBoard</a:t>
            </a:r>
            <a:r>
              <a:rPr lang="en-US" b="1" dirty="0">
                <a:latin typeface="Times New Roman"/>
                <a:cs typeface="Times New Roman"/>
              </a:rPr>
              <a:t> View: </a:t>
            </a:r>
            <a:r>
              <a:rPr lang="en-US" dirty="0">
                <a:latin typeface="Times New Roman"/>
                <a:cs typeface="Times New Roman"/>
              </a:rPr>
              <a:t> </a:t>
            </a:r>
            <a:endParaRPr lang="en-US"/>
          </a:p>
          <a:p>
            <a:pPr indent="-228600">
              <a:lnSpc>
                <a:spcPct val="90000"/>
              </a:lnSpc>
              <a:spcAft>
                <a:spcPts val="600"/>
              </a:spcAft>
              <a:buFont typeface="Arial" panose="020B0604020202020204" pitchFamily="34" charset="0"/>
              <a:buChar char="•"/>
            </a:pPr>
            <a:r>
              <a:rPr lang="en-US" dirty="0">
                <a:latin typeface="Times New Roman"/>
                <a:cs typeface="Times New Roman"/>
              </a:rPr>
              <a:t>It allows breadboard (experimental board) view, that gives the feeling of physical stacking of components.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 xmlns:a16="http://schemas.microsoft.com/office/drawing/2014/main" id="{9B76D444-2756-434F-AE61-96D69830C13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p:cNvPicPr>
            <a:picLocks noGrp="1" noChangeAspect="1" noChangeArrowheads="1"/>
          </p:cNvPicPr>
          <p:nvPr>
            <p:ph idx="1"/>
          </p:nvPr>
        </p:nvPicPr>
        <p:blipFill rotWithShape="1">
          <a:blip r:embed="rId2"/>
          <a:srcRect t="5836" r="-1" b="5836"/>
          <a:stretch/>
        </p:blipFill>
        <p:spPr bwMode="auto">
          <a:xfrm>
            <a:off x="240030" y="320040"/>
            <a:ext cx="8661654" cy="4303462"/>
          </a:xfrm>
          <a:prstGeom prst="rect">
            <a:avLst/>
          </a:prstGeom>
          <a:noFill/>
        </p:spPr>
      </p:pic>
      <p:sp>
        <p:nvSpPr>
          <p:cNvPr id="137" name="Rectangle 136">
            <a:extLst>
              <a:ext uri="{FF2B5EF4-FFF2-40B4-BE49-F238E27FC236}">
                <a16:creationId xmlns="" xmlns:a16="http://schemas.microsoft.com/office/drawing/2014/main" id="{A27B6159-7734-4564-9E0F-C4BC43C36E5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241173" y="4782312"/>
            <a:ext cx="8661654"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306084" y="5009083"/>
            <a:ext cx="2491980" cy="1345997"/>
          </a:xfrm>
        </p:spPr>
        <p:txBody>
          <a:bodyPr vert="horz" lIns="91440" tIns="45720" rIns="91440" bIns="45720" rtlCol="0" anchor="ctr">
            <a:normAutofit/>
          </a:bodyPr>
          <a:lstStyle/>
          <a:p>
            <a:pPr algn="l">
              <a:lnSpc>
                <a:spcPct val="90000"/>
              </a:lnSpc>
            </a:pPr>
            <a:r>
              <a:rPr lang="en-US" sz="4000" b="1" dirty="0">
                <a:solidFill>
                  <a:schemeClr val="bg1"/>
                </a:solidFill>
                <a:latin typeface="Times New Roman"/>
                <a:cs typeface="Times New Roman"/>
              </a:rPr>
              <a:t>Continue..</a:t>
            </a:r>
          </a:p>
        </p:txBody>
      </p:sp>
      <p:cxnSp>
        <p:nvCxnSpPr>
          <p:cNvPr id="139" name="Straight Connector 138">
            <a:extLst>
              <a:ext uri="{FF2B5EF4-FFF2-40B4-BE49-F238E27FC236}">
                <a16:creationId xmlns="" xmlns:a16="http://schemas.microsoft.com/office/drawing/2014/main" id="{E2FFB46B-05BC-4950-B18A-9593FDAE6ED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V="1">
            <a:off x="3044952"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284982" y="5009083"/>
            <a:ext cx="5232654" cy="1345997"/>
          </a:xfrm>
          <a:prstGeom prst="rect">
            <a:avLst/>
          </a:prstGeom>
        </p:spPr>
        <p:txBody>
          <a:bodyPr vert="horz" lIns="91440" tIns="45720" rIns="91440" bIns="45720" rtlCol="0" anchor="ctr">
            <a:noAutofit/>
          </a:bodyPr>
          <a:lstStyle/>
          <a:p>
            <a:pPr>
              <a:lnSpc>
                <a:spcPct val="90000"/>
              </a:lnSpc>
              <a:spcAft>
                <a:spcPts val="600"/>
              </a:spcAft>
            </a:pPr>
            <a:r>
              <a:rPr lang="en-US" b="1" dirty="0">
                <a:solidFill>
                  <a:schemeClr val="bg1"/>
                </a:solidFill>
                <a:latin typeface="Times New Roman"/>
                <a:cs typeface="Times New Roman"/>
              </a:rPr>
              <a:t>Schematic:</a:t>
            </a:r>
            <a:r>
              <a:rPr lang="en-US" dirty="0">
                <a:latin typeface="Times New Roman"/>
              </a:rPr>
              <a:t/>
            </a:r>
            <a:br>
              <a:rPr lang="en-US" dirty="0">
                <a:latin typeface="Times New Roman"/>
              </a:rPr>
            </a:br>
            <a:r>
              <a:rPr lang="en-US" dirty="0">
                <a:solidFill>
                  <a:schemeClr val="bg1"/>
                </a:solidFill>
                <a:latin typeface="Times New Roman"/>
                <a:cs typeface="Times New Roman"/>
              </a:rPr>
              <a:t>A tool for creating electronic chart. The components and modules used in one of these views are automatically in others, too, and only thing that's important is to create special links for them (route them). </a:t>
            </a:r>
            <a:endParaRPr lang="en-US">
              <a:solidFill>
                <a:schemeClr val="bg1"/>
              </a:solidFill>
              <a:cs typeface="Calibri"/>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 xmlns:a16="http://schemas.microsoft.com/office/drawing/2014/main" id="{7FEAE179-C525-48F3-AD47-0E9E2B6F2E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88416" y="4883544"/>
            <a:ext cx="2907065" cy="1556907"/>
          </a:xfrm>
        </p:spPr>
        <p:txBody>
          <a:bodyPr vert="horz" lIns="91440" tIns="45720" rIns="91440" bIns="45720" rtlCol="0" anchor="ctr">
            <a:normAutofit/>
          </a:bodyPr>
          <a:lstStyle/>
          <a:p>
            <a:pPr algn="l">
              <a:lnSpc>
                <a:spcPct val="90000"/>
              </a:lnSpc>
            </a:pPr>
            <a:r>
              <a:rPr lang="en-US" sz="4000" b="1" dirty="0">
                <a:latin typeface="Times New Roman"/>
                <a:cs typeface="Times New Roman"/>
              </a:rPr>
              <a:t>Continue..</a:t>
            </a:r>
          </a:p>
        </p:txBody>
      </p:sp>
      <p:sp>
        <p:nvSpPr>
          <p:cNvPr id="73" name="Rectangle 72">
            <a:extLst>
              <a:ext uri="{FF2B5EF4-FFF2-40B4-BE49-F238E27FC236}">
                <a16:creationId xmlns="" xmlns:a16="http://schemas.microsoft.com/office/drawing/2014/main" id="{95C8260E-968F-44E8-A823-ABB43131192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 xmlns:a16="http://schemas.microsoft.com/office/drawing/2014/main" id="{2C1BBA94-3F40-40AA-8BB9-E69E25E537C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88416" y="0"/>
            <a:ext cx="8423809"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p:cNvPicPr>
            <a:picLocks noGrp="1" noChangeAspect="1" noChangeArrowheads="1"/>
          </p:cNvPicPr>
          <p:nvPr>
            <p:ph idx="1"/>
          </p:nvPr>
        </p:nvPicPr>
        <p:blipFill rotWithShape="1">
          <a:blip r:embed="rId2"/>
          <a:srcRect t="11583"/>
          <a:stretch/>
        </p:blipFill>
        <p:spPr bwMode="auto">
          <a:xfrm>
            <a:off x="719403" y="364142"/>
            <a:ext cx="7777234" cy="3867993"/>
          </a:xfrm>
          <a:prstGeom prst="rect">
            <a:avLst/>
          </a:prstGeom>
          <a:noFill/>
        </p:spPr>
      </p:pic>
      <p:sp>
        <p:nvSpPr>
          <p:cNvPr id="77" name="Rectangle 76">
            <a:extLst>
              <a:ext uri="{FF2B5EF4-FFF2-40B4-BE49-F238E27FC236}">
                <a16:creationId xmlns="" xmlns:a16="http://schemas.microsoft.com/office/drawing/2014/main" id="{FE43805F-24A6-46A4-B19B-54F28347355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2817950" y="5666847"/>
            <a:ext cx="1463040" cy="342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872039" y="4883544"/>
            <a:ext cx="4940186" cy="1556907"/>
          </a:xfrm>
          <a:prstGeom prst="rect">
            <a:avLst/>
          </a:prstGeom>
        </p:spPr>
        <p:txBody>
          <a:bodyPr vert="horz" lIns="91440" tIns="45720" rIns="91440" bIns="45720" rtlCol="0" anchor="ctr">
            <a:normAutofit/>
          </a:bodyPr>
          <a:lstStyle/>
          <a:p>
            <a:pPr>
              <a:lnSpc>
                <a:spcPct val="90000"/>
              </a:lnSpc>
              <a:spcAft>
                <a:spcPts val="600"/>
              </a:spcAft>
            </a:pPr>
            <a:r>
              <a:rPr lang="en-US" b="1" dirty="0">
                <a:latin typeface="Times New Roman"/>
                <a:cs typeface="Times New Roman"/>
              </a:rPr>
              <a:t>PCB</a:t>
            </a:r>
            <a:endParaRPr lang="en-US" dirty="0">
              <a:latin typeface="Times New Roman"/>
              <a:cs typeface="Times New Roman"/>
            </a:endParaRPr>
          </a:p>
          <a:p>
            <a:pPr>
              <a:lnSpc>
                <a:spcPct val="90000"/>
              </a:lnSpc>
              <a:spcAft>
                <a:spcPts val="600"/>
              </a:spcAft>
            </a:pPr>
            <a:r>
              <a:rPr lang="en-US" dirty="0">
                <a:latin typeface="Times New Roman"/>
                <a:cs typeface="Times New Roman"/>
              </a:rPr>
              <a:t>A tool for creating printed electronic circuit board. Fritzing Fab allows us to create plates designed by Fritzing.</a:t>
            </a:r>
          </a:p>
          <a:p>
            <a:pPr indent="-228600">
              <a:lnSpc>
                <a:spcPct val="90000"/>
              </a:lnSpc>
              <a:spcAft>
                <a:spcPts val="600"/>
              </a:spcAft>
              <a:buFont typeface="Arial" panose="020B0604020202020204" pitchFamily="34" charset="0"/>
              <a:buChar char="•"/>
            </a:pPr>
            <a:endParaRPr lang="en-US" sz="16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696" y="4964643"/>
            <a:ext cx="2763774" cy="1319571"/>
          </a:xfrm>
        </p:spPr>
        <p:txBody>
          <a:bodyPr>
            <a:noAutofit/>
          </a:bodyPr>
          <a:lstStyle/>
          <a:p>
            <a:r>
              <a:rPr lang="en-US" sz="3200" b="1" dirty="0">
                <a:latin typeface="Times New Roman"/>
                <a:cs typeface="Times New Roman"/>
              </a:rPr>
              <a:t>Arranging an Environment for New Project</a:t>
            </a:r>
          </a:p>
        </p:txBody>
      </p:sp>
      <p:sp>
        <p:nvSpPr>
          <p:cNvPr id="136" name="Rectangle 135">
            <a:extLst>
              <a:ext uri="{FF2B5EF4-FFF2-40B4-BE49-F238E27FC236}">
                <a16:creationId xmlns="" xmlns:a16="http://schemas.microsoft.com/office/drawing/2014/main" id="{5AAE9118-0436-4488-AC4A-C14DF6A7B6B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1"/>
            <a:ext cx="9144001" cy="4489449"/>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ounded Rectangle 28">
            <a:extLst>
              <a:ext uri="{FF2B5EF4-FFF2-40B4-BE49-F238E27FC236}">
                <a16:creationId xmlns="" xmlns:a16="http://schemas.microsoft.com/office/drawing/2014/main" id="{07A0C51E-5464-4470-855E-CA530A59BF9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44667" y="640091"/>
            <a:ext cx="6054666" cy="3550909"/>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147" name="Picture 3"/>
          <p:cNvPicPr>
            <a:picLocks noChangeAspect="1" noChangeArrowheads="1"/>
          </p:cNvPicPr>
          <p:nvPr/>
        </p:nvPicPr>
        <p:blipFill rotWithShape="1">
          <a:blip r:embed="rId2"/>
          <a:srcRect r="1275"/>
          <a:stretch/>
        </p:blipFill>
        <p:spPr bwMode="auto">
          <a:xfrm>
            <a:off x="230606" y="63500"/>
            <a:ext cx="8730914" cy="4413852"/>
          </a:xfrm>
          <a:prstGeom prst="rect">
            <a:avLst/>
          </a:prstGeom>
          <a:noFill/>
        </p:spPr>
      </p:pic>
      <p:sp>
        <p:nvSpPr>
          <p:cNvPr id="5" name="Content Placeholder 4"/>
          <p:cNvSpPr>
            <a:spLocks noGrp="1"/>
          </p:cNvSpPr>
          <p:nvPr>
            <p:ph idx="1"/>
          </p:nvPr>
        </p:nvSpPr>
        <p:spPr>
          <a:xfrm>
            <a:off x="3431507" y="4675886"/>
            <a:ext cx="5536108" cy="2194630"/>
          </a:xfrm>
        </p:spPr>
        <p:txBody>
          <a:bodyPr vert="horz" lIns="91440" tIns="45720" rIns="91440" bIns="45720" rtlCol="0" anchor="ctr">
            <a:noAutofit/>
          </a:bodyPr>
          <a:lstStyle/>
          <a:p>
            <a:pPr fontAlgn="base">
              <a:lnSpc>
                <a:spcPct val="90000"/>
              </a:lnSpc>
            </a:pPr>
            <a:r>
              <a:rPr lang="en-US" sz="1600" dirty="0">
                <a:latin typeface="Times New Roman"/>
                <a:cs typeface="Times New Roman"/>
              </a:rPr>
              <a:t>Before we start working, we might want to arrange the environment according to our needs and preferences.</a:t>
            </a:r>
          </a:p>
          <a:p>
            <a:pPr fontAlgn="base">
              <a:lnSpc>
                <a:spcPct val="90000"/>
              </a:lnSpc>
            </a:pPr>
            <a:r>
              <a:rPr lang="en-US" sz="1600" dirty="0">
                <a:latin typeface="Times New Roman"/>
                <a:cs typeface="Times New Roman"/>
              </a:rPr>
              <a:t>From the Fritzing Menu Bar, select Window &gt; and mark the palette windows you would like to see in the environment.</a:t>
            </a:r>
          </a:p>
          <a:p>
            <a:pPr fontAlgn="base">
              <a:lnSpc>
                <a:spcPct val="90000"/>
              </a:lnSpc>
            </a:pPr>
            <a:r>
              <a:rPr lang="en-US" sz="1600" dirty="0">
                <a:latin typeface="Times New Roman"/>
                <a:cs typeface="Times New Roman"/>
              </a:rPr>
              <a:t>Drag &amp; drop palette windows anywhere in the environment.</a:t>
            </a:r>
          </a:p>
          <a:p>
            <a:pPr fontAlgn="base">
              <a:lnSpc>
                <a:spcPct val="90000"/>
              </a:lnSpc>
            </a:pPr>
            <a:r>
              <a:rPr lang="en-US" sz="1600" dirty="0">
                <a:latin typeface="Times New Roman"/>
                <a:cs typeface="Times New Roman"/>
              </a:rPr>
              <a:t>In this Project, most needed windows are Parts and Inspector.</a:t>
            </a:r>
          </a:p>
          <a:p>
            <a:pPr>
              <a:lnSpc>
                <a:spcPct val="90000"/>
              </a:lnSpc>
              <a:buNone/>
            </a:pP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0" name="Rectangle 139">
            <a:extLst>
              <a:ext uri="{FF2B5EF4-FFF2-40B4-BE49-F238E27FC236}">
                <a16:creationId xmlns="" xmlns:a16="http://schemas.microsoft.com/office/drawing/2014/main" id="{D462EE7E-14DF-497D-AE08-F6623DB88E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97860" y="229804"/>
            <a:ext cx="4026223" cy="1346693"/>
          </a:xfrm>
        </p:spPr>
        <p:txBody>
          <a:bodyPr>
            <a:noAutofit/>
          </a:bodyPr>
          <a:lstStyle/>
          <a:p>
            <a:r>
              <a:rPr lang="en-US" sz="4000" b="1" dirty="0">
                <a:latin typeface="Times New Roman"/>
                <a:cs typeface="Times New Roman"/>
              </a:rPr>
              <a:t>My Parts and Parts Inspector</a:t>
            </a:r>
          </a:p>
        </p:txBody>
      </p:sp>
      <p:sp>
        <p:nvSpPr>
          <p:cNvPr id="142" name="Rectangle 141">
            <a:extLst>
              <a:ext uri="{FF2B5EF4-FFF2-40B4-BE49-F238E27FC236}">
                <a16:creationId xmlns="" xmlns:a16="http://schemas.microsoft.com/office/drawing/2014/main" id="{E91A02E6-21B6-4047-829E-3C04D695549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p:cNvPicPr>
            <a:picLocks noChangeAspect="1" noChangeArrowheads="1"/>
          </p:cNvPicPr>
          <p:nvPr/>
        </p:nvPicPr>
        <p:blipFill>
          <a:blip r:embed="rId2"/>
          <a:stretch>
            <a:fillRect/>
          </a:stretch>
        </p:blipFill>
        <p:spPr bwMode="auto">
          <a:xfrm>
            <a:off x="304800" y="838200"/>
            <a:ext cx="1686144" cy="5071110"/>
          </a:xfrm>
          <a:prstGeom prst="rect">
            <a:avLst/>
          </a:prstGeom>
          <a:noFill/>
          <a:effectLst>
            <a:outerShdw blurRad="406400" dist="317500" dir="5400000" sx="89000" sy="89000" rotWithShape="0">
              <a:prstClr val="black">
                <a:alpha val="15000"/>
              </a:prstClr>
            </a:outerShdw>
          </a:effectLst>
        </p:spPr>
      </p:pic>
      <p:pic>
        <p:nvPicPr>
          <p:cNvPr id="5127" name="Picture 7"/>
          <p:cNvPicPr>
            <a:picLocks noChangeAspect="1" noChangeArrowheads="1"/>
          </p:cNvPicPr>
          <p:nvPr/>
        </p:nvPicPr>
        <p:blipFill>
          <a:blip r:embed="rId3"/>
          <a:stretch>
            <a:fillRect/>
          </a:stretch>
        </p:blipFill>
        <p:spPr bwMode="auto">
          <a:xfrm>
            <a:off x="2286000" y="152400"/>
            <a:ext cx="2242449" cy="3180778"/>
          </a:xfrm>
          <a:prstGeom prst="rect">
            <a:avLst/>
          </a:prstGeom>
          <a:noFill/>
          <a:effectLst>
            <a:outerShdw blurRad="406400" dist="317500" dir="5400000" sx="89000" sy="89000" rotWithShape="0">
              <a:prstClr val="black">
                <a:alpha val="15000"/>
              </a:prstClr>
            </a:outerShdw>
          </a:effectLst>
        </p:spPr>
      </p:pic>
      <p:sp>
        <p:nvSpPr>
          <p:cNvPr id="3" name="Content Placeholder 2"/>
          <p:cNvSpPr>
            <a:spLocks noGrp="1"/>
          </p:cNvSpPr>
          <p:nvPr>
            <p:ph idx="1"/>
          </p:nvPr>
        </p:nvSpPr>
        <p:spPr>
          <a:xfrm>
            <a:off x="5282083" y="1785490"/>
            <a:ext cx="3857779" cy="4848240"/>
          </a:xfrm>
        </p:spPr>
        <p:txBody>
          <a:bodyPr vert="horz" lIns="91440" tIns="45720" rIns="91440" bIns="45720" rtlCol="0" anchor="t">
            <a:normAutofit fontScale="92500" lnSpcReduction="10000"/>
          </a:bodyPr>
          <a:lstStyle/>
          <a:p>
            <a:pPr>
              <a:lnSpc>
                <a:spcPct val="90000"/>
              </a:lnSpc>
              <a:buNone/>
            </a:pPr>
            <a:r>
              <a:rPr lang="en-US" sz="1800" b="1" dirty="0">
                <a:latin typeface="Times New Roman"/>
                <a:cs typeface="Times New Roman"/>
              </a:rPr>
              <a:t>The Part Library</a:t>
            </a:r>
            <a:r>
              <a:rPr lang="en-US" sz="1800" dirty="0">
                <a:latin typeface="Times New Roman" pitchFamily="18" charset="0"/>
                <a:cs typeface="Times New Roman" pitchFamily="18" charset="0"/>
              </a:rPr>
              <a:t/>
            </a:r>
            <a:br>
              <a:rPr lang="en-US" sz="1800" dirty="0">
                <a:latin typeface="Times New Roman" pitchFamily="18" charset="0"/>
                <a:cs typeface="Times New Roman" pitchFamily="18" charset="0"/>
              </a:rPr>
            </a:br>
            <a:r>
              <a:rPr lang="en-US" sz="1800" dirty="0">
                <a:latin typeface="Times New Roman"/>
                <a:cs typeface="Times New Roman"/>
              </a:rPr>
              <a:t>Fritzing comes with a Core bin which features a nice collection of parts, but it also lets you create your own part bins ("Mine" bin).</a:t>
            </a:r>
          </a:p>
          <a:p>
            <a:pPr>
              <a:lnSpc>
                <a:spcPct val="90000"/>
              </a:lnSpc>
              <a:buNone/>
            </a:pPr>
            <a:r>
              <a:rPr lang="en-US" sz="1800" dirty="0">
                <a:latin typeface="Times New Roman"/>
                <a:cs typeface="Times New Roman"/>
              </a:rPr>
              <a:t>       The parts that are imported to fritzing are:</a:t>
            </a:r>
          </a:p>
          <a:p>
            <a:pPr>
              <a:lnSpc>
                <a:spcPct val="90000"/>
              </a:lnSpc>
            </a:pPr>
            <a:r>
              <a:rPr lang="en-US" sz="1800" dirty="0" err="1">
                <a:latin typeface="Times New Roman"/>
                <a:cs typeface="Times New Roman"/>
              </a:rPr>
              <a:t>Beaglebone</a:t>
            </a:r>
            <a:r>
              <a:rPr lang="en-US" sz="1800" dirty="0">
                <a:latin typeface="Times New Roman"/>
                <a:cs typeface="Times New Roman"/>
              </a:rPr>
              <a:t> Black .</a:t>
            </a:r>
            <a:r>
              <a:rPr lang="en-US" sz="1800" dirty="0" err="1">
                <a:latin typeface="Times New Roman"/>
                <a:cs typeface="Times New Roman"/>
              </a:rPr>
              <a:t>fzpz</a:t>
            </a:r>
            <a:endParaRPr lang="en-US" sz="1800" dirty="0">
              <a:latin typeface="Times New Roman"/>
              <a:cs typeface="Times New Roman"/>
            </a:endParaRPr>
          </a:p>
          <a:p>
            <a:pPr>
              <a:lnSpc>
                <a:spcPct val="90000"/>
              </a:lnSpc>
            </a:pPr>
            <a:r>
              <a:rPr lang="en-US" sz="1800" dirty="0">
                <a:latin typeface="Times New Roman"/>
                <a:cs typeface="Times New Roman"/>
              </a:rPr>
              <a:t>ESP8266.fzpz file</a:t>
            </a:r>
          </a:p>
          <a:p>
            <a:pPr>
              <a:lnSpc>
                <a:spcPct val="90000"/>
              </a:lnSpc>
              <a:buNone/>
            </a:pPr>
            <a:r>
              <a:rPr lang="en-US" sz="1800" dirty="0">
                <a:latin typeface="Times New Roman"/>
                <a:cs typeface="Times New Roman"/>
              </a:rPr>
              <a:t> My parts include </a:t>
            </a:r>
            <a:r>
              <a:rPr lang="en-US" sz="1800" dirty="0" err="1">
                <a:latin typeface="Times New Roman"/>
                <a:cs typeface="Times New Roman"/>
              </a:rPr>
              <a:t>Beaglebone</a:t>
            </a:r>
            <a:r>
              <a:rPr lang="en-US" sz="1800" dirty="0">
                <a:latin typeface="Times New Roman"/>
                <a:cs typeface="Times New Roman"/>
              </a:rPr>
              <a:t> Black, LCD Display, ULN2003, Stepper motor, Buzzer, Push button, ESP8266, Arduino Uno, Ultrasonic sensors</a:t>
            </a:r>
          </a:p>
          <a:p>
            <a:pPr>
              <a:lnSpc>
                <a:spcPct val="90000"/>
              </a:lnSpc>
              <a:buNone/>
            </a:pPr>
            <a:r>
              <a:rPr lang="en-US" sz="1800" b="1" dirty="0">
                <a:latin typeface="Times New Roman"/>
                <a:cs typeface="Times New Roman"/>
              </a:rPr>
              <a:t>The Part Inspector</a:t>
            </a:r>
            <a:r>
              <a:rPr lang="en-US" sz="1800" dirty="0">
                <a:latin typeface="Times New Roman" pitchFamily="18" charset="0"/>
                <a:cs typeface="Times New Roman" pitchFamily="18" charset="0"/>
              </a:rPr>
              <a:t/>
            </a:r>
            <a:br>
              <a:rPr lang="en-US" sz="1800" dirty="0">
                <a:latin typeface="Times New Roman" pitchFamily="18" charset="0"/>
                <a:cs typeface="Times New Roman" pitchFamily="18" charset="0"/>
              </a:rPr>
            </a:br>
            <a:r>
              <a:rPr lang="en-US" sz="1800" dirty="0">
                <a:latin typeface="Times New Roman"/>
                <a:cs typeface="Times New Roman"/>
              </a:rPr>
              <a:t>shows information about a selected part (name, icon, properties and tags). Some of this information, such as a part's name or property, can be directly modified through this window.</a:t>
            </a:r>
            <a:r>
              <a:rPr lang="en-US" sz="1600" dirty="0">
                <a:latin typeface="Times New Roman" pitchFamily="18" charset="0"/>
                <a:cs typeface="Times New Roman" pitchFamily="18" charset="0"/>
              </a:rPr>
              <a:t/>
            </a:r>
            <a:br>
              <a:rPr lang="en-US" sz="1600" dirty="0">
                <a:latin typeface="Times New Roman" pitchFamily="18" charset="0"/>
                <a:cs typeface="Times New Roman" pitchFamily="18" charset="0"/>
              </a:rPr>
            </a:br>
            <a:endParaRPr lang="en-US" sz="1600" dirty="0">
              <a:latin typeface="Times New Roman" pitchFamily="18" charset="0"/>
              <a:cs typeface="Times New Roman" pitchFamily="18" charset="0"/>
            </a:endParaRPr>
          </a:p>
          <a:p>
            <a:pPr>
              <a:lnSpc>
                <a:spcPct val="90000"/>
              </a:lnSpc>
              <a:buNone/>
            </a:pPr>
            <a:endParaRPr lang="en-US" sz="1600" dirty="0">
              <a:latin typeface="Times New Roman" pitchFamily="18" charset="0"/>
              <a:cs typeface="Times New Roman" pitchFamily="18" charset="0"/>
            </a:endParaRPr>
          </a:p>
          <a:p>
            <a:pPr>
              <a:lnSpc>
                <a:spcPct val="90000"/>
              </a:lnSpc>
              <a:buNone/>
            </a:pPr>
            <a:endParaRPr lang="en-US" sz="1600" dirty="0">
              <a:latin typeface="Times New Roman" pitchFamily="18" charset="0"/>
              <a:cs typeface="Times New Roman" pitchFamily="18" charset="0"/>
            </a:endParaRPr>
          </a:p>
          <a:p>
            <a:pPr>
              <a:lnSpc>
                <a:spcPct val="90000"/>
              </a:lnSpc>
            </a:pPr>
            <a:endParaRPr lang="en-US" sz="1600" dirty="0">
              <a:latin typeface="Times New Roman" pitchFamily="18" charset="0"/>
              <a:cs typeface="Times New Roman" pitchFamily="18" charset="0"/>
            </a:endParaRPr>
          </a:p>
          <a:p>
            <a:pPr>
              <a:lnSpc>
                <a:spcPct val="90000"/>
              </a:lnSpc>
            </a:pPr>
            <a:endParaRPr lang="en-US" sz="1600" dirty="0">
              <a:latin typeface="Times New Roman" pitchFamily="18" charset="0"/>
              <a:cs typeface="Times New Roman" pitchFamily="18" charset="0"/>
            </a:endParaRPr>
          </a:p>
          <a:p>
            <a:pPr>
              <a:lnSpc>
                <a:spcPct val="90000"/>
              </a:lnSpc>
              <a:buNone/>
            </a:pPr>
            <a:endParaRPr lang="en-US" sz="16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4"/>
          <a:srcRect/>
          <a:stretch>
            <a:fillRect/>
          </a:stretch>
        </p:blipFill>
        <p:spPr bwMode="auto">
          <a:xfrm>
            <a:off x="2133600" y="3352800"/>
            <a:ext cx="2362200" cy="3352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itchFamily="18" charset="0"/>
                <a:cs typeface="Times New Roman" pitchFamily="18" charset="0"/>
              </a:rPr>
              <a:t>Interfacing Ultrasonic Sensor with BBB over GPIO pins</a:t>
            </a:r>
          </a:p>
        </p:txBody>
      </p:sp>
      <p:pic>
        <p:nvPicPr>
          <p:cNvPr id="1026" name="Picture 2"/>
          <p:cNvPicPr>
            <a:picLocks noGrp="1" noChangeAspect="1" noChangeArrowheads="1"/>
          </p:cNvPicPr>
          <p:nvPr>
            <p:ph idx="1"/>
          </p:nvPr>
        </p:nvPicPr>
        <p:blipFill>
          <a:blip r:embed="rId2"/>
          <a:srcRect/>
          <a:stretch>
            <a:fillRect/>
          </a:stretch>
        </p:blipFill>
        <p:spPr bwMode="auto">
          <a:xfrm>
            <a:off x="0" y="1600200"/>
            <a:ext cx="9144000" cy="525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542</TotalTime>
  <Words>918</Words>
  <Application>Microsoft Office PowerPoint</Application>
  <PresentationFormat>On-screen Show (4:3)</PresentationFormat>
  <Paragraphs>133</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Project IoT based Automatic Railway Gate Controller  Task 2 Schematic Design of the Project Group 1</vt:lpstr>
      <vt:lpstr>List of Contents</vt:lpstr>
      <vt:lpstr>Fritzing Software version 0.9.3 </vt:lpstr>
      <vt:lpstr>Continue…</vt:lpstr>
      <vt:lpstr>Continue..</vt:lpstr>
      <vt:lpstr>Continue..</vt:lpstr>
      <vt:lpstr>Arranging an Environment for New Project</vt:lpstr>
      <vt:lpstr>My Parts and Parts Inspector</vt:lpstr>
      <vt:lpstr>Interfacing Ultrasonic Sensor with BBB over GPIO pins</vt:lpstr>
      <vt:lpstr>Description</vt:lpstr>
      <vt:lpstr>Interfacing Arduino Uno with LCD Display</vt:lpstr>
      <vt:lpstr>Slide 12</vt:lpstr>
      <vt:lpstr>Continue…</vt:lpstr>
      <vt:lpstr>UART interfacing between Arduino Uno and Beaglebone black</vt:lpstr>
      <vt:lpstr>Slide 15</vt:lpstr>
      <vt:lpstr>Connections between Stepper motor and ULN2003 motor Driver IC</vt:lpstr>
      <vt:lpstr> Description</vt:lpstr>
      <vt:lpstr>GPIO Interfacing between ULN2003 Driver IC and Beaglebone Black</vt:lpstr>
      <vt:lpstr>Description</vt:lpstr>
      <vt:lpstr>Interfacing Buzzer and Push Button with BBB on GPIO pins.</vt:lpstr>
      <vt:lpstr>Description</vt:lpstr>
      <vt:lpstr>Interfacing ESP 8266 with Beaglebone Black</vt:lpstr>
      <vt:lpstr>Description</vt:lpstr>
      <vt:lpstr>Schematic Diagram of the Project</vt:lpstr>
      <vt:lpstr>Exporting a circuit</vt:lpstr>
      <vt:lpstr>Image View of Schematic Diagram</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181</cp:revision>
  <dcterms:created xsi:type="dcterms:W3CDTF">2006-08-16T00:00:00Z</dcterms:created>
  <dcterms:modified xsi:type="dcterms:W3CDTF">2020-10-19T02:56:27Z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3392177</vt:lpwstr>
  </property>
  <property fmtid="{D5CDD505-2E9C-101B-9397-08002B2CF9AE}" pid="3" name="NXPowerLiteSettings">
    <vt:lpwstr>C7000400038000</vt:lpwstr>
  </property>
  <property fmtid="{D5CDD505-2E9C-101B-9397-08002B2CF9AE}" pid="4" name="NXPowerLiteVersion">
    <vt:lpwstr>S9.0.1</vt:lpwstr>
  </property>
</Properties>
</file>