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104" d="100"/>
          <a:sy n="104" d="100"/>
        </p:scale>
        <p:origin x="-264"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FE0B81-8D90-4D6C-B255-02EF5500F73A}" type="datetimeFigureOut">
              <a:rPr lang="en-US" smtClean="0"/>
              <a:t>10/14/14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9A066-5FE1-4964-BFF7-18050C9CC90F}" type="slidenum">
              <a:rPr lang="en-US" smtClean="0"/>
              <a:t>‹#›</a:t>
            </a:fld>
            <a:endParaRPr lang="en-US"/>
          </a:p>
        </p:txBody>
      </p:sp>
    </p:spTree>
    <p:extLst>
      <p:ext uri="{BB962C8B-B14F-4D97-AF65-F5344CB8AC3E}">
        <p14:creationId xmlns:p14="http://schemas.microsoft.com/office/powerpoint/2010/main" val="3428927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FE0B81-8D90-4D6C-B255-02EF5500F73A}" type="datetimeFigureOut">
              <a:rPr lang="en-US" smtClean="0"/>
              <a:t>10/14/14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9A066-5FE1-4964-BFF7-18050C9CC90F}" type="slidenum">
              <a:rPr lang="en-US" smtClean="0"/>
              <a:t>‹#›</a:t>
            </a:fld>
            <a:endParaRPr lang="en-US"/>
          </a:p>
        </p:txBody>
      </p:sp>
    </p:spTree>
    <p:extLst>
      <p:ext uri="{BB962C8B-B14F-4D97-AF65-F5344CB8AC3E}">
        <p14:creationId xmlns:p14="http://schemas.microsoft.com/office/powerpoint/2010/main" val="2918440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FE0B81-8D90-4D6C-B255-02EF5500F73A}" type="datetimeFigureOut">
              <a:rPr lang="en-US" smtClean="0"/>
              <a:t>10/14/14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9A066-5FE1-4964-BFF7-18050C9CC90F}" type="slidenum">
              <a:rPr lang="en-US" smtClean="0"/>
              <a:t>‹#›</a:t>
            </a:fld>
            <a:endParaRPr lang="en-US"/>
          </a:p>
        </p:txBody>
      </p:sp>
    </p:spTree>
    <p:extLst>
      <p:ext uri="{BB962C8B-B14F-4D97-AF65-F5344CB8AC3E}">
        <p14:creationId xmlns:p14="http://schemas.microsoft.com/office/powerpoint/2010/main" val="3938056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FE0B81-8D90-4D6C-B255-02EF5500F73A}" type="datetimeFigureOut">
              <a:rPr lang="en-US" smtClean="0"/>
              <a:t>10/14/14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9A066-5FE1-4964-BFF7-18050C9CC90F}" type="slidenum">
              <a:rPr lang="en-US" smtClean="0"/>
              <a:t>‹#›</a:t>
            </a:fld>
            <a:endParaRPr lang="en-US"/>
          </a:p>
        </p:txBody>
      </p:sp>
    </p:spTree>
    <p:extLst>
      <p:ext uri="{BB962C8B-B14F-4D97-AF65-F5344CB8AC3E}">
        <p14:creationId xmlns:p14="http://schemas.microsoft.com/office/powerpoint/2010/main" val="312512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FE0B81-8D90-4D6C-B255-02EF5500F73A}" type="datetimeFigureOut">
              <a:rPr lang="en-US" smtClean="0"/>
              <a:t>10/14/14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9A066-5FE1-4964-BFF7-18050C9CC90F}" type="slidenum">
              <a:rPr lang="en-US" smtClean="0"/>
              <a:t>‹#›</a:t>
            </a:fld>
            <a:endParaRPr lang="en-US"/>
          </a:p>
        </p:txBody>
      </p:sp>
    </p:spTree>
    <p:extLst>
      <p:ext uri="{BB962C8B-B14F-4D97-AF65-F5344CB8AC3E}">
        <p14:creationId xmlns:p14="http://schemas.microsoft.com/office/powerpoint/2010/main" val="2340984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FE0B81-8D90-4D6C-B255-02EF5500F73A}" type="datetimeFigureOut">
              <a:rPr lang="en-US" smtClean="0"/>
              <a:t>10/14/14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99A066-5FE1-4964-BFF7-18050C9CC90F}" type="slidenum">
              <a:rPr lang="en-US" smtClean="0"/>
              <a:t>‹#›</a:t>
            </a:fld>
            <a:endParaRPr lang="en-US"/>
          </a:p>
        </p:txBody>
      </p:sp>
    </p:spTree>
    <p:extLst>
      <p:ext uri="{BB962C8B-B14F-4D97-AF65-F5344CB8AC3E}">
        <p14:creationId xmlns:p14="http://schemas.microsoft.com/office/powerpoint/2010/main" val="2278224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FE0B81-8D90-4D6C-B255-02EF5500F73A}" type="datetimeFigureOut">
              <a:rPr lang="en-US" smtClean="0"/>
              <a:t>10/14/14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99A066-5FE1-4964-BFF7-18050C9CC90F}" type="slidenum">
              <a:rPr lang="en-US" smtClean="0"/>
              <a:t>‹#›</a:t>
            </a:fld>
            <a:endParaRPr lang="en-US"/>
          </a:p>
        </p:txBody>
      </p:sp>
    </p:spTree>
    <p:extLst>
      <p:ext uri="{BB962C8B-B14F-4D97-AF65-F5344CB8AC3E}">
        <p14:creationId xmlns:p14="http://schemas.microsoft.com/office/powerpoint/2010/main" val="1039969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FE0B81-8D90-4D6C-B255-02EF5500F73A}" type="datetimeFigureOut">
              <a:rPr lang="en-US" smtClean="0"/>
              <a:t>10/14/14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99A066-5FE1-4964-BFF7-18050C9CC90F}" type="slidenum">
              <a:rPr lang="en-US" smtClean="0"/>
              <a:t>‹#›</a:t>
            </a:fld>
            <a:endParaRPr lang="en-US"/>
          </a:p>
        </p:txBody>
      </p:sp>
    </p:spTree>
    <p:extLst>
      <p:ext uri="{BB962C8B-B14F-4D97-AF65-F5344CB8AC3E}">
        <p14:creationId xmlns:p14="http://schemas.microsoft.com/office/powerpoint/2010/main" val="2803839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FE0B81-8D90-4D6C-B255-02EF5500F73A}" type="datetimeFigureOut">
              <a:rPr lang="en-US" smtClean="0"/>
              <a:t>10/14/14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99A066-5FE1-4964-BFF7-18050C9CC90F}" type="slidenum">
              <a:rPr lang="en-US" smtClean="0"/>
              <a:t>‹#›</a:t>
            </a:fld>
            <a:endParaRPr lang="en-US"/>
          </a:p>
        </p:txBody>
      </p:sp>
    </p:spTree>
    <p:extLst>
      <p:ext uri="{BB962C8B-B14F-4D97-AF65-F5344CB8AC3E}">
        <p14:creationId xmlns:p14="http://schemas.microsoft.com/office/powerpoint/2010/main" val="350557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FE0B81-8D90-4D6C-B255-02EF5500F73A}" type="datetimeFigureOut">
              <a:rPr lang="en-US" smtClean="0"/>
              <a:t>10/14/14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99A066-5FE1-4964-BFF7-18050C9CC90F}" type="slidenum">
              <a:rPr lang="en-US" smtClean="0"/>
              <a:t>‹#›</a:t>
            </a:fld>
            <a:endParaRPr lang="en-US"/>
          </a:p>
        </p:txBody>
      </p:sp>
    </p:spTree>
    <p:extLst>
      <p:ext uri="{BB962C8B-B14F-4D97-AF65-F5344CB8AC3E}">
        <p14:creationId xmlns:p14="http://schemas.microsoft.com/office/powerpoint/2010/main" val="3810390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FE0B81-8D90-4D6C-B255-02EF5500F73A}" type="datetimeFigureOut">
              <a:rPr lang="en-US" smtClean="0"/>
              <a:t>10/14/14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99A066-5FE1-4964-BFF7-18050C9CC90F}" type="slidenum">
              <a:rPr lang="en-US" smtClean="0"/>
              <a:t>‹#›</a:t>
            </a:fld>
            <a:endParaRPr lang="en-US"/>
          </a:p>
        </p:txBody>
      </p:sp>
    </p:spTree>
    <p:extLst>
      <p:ext uri="{BB962C8B-B14F-4D97-AF65-F5344CB8AC3E}">
        <p14:creationId xmlns:p14="http://schemas.microsoft.com/office/powerpoint/2010/main" val="144695333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FE0B81-8D90-4D6C-B255-02EF5500F73A}" type="datetimeFigureOut">
              <a:rPr lang="en-US" smtClean="0"/>
              <a:t>10/14/14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99A066-5FE1-4964-BFF7-18050C9CC90F}" type="slidenum">
              <a:rPr lang="en-US" smtClean="0"/>
              <a:t>‹#›</a:t>
            </a:fld>
            <a:endParaRPr lang="en-US"/>
          </a:p>
        </p:txBody>
      </p:sp>
    </p:spTree>
    <p:extLst>
      <p:ext uri="{BB962C8B-B14F-4D97-AF65-F5344CB8AC3E}">
        <p14:creationId xmlns:p14="http://schemas.microsoft.com/office/powerpoint/2010/main" val="3246428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Development of an Active Acoustic Tension Cable </a:t>
            </a:r>
            <a:r>
              <a:rPr lang="en-US" dirty="0"/>
              <a:t>D</a:t>
            </a:r>
            <a:r>
              <a:rPr lang="en-US" dirty="0" smtClean="0"/>
              <a:t>amage Localization Package</a:t>
            </a:r>
            <a:endParaRPr lang="en-US" dirty="0"/>
          </a:p>
        </p:txBody>
      </p:sp>
      <p:sp>
        <p:nvSpPr>
          <p:cNvPr id="3" name="Subtitle 2"/>
          <p:cNvSpPr>
            <a:spLocks noGrp="1"/>
          </p:cNvSpPr>
          <p:nvPr>
            <p:ph type="subTitle" idx="1"/>
          </p:nvPr>
        </p:nvSpPr>
        <p:spPr/>
        <p:txBody>
          <a:bodyPr/>
          <a:lstStyle/>
          <a:p>
            <a:r>
              <a:rPr lang="en-US" dirty="0" smtClean="0"/>
              <a:t>Smith, </a:t>
            </a:r>
            <a:r>
              <a:rPr lang="en-US" dirty="0" err="1" smtClean="0"/>
              <a:t>Cressman</a:t>
            </a:r>
            <a:r>
              <a:rPr lang="en-US" dirty="0" smtClean="0"/>
              <a:t>, Baima, Morano, Pickering</a:t>
            </a:r>
            <a:endParaRPr lang="en-US" dirty="0" smtClean="0"/>
          </a:p>
          <a:p>
            <a:r>
              <a:rPr lang="en-US" dirty="0" smtClean="0"/>
              <a:t>Vincent, Hu</a:t>
            </a:r>
            <a:endParaRPr lang="en-US" dirty="0" smtClean="0"/>
          </a:p>
          <a:p>
            <a:r>
              <a:rPr lang="en-US" dirty="0" smtClean="0"/>
              <a:t>OCE 495- Senior Design</a:t>
            </a:r>
            <a:endParaRPr lang="en-US" dirty="0"/>
          </a:p>
        </p:txBody>
      </p:sp>
    </p:spTree>
    <p:extLst>
      <p:ext uri="{BB962C8B-B14F-4D97-AF65-F5344CB8AC3E}">
        <p14:creationId xmlns:p14="http://schemas.microsoft.com/office/powerpoint/2010/main" val="2387704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Large scale structures such as bridges are a vital component of transportation in developed countries.  These structures require specific and careful maintenance to ensure the safety of the public that use them.  The term structural health monitoring (SHM) refers to the process of identifying and mitigating damage to engineering structures. A </a:t>
            </a:r>
            <a:r>
              <a:rPr lang="en-US" dirty="0" smtClean="0"/>
              <a:t>particularly </a:t>
            </a:r>
            <a:r>
              <a:rPr lang="en-US" dirty="0" smtClean="0"/>
              <a:t>relevant example is the main cable bundles on Suspension bridges.  Over time individual cables in the main </a:t>
            </a:r>
            <a:r>
              <a:rPr lang="en-US" dirty="0" smtClean="0"/>
              <a:t>bundles </a:t>
            </a:r>
            <a:r>
              <a:rPr lang="en-US" dirty="0" smtClean="0"/>
              <a:t>will corrode and snap.  Current SHM methods for monitoring the health of these cables is costly and time intensive:</a:t>
            </a:r>
          </a:p>
          <a:p>
            <a:pPr lvl="2"/>
            <a:r>
              <a:rPr lang="en-US" dirty="0" smtClean="0"/>
              <a:t>A current visual inspection method of a 10ft length of cable, wedging down 5 inches at 8 points around the circumference, only exposes one side of 4000 linear feet of weave, or 0.007% of the total length. (study on the Bear Mountain Bridge)</a:t>
            </a:r>
          </a:p>
          <a:p>
            <a:pPr lvl="2"/>
            <a:r>
              <a:rPr lang="en-US" dirty="0" smtClean="0"/>
              <a:t>Current exposure process can cost in the order of $2 million to expose, inspect, and reinstate ~320 </a:t>
            </a:r>
            <a:r>
              <a:rPr lang="en-US" dirty="0" err="1" smtClean="0"/>
              <a:t>ft</a:t>
            </a:r>
            <a:r>
              <a:rPr lang="en-US" dirty="0" smtClean="0"/>
              <a:t> of cable. </a:t>
            </a:r>
          </a:p>
          <a:p>
            <a:endParaRPr lang="en-US" dirty="0" smtClean="0"/>
          </a:p>
        </p:txBody>
      </p:sp>
    </p:spTree>
    <p:extLst>
      <p:ext uri="{BB962C8B-B14F-4D97-AF65-F5344CB8AC3E}">
        <p14:creationId xmlns:p14="http://schemas.microsoft.com/office/powerpoint/2010/main" val="50679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US" dirty="0" smtClean="0"/>
              <a:t>Using the </a:t>
            </a:r>
            <a:r>
              <a:rPr lang="en-US" dirty="0" err="1" smtClean="0"/>
              <a:t>Claiborn</a:t>
            </a:r>
            <a:r>
              <a:rPr lang="en-US" dirty="0" smtClean="0"/>
              <a:t> </a:t>
            </a:r>
            <a:r>
              <a:rPr lang="en-US" dirty="0" smtClean="0"/>
              <a:t>Pell Bridge as a test bed, acoustic monitoring of suspension cables will be explored as a viable replacement to current inspection methods.</a:t>
            </a:r>
          </a:p>
          <a:p>
            <a:r>
              <a:rPr lang="en-US" dirty="0" smtClean="0"/>
              <a:t>Acoustic monitoring holds the potential to locate precisely where a cable snap occurs and which cable failed.</a:t>
            </a:r>
          </a:p>
          <a:p>
            <a:r>
              <a:rPr lang="en-US" dirty="0" smtClean="0"/>
              <a:t>By implementing an active acoustic sensor package on the bridge, it is hoped that cable failure localization can be done while greatly reducing cost and labor involved.</a:t>
            </a:r>
            <a:endParaRPr lang="en-US" dirty="0"/>
          </a:p>
        </p:txBody>
      </p:sp>
    </p:spTree>
    <p:extLst>
      <p:ext uri="{BB962C8B-B14F-4D97-AF65-F5344CB8AC3E}">
        <p14:creationId xmlns:p14="http://schemas.microsoft.com/office/powerpoint/2010/main" val="4189113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Project Focus</a:t>
            </a:r>
            <a:endParaRPr lang="en-US" dirty="0"/>
          </a:p>
        </p:txBody>
      </p:sp>
      <p:sp>
        <p:nvSpPr>
          <p:cNvPr id="3" name="Content Placeholder 2"/>
          <p:cNvSpPr>
            <a:spLocks noGrp="1"/>
          </p:cNvSpPr>
          <p:nvPr>
            <p:ph idx="1"/>
          </p:nvPr>
        </p:nvSpPr>
        <p:spPr/>
        <p:txBody>
          <a:bodyPr/>
          <a:lstStyle/>
          <a:p>
            <a:r>
              <a:rPr lang="en-US" dirty="0" smtClean="0"/>
              <a:t>This project is split into two semesters</a:t>
            </a:r>
          </a:p>
          <a:p>
            <a:r>
              <a:rPr lang="en-US" dirty="0" smtClean="0"/>
              <a:t>The first semester will focus on design of a active acoustic system</a:t>
            </a:r>
          </a:p>
          <a:p>
            <a:pPr lvl="1"/>
            <a:r>
              <a:rPr lang="en-US" dirty="0" smtClean="0"/>
              <a:t>A sensor package will be designed with: sensor, DAQ, wireless radio, </a:t>
            </a:r>
            <a:r>
              <a:rPr lang="en-US" dirty="0" err="1" smtClean="0"/>
              <a:t>pwer</a:t>
            </a:r>
            <a:r>
              <a:rPr lang="en-US" dirty="0" smtClean="0"/>
              <a:t> supply ,etc..</a:t>
            </a:r>
          </a:p>
          <a:p>
            <a:r>
              <a:rPr lang="en-US" dirty="0" smtClean="0"/>
              <a:t>Develop scale laboratory test bed to test sensor package on</a:t>
            </a:r>
          </a:p>
          <a:p>
            <a:endParaRPr lang="en-US" dirty="0" smtClean="0"/>
          </a:p>
        </p:txBody>
      </p:sp>
    </p:spTree>
    <p:extLst>
      <p:ext uri="{BB962C8B-B14F-4D97-AF65-F5344CB8AC3E}">
        <p14:creationId xmlns:p14="http://schemas.microsoft.com/office/powerpoint/2010/main" val="3267807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Scope Cont.</a:t>
            </a:r>
            <a:endParaRPr lang="en-US" dirty="0"/>
          </a:p>
        </p:txBody>
      </p:sp>
      <p:sp>
        <p:nvSpPr>
          <p:cNvPr id="3" name="Content Placeholder 2"/>
          <p:cNvSpPr>
            <a:spLocks noGrp="1"/>
          </p:cNvSpPr>
          <p:nvPr>
            <p:ph idx="1"/>
          </p:nvPr>
        </p:nvSpPr>
        <p:spPr/>
        <p:txBody>
          <a:bodyPr/>
          <a:lstStyle/>
          <a:p>
            <a:r>
              <a:rPr lang="en-US" dirty="0" smtClean="0"/>
              <a:t>Second semester will consist of applying sensor package to in house test bed</a:t>
            </a:r>
          </a:p>
          <a:p>
            <a:pPr lvl="1"/>
            <a:r>
              <a:rPr lang="en-US" dirty="0" smtClean="0"/>
              <a:t>The sensor system will be tested for its response to various events (breakage, corrosion, etc.)</a:t>
            </a:r>
          </a:p>
          <a:p>
            <a:r>
              <a:rPr lang="en-US" dirty="0" smtClean="0"/>
              <a:t>After in house testing, apply package to Newport/ </a:t>
            </a:r>
            <a:r>
              <a:rPr lang="en-US" dirty="0"/>
              <a:t>P</a:t>
            </a:r>
            <a:r>
              <a:rPr lang="en-US" dirty="0" smtClean="0"/>
              <a:t>ell Bridge</a:t>
            </a:r>
          </a:p>
          <a:p>
            <a:pPr lvl="1"/>
            <a:r>
              <a:rPr lang="en-US" dirty="0" smtClean="0"/>
              <a:t>The sensor system will be applied and tested on the Newport bridge for effectiveness</a:t>
            </a:r>
          </a:p>
        </p:txBody>
      </p:sp>
    </p:spTree>
    <p:extLst>
      <p:ext uri="{BB962C8B-B14F-4D97-AF65-F5344CB8AC3E}">
        <p14:creationId xmlns:p14="http://schemas.microsoft.com/office/powerpoint/2010/main" val="341625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 List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process of consideration,  tentative sensor package list will be:	</a:t>
            </a:r>
          </a:p>
          <a:p>
            <a:pPr lvl="1"/>
            <a:r>
              <a:rPr lang="en-US" dirty="0" smtClean="0"/>
              <a:t>DAQ</a:t>
            </a:r>
          </a:p>
          <a:p>
            <a:pPr lvl="1"/>
            <a:r>
              <a:rPr lang="en-US" dirty="0" smtClean="0"/>
              <a:t>Accelerometers</a:t>
            </a:r>
          </a:p>
          <a:p>
            <a:pPr lvl="1"/>
            <a:r>
              <a:rPr lang="en-US" dirty="0" smtClean="0"/>
              <a:t>Piezoelectric sensor</a:t>
            </a:r>
          </a:p>
          <a:p>
            <a:pPr lvl="1"/>
            <a:r>
              <a:rPr lang="en-US" dirty="0" smtClean="0"/>
              <a:t>Power supply</a:t>
            </a:r>
          </a:p>
          <a:p>
            <a:pPr lvl="1"/>
            <a:r>
              <a:rPr lang="en-US" dirty="0" smtClean="0"/>
              <a:t>Signal injection device</a:t>
            </a:r>
          </a:p>
          <a:p>
            <a:r>
              <a:rPr lang="en-US" dirty="0" smtClean="0"/>
              <a:t>List for small scale lab test:</a:t>
            </a:r>
          </a:p>
          <a:p>
            <a:pPr lvl="1"/>
            <a:r>
              <a:rPr lang="en-US" dirty="0" smtClean="0"/>
              <a:t>20ft steel rod/cable</a:t>
            </a:r>
          </a:p>
          <a:p>
            <a:pPr lvl="1"/>
            <a:r>
              <a:rPr lang="en-US" dirty="0" err="1" smtClean="0"/>
              <a:t>Comealong</a:t>
            </a:r>
            <a:r>
              <a:rPr lang="en-US" dirty="0" smtClean="0"/>
              <a:t> or winch</a:t>
            </a:r>
          </a:p>
          <a:p>
            <a:pPr lvl="1"/>
            <a:r>
              <a:rPr lang="en-US" dirty="0" smtClean="0"/>
              <a:t>Tension gauge</a:t>
            </a:r>
          </a:p>
          <a:p>
            <a:pPr lvl="1"/>
            <a:r>
              <a:rPr lang="en-US" dirty="0" err="1" smtClean="0"/>
              <a:t>Hoseclamps</a:t>
            </a:r>
            <a:endParaRPr lang="en-US" dirty="0" smtClean="0"/>
          </a:p>
          <a:p>
            <a:pPr lvl="1"/>
            <a:r>
              <a:rPr lang="en-US" dirty="0" smtClean="0"/>
              <a:t>Homemade anchorage</a:t>
            </a:r>
          </a:p>
          <a:p>
            <a:pPr lvl="1"/>
            <a:endParaRPr lang="en-US" dirty="0" smtClean="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3802123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TotalTime>
  <Words>406</Words>
  <Application>Microsoft Macintosh PowerPoint</Application>
  <PresentationFormat>Custom</PresentationFormat>
  <Paragraphs>37</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Development of an Active Acoustic Tension Cable Damage Localization Package</vt:lpstr>
      <vt:lpstr>Introduction</vt:lpstr>
      <vt:lpstr>Problem Statement</vt:lpstr>
      <vt:lpstr>Current Project Focus</vt:lpstr>
      <vt:lpstr>Experimental Scope Cont.</vt:lpstr>
      <vt:lpstr>Material List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Passive Acoustic Sensor System for Localization of Cable Failures in Suspension Bridge Main Cables</dc:title>
  <dc:creator>michael smith</dc:creator>
  <cp:lastModifiedBy>Dylan</cp:lastModifiedBy>
  <cp:revision>11</cp:revision>
  <dcterms:created xsi:type="dcterms:W3CDTF">2014-10-13T20:18:00Z</dcterms:created>
  <dcterms:modified xsi:type="dcterms:W3CDTF">2014-10-14T13:14:11Z</dcterms:modified>
</cp:coreProperties>
</file>