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89" d="100"/>
          <a:sy n="89" d="100"/>
        </p:scale>
        <p:origin x="46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2BC457-2858-4BE3-9F34-AF33D696A2D1}"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1380701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BC457-2858-4BE3-9F34-AF33D696A2D1}"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1705021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BC457-2858-4BE3-9F34-AF33D696A2D1}"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2034850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BC457-2858-4BE3-9F34-AF33D696A2D1}"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1563234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2BC457-2858-4BE3-9F34-AF33D696A2D1}"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103576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2BC457-2858-4BE3-9F34-AF33D696A2D1}" type="datetimeFigureOut">
              <a:rPr lang="en-US" smtClean="0"/>
              <a:t>11/11/2014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128976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2BC457-2858-4BE3-9F34-AF33D696A2D1}" type="datetimeFigureOut">
              <a:rPr lang="en-US" smtClean="0"/>
              <a:t>11/11/2014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3548816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2BC457-2858-4BE3-9F34-AF33D696A2D1}" type="datetimeFigureOut">
              <a:rPr lang="en-US" smtClean="0"/>
              <a:t>11/11/2014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126048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BC457-2858-4BE3-9F34-AF33D696A2D1}" type="datetimeFigureOut">
              <a:rPr lang="en-US" smtClean="0"/>
              <a:t>11/11/2014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3535921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BC457-2858-4BE3-9F34-AF33D696A2D1}" type="datetimeFigureOut">
              <a:rPr lang="en-US" smtClean="0"/>
              <a:t>11/11/2014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410224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BC457-2858-4BE3-9F34-AF33D696A2D1}" type="datetimeFigureOut">
              <a:rPr lang="en-US" smtClean="0"/>
              <a:t>11/11/2014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3834563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BC457-2858-4BE3-9F34-AF33D696A2D1}" type="datetimeFigureOut">
              <a:rPr lang="en-US" smtClean="0"/>
              <a:t>11/11/2014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63CE8-809A-4A15-A31F-1A9985A8F860}" type="slidenum">
              <a:rPr lang="en-US" smtClean="0"/>
              <a:t>‹#›</a:t>
            </a:fld>
            <a:endParaRPr lang="en-US"/>
          </a:p>
        </p:txBody>
      </p:sp>
    </p:spTree>
    <p:extLst>
      <p:ext uri="{BB962C8B-B14F-4D97-AF65-F5344CB8AC3E}">
        <p14:creationId xmlns:p14="http://schemas.microsoft.com/office/powerpoint/2010/main" val="294871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53395"/>
            <a:ext cx="9144000" cy="2387600"/>
          </a:xfrm>
          <a:solidFill>
            <a:schemeClr val="bg1">
              <a:alpha val="50000"/>
            </a:schemeClr>
          </a:solidFill>
        </p:spPr>
        <p:txBody>
          <a:bodyPr>
            <a:normAutofit fontScale="90000"/>
          </a:bodyPr>
          <a:lstStyle/>
          <a:p>
            <a:r>
              <a:rPr lang="en-US" dirty="0" smtClean="0"/>
              <a:t>Development of an Acoustic Tension Cable Damage Localization Package</a:t>
            </a:r>
            <a:endParaRPr lang="en-US" dirty="0"/>
          </a:p>
        </p:txBody>
      </p:sp>
      <p:sp>
        <p:nvSpPr>
          <p:cNvPr id="3" name="Subtitle 2"/>
          <p:cNvSpPr>
            <a:spLocks noGrp="1"/>
          </p:cNvSpPr>
          <p:nvPr>
            <p:ph type="subTitle" idx="1"/>
          </p:nvPr>
        </p:nvSpPr>
        <p:spPr>
          <a:xfrm>
            <a:off x="1524000" y="4596648"/>
            <a:ext cx="9144000" cy="1655762"/>
          </a:xfrm>
          <a:solidFill>
            <a:schemeClr val="bg1">
              <a:alpha val="50000"/>
            </a:schemeClr>
          </a:solidFill>
        </p:spPr>
        <p:txBody>
          <a:bodyPr/>
          <a:lstStyle/>
          <a:p>
            <a:r>
              <a:rPr lang="en-US" dirty="0" smtClean="0"/>
              <a:t>Smith, </a:t>
            </a:r>
            <a:r>
              <a:rPr lang="en-US" dirty="0" err="1" smtClean="0"/>
              <a:t>Cressman</a:t>
            </a:r>
            <a:r>
              <a:rPr lang="en-US" dirty="0" smtClean="0"/>
              <a:t>, Baima, </a:t>
            </a:r>
            <a:r>
              <a:rPr lang="en-US" dirty="0" err="1" smtClean="0"/>
              <a:t>Morano</a:t>
            </a:r>
            <a:r>
              <a:rPr lang="en-US" dirty="0" smtClean="0"/>
              <a:t>, Pickering</a:t>
            </a:r>
          </a:p>
          <a:p>
            <a:r>
              <a:rPr lang="en-US" dirty="0" smtClean="0"/>
              <a:t>Vincent , Hu</a:t>
            </a:r>
          </a:p>
          <a:p>
            <a:r>
              <a:rPr lang="en-US" dirty="0" smtClean="0"/>
              <a:t>OCE 495- Senior Design</a:t>
            </a:r>
            <a:endParaRPr lang="en-US" dirty="0"/>
          </a:p>
        </p:txBody>
      </p:sp>
    </p:spTree>
    <p:extLst>
      <p:ext uri="{BB962C8B-B14F-4D97-AF65-F5344CB8AC3E}">
        <p14:creationId xmlns:p14="http://schemas.microsoft.com/office/powerpoint/2010/main" val="2892375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Introduction</a:t>
            </a:r>
          </a:p>
          <a:p>
            <a:r>
              <a:rPr lang="en-US" dirty="0" smtClean="0"/>
              <a:t>Problem Statement</a:t>
            </a:r>
          </a:p>
          <a:p>
            <a:r>
              <a:rPr lang="en-US" dirty="0" smtClean="0"/>
              <a:t>Concept Generation</a:t>
            </a:r>
          </a:p>
          <a:p>
            <a:r>
              <a:rPr lang="en-US" dirty="0" smtClean="0"/>
              <a:t>Project Focus</a:t>
            </a:r>
          </a:p>
          <a:p>
            <a:r>
              <a:rPr lang="en-US" dirty="0" smtClean="0"/>
              <a:t>Phase 1: Frequency Identification</a:t>
            </a:r>
          </a:p>
          <a:p>
            <a:pPr lvl="1"/>
            <a:r>
              <a:rPr lang="en-US" dirty="0" smtClean="0"/>
              <a:t>Objectives</a:t>
            </a:r>
          </a:p>
          <a:p>
            <a:pPr lvl="1"/>
            <a:r>
              <a:rPr lang="en-US" dirty="0" smtClean="0"/>
              <a:t>Experimental Modal Analysis</a:t>
            </a:r>
          </a:p>
          <a:p>
            <a:pPr lvl="2"/>
            <a:r>
              <a:rPr lang="en-US" dirty="0" smtClean="0"/>
              <a:t>Methods</a:t>
            </a:r>
          </a:p>
          <a:p>
            <a:pPr lvl="2"/>
            <a:r>
              <a:rPr lang="en-US" dirty="0" smtClean="0"/>
              <a:t>Results</a:t>
            </a:r>
          </a:p>
          <a:p>
            <a:pPr lvl="1"/>
            <a:r>
              <a:rPr lang="en-US" dirty="0" smtClean="0"/>
              <a:t>Newport Bridge Modal Analysis</a:t>
            </a:r>
          </a:p>
          <a:p>
            <a:pPr lvl="2"/>
            <a:r>
              <a:rPr lang="en-US" dirty="0" smtClean="0"/>
              <a:t>Theoretical Modal Analysis of Newport Bridge</a:t>
            </a:r>
          </a:p>
          <a:p>
            <a:pPr lvl="2"/>
            <a:r>
              <a:rPr lang="en-US" dirty="0" smtClean="0"/>
              <a:t>Selection of Driving and Listening frequencies</a:t>
            </a:r>
          </a:p>
          <a:p>
            <a:r>
              <a:rPr lang="en-US" dirty="0" smtClean="0"/>
              <a:t>Phase 2: Design and Application of Active System</a:t>
            </a:r>
          </a:p>
          <a:p>
            <a:pPr lvl="1"/>
            <a:r>
              <a:rPr lang="en-US" dirty="0" smtClean="0"/>
              <a:t>Objectives</a:t>
            </a:r>
          </a:p>
          <a:p>
            <a:pPr lvl="1"/>
            <a:r>
              <a:rPr lang="en-US" dirty="0" smtClean="0"/>
              <a:t>Design of active sensor package</a:t>
            </a:r>
          </a:p>
          <a:p>
            <a:pPr lvl="1"/>
            <a:r>
              <a:rPr lang="en-US" dirty="0" smtClean="0"/>
              <a:t>Application of Package to Bridge</a:t>
            </a:r>
            <a:endParaRPr lang="en-US" dirty="0"/>
          </a:p>
          <a:p>
            <a:pPr lvl="2"/>
            <a:r>
              <a:rPr lang="en-US" dirty="0" smtClean="0"/>
              <a:t>Application of package to Newport Bridge</a:t>
            </a:r>
          </a:p>
          <a:p>
            <a:pPr lvl="2"/>
            <a:r>
              <a:rPr lang="en-US" dirty="0" smtClean="0"/>
              <a:t>Preliminary readings and results</a:t>
            </a:r>
          </a:p>
          <a:p>
            <a:r>
              <a:rPr lang="en-US" dirty="0" smtClean="0"/>
              <a:t>Results of project</a:t>
            </a:r>
          </a:p>
          <a:p>
            <a:r>
              <a:rPr lang="en-US" dirty="0" smtClean="0"/>
              <a:t>Conclusions</a:t>
            </a:r>
          </a:p>
          <a:p>
            <a:r>
              <a:rPr lang="en-US" dirty="0" smtClean="0"/>
              <a:t>Acknowledgements</a:t>
            </a:r>
          </a:p>
        </p:txBody>
      </p:sp>
    </p:spTree>
    <p:extLst>
      <p:ext uri="{BB962C8B-B14F-4D97-AF65-F5344CB8AC3E}">
        <p14:creationId xmlns:p14="http://schemas.microsoft.com/office/powerpoint/2010/main" val="1417313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Large scale structures such as bridges are a vital component of transportation in developed countries.  These structures require specific and careful maintenance to ensure the safety of the public that use them.  The term structural health monitoring (SHM) refers to the process of identifying and mitigating damage to engineering structures. A particularly relevant example is the main cable bundles on Suspension bridges.  Over time individual cables in the main bundles will corrode and snap.  Current SHM methods for monitoring the health of these cables is costly and time intensive:</a:t>
            </a:r>
          </a:p>
          <a:p>
            <a:pPr lvl="2"/>
            <a:r>
              <a:rPr lang="en-US" dirty="0" smtClean="0"/>
              <a:t>A current visual inspection method of a 10ft length of cable, wedging down 5 inches at 8 points around the circumference, only exposes one side of 4000 linear feet of weave, or 0.007% of the total length. (study on the Bear Mountain Bridge)</a:t>
            </a:r>
          </a:p>
          <a:p>
            <a:pPr lvl="2"/>
            <a:r>
              <a:rPr lang="en-US" dirty="0" smtClean="0"/>
              <a:t>Current exposure process can cost in the order of $2 million to expose, inspect, and reinstate ~320 </a:t>
            </a:r>
            <a:r>
              <a:rPr lang="en-US" dirty="0" err="1" smtClean="0"/>
              <a:t>ft</a:t>
            </a:r>
            <a:r>
              <a:rPr lang="en-US" dirty="0" smtClean="0"/>
              <a:t> of cable. </a:t>
            </a:r>
          </a:p>
          <a:p>
            <a:endParaRPr lang="en-US" dirty="0" smtClean="0"/>
          </a:p>
          <a:p>
            <a:endParaRPr lang="en-US" dirty="0"/>
          </a:p>
        </p:txBody>
      </p:sp>
    </p:spTree>
    <p:extLst>
      <p:ext uri="{BB962C8B-B14F-4D97-AF65-F5344CB8AC3E}">
        <p14:creationId xmlns:p14="http://schemas.microsoft.com/office/powerpoint/2010/main" val="157743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Using the </a:t>
            </a:r>
            <a:r>
              <a:rPr lang="en-US" dirty="0" err="1" smtClean="0"/>
              <a:t>Claiborn</a:t>
            </a:r>
            <a:r>
              <a:rPr lang="en-US" dirty="0" smtClean="0"/>
              <a:t> Pell Bridge as a test bed, acoustic monitoring of suspension cables will be explored as a viable replacement to current inspection methods.</a:t>
            </a:r>
          </a:p>
          <a:p>
            <a:r>
              <a:rPr lang="en-US" dirty="0" smtClean="0"/>
              <a:t>Acoustic monitoring holds the potential to locate precisely where a cable snap occurs and which cable failed.</a:t>
            </a:r>
          </a:p>
          <a:p>
            <a:r>
              <a:rPr lang="en-US" dirty="0" smtClean="0"/>
              <a:t>By implementing an active acoustic sensor package on the bridge, it is hoped that cable failure localization can be done while greatly reducing cost and labor involved.</a:t>
            </a:r>
            <a:endParaRPr lang="en-US" dirty="0"/>
          </a:p>
        </p:txBody>
      </p:sp>
    </p:spTree>
    <p:extLst>
      <p:ext uri="{BB962C8B-B14F-4D97-AF65-F5344CB8AC3E}">
        <p14:creationId xmlns:p14="http://schemas.microsoft.com/office/powerpoint/2010/main" val="2278430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Generation</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Following a Literature and Patent Search it was decided to use an active system</a:t>
            </a:r>
          </a:p>
          <a:p>
            <a:r>
              <a:rPr lang="en-US" dirty="0" smtClean="0"/>
              <a:t>Examples of Passive systems were </a:t>
            </a:r>
            <a:r>
              <a:rPr lang="en-US" dirty="0" smtClean="0"/>
              <a:t>found; </a:t>
            </a:r>
            <a:r>
              <a:rPr lang="en-US" dirty="0" smtClean="0"/>
              <a:t>however, wired systems tended to be costly and wireless systems had the large hurdle of time synchronization</a:t>
            </a:r>
          </a:p>
          <a:p>
            <a:r>
              <a:rPr lang="en-US" dirty="0" smtClean="0"/>
              <a:t>The active system benefited from being close to a power source, needing minimal wiring and did not need time synchronization</a:t>
            </a:r>
          </a:p>
        </p:txBody>
      </p:sp>
      <p:sp>
        <p:nvSpPr>
          <p:cNvPr id="4" name="Content Placeholder 3"/>
          <p:cNvSpPr>
            <a:spLocks noGrp="1"/>
          </p:cNvSpPr>
          <p:nvPr>
            <p:ph sz="half" idx="2"/>
          </p:nvPr>
        </p:nvSpPr>
        <p:spPr/>
        <p:txBody>
          <a:bodyPr>
            <a:normAutofit fontScale="92500" lnSpcReduction="20000"/>
          </a:bodyPr>
          <a:lstStyle/>
          <a:p>
            <a:r>
              <a:rPr lang="en-US" dirty="0" smtClean="0"/>
              <a:t>The active system was considered to work off the idea of </a:t>
            </a:r>
            <a:r>
              <a:rPr lang="en-US" dirty="0" err="1" smtClean="0"/>
              <a:t>reflectometry</a:t>
            </a:r>
            <a:r>
              <a:rPr lang="en-US" dirty="0" smtClean="0"/>
              <a:t>.</a:t>
            </a:r>
          </a:p>
          <a:p>
            <a:r>
              <a:rPr lang="en-US" dirty="0" smtClean="0"/>
              <a:t>Breaks, snaps, and wearing of the cable </a:t>
            </a:r>
            <a:r>
              <a:rPr lang="en-US" dirty="0" smtClean="0"/>
              <a:t>will all </a:t>
            </a:r>
            <a:r>
              <a:rPr lang="en-US" dirty="0" smtClean="0"/>
              <a:t>have effects on the propagation time of sound in the suspension cables</a:t>
            </a:r>
          </a:p>
          <a:p>
            <a:r>
              <a:rPr lang="en-US" dirty="0" smtClean="0"/>
              <a:t>By using a sensor package to inject a measured signal and listening to its return, it is hoped that structural damage can be located both in the length of the structure and specific cable</a:t>
            </a:r>
            <a:endParaRPr lang="en-US" dirty="0"/>
          </a:p>
        </p:txBody>
      </p:sp>
    </p:spTree>
    <p:extLst>
      <p:ext uri="{BB962C8B-B14F-4D97-AF65-F5344CB8AC3E}">
        <p14:creationId xmlns:p14="http://schemas.microsoft.com/office/powerpoint/2010/main" val="2475200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Focus</a:t>
            </a:r>
            <a:endParaRPr lang="en-US" dirty="0"/>
          </a:p>
        </p:txBody>
      </p:sp>
      <p:sp>
        <p:nvSpPr>
          <p:cNvPr id="3" name="Content Placeholder 2"/>
          <p:cNvSpPr>
            <a:spLocks noGrp="1"/>
          </p:cNvSpPr>
          <p:nvPr>
            <p:ph idx="1"/>
          </p:nvPr>
        </p:nvSpPr>
        <p:spPr/>
        <p:txBody>
          <a:bodyPr>
            <a:normAutofit lnSpcReduction="10000"/>
          </a:bodyPr>
          <a:lstStyle/>
          <a:p>
            <a:r>
              <a:rPr lang="en-US" dirty="0" smtClean="0"/>
              <a:t>The Project is split over two semesters, or two phases</a:t>
            </a:r>
          </a:p>
          <a:p>
            <a:pPr lvl="1"/>
            <a:r>
              <a:rPr lang="en-US" dirty="0" smtClean="0"/>
              <a:t>Phase 1: Frequency Identification</a:t>
            </a:r>
          </a:p>
          <a:p>
            <a:pPr lvl="2"/>
            <a:r>
              <a:rPr lang="en-US" dirty="0" smtClean="0"/>
              <a:t>It is important to consider which frequencies have the greatest ability to travel the long distances of the bridge.</a:t>
            </a:r>
          </a:p>
          <a:p>
            <a:pPr lvl="2"/>
            <a:r>
              <a:rPr lang="en-US" dirty="0" smtClean="0"/>
              <a:t>It is necessary to consider how the grouping and clamping of the wires found on the bridge will affect the frequencies propagating down the line.  </a:t>
            </a:r>
          </a:p>
          <a:p>
            <a:pPr lvl="2"/>
            <a:r>
              <a:rPr lang="en-US" dirty="0" smtClean="0"/>
              <a:t>In phase 1, an experimental study was completed to determine the most viable frequencies to drive the sensors with</a:t>
            </a:r>
          </a:p>
          <a:p>
            <a:pPr lvl="1"/>
            <a:r>
              <a:rPr lang="en-US" dirty="0" smtClean="0"/>
              <a:t>Phase 2: System Design and Application</a:t>
            </a:r>
          </a:p>
          <a:p>
            <a:pPr lvl="2"/>
            <a:r>
              <a:rPr lang="en-US" dirty="0" smtClean="0"/>
              <a:t>An active sensor package was developed to send acoustic signals down the suspension cables</a:t>
            </a:r>
          </a:p>
          <a:p>
            <a:pPr lvl="2"/>
            <a:r>
              <a:rPr lang="en-US" dirty="0" smtClean="0"/>
              <a:t>The system was applied to both an in house test bed and the Newport/Pell Bridge</a:t>
            </a:r>
          </a:p>
          <a:p>
            <a:pPr lvl="2"/>
            <a:r>
              <a:rPr lang="en-US" dirty="0" smtClean="0"/>
              <a:t>Results were gathered and </a:t>
            </a:r>
            <a:r>
              <a:rPr lang="en-US" dirty="0" err="1" smtClean="0"/>
              <a:t>Analysed</a:t>
            </a:r>
            <a:endParaRPr lang="en-US" dirty="0" smtClean="0"/>
          </a:p>
        </p:txBody>
      </p:sp>
    </p:spTree>
    <p:extLst>
      <p:ext uri="{BB962C8B-B14F-4D97-AF65-F5344CB8AC3E}">
        <p14:creationId xmlns:p14="http://schemas.microsoft.com/office/powerpoint/2010/main" val="382212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Frequency Analysis</a:t>
            </a:r>
            <a:br>
              <a:rPr lang="en-US" dirty="0" smtClean="0"/>
            </a:br>
            <a:r>
              <a:rPr lang="en-US" dirty="0"/>
              <a:t>	</a:t>
            </a:r>
            <a:r>
              <a:rPr lang="en-US" dirty="0" smtClean="0"/>
              <a:t>Objectives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order to select the correct frequencies to drive the sensor package, experiments were undertaken in house to see how sound propagated down the cable</a:t>
            </a:r>
          </a:p>
          <a:p>
            <a:r>
              <a:rPr lang="en-US" dirty="0" smtClean="0"/>
              <a:t>The objectives of the experiments were as followed:</a:t>
            </a:r>
          </a:p>
          <a:p>
            <a:pPr lvl="1"/>
            <a:r>
              <a:rPr lang="en-US" dirty="0" smtClean="0"/>
              <a:t>Acoustic Impulses were sent down steel of similar gauge and type to determine the resonant frequencies and compare them to theoretically calculated frequencies. Experiment was done for fixed and unfixed</a:t>
            </a:r>
          </a:p>
          <a:p>
            <a:pPr lvl="1"/>
            <a:r>
              <a:rPr lang="en-US" dirty="0" smtClean="0"/>
              <a:t>The experiment was repeated with the wire grouped, clamped, and group/clamped to see how the fundamental frequencies were altered</a:t>
            </a:r>
          </a:p>
          <a:p>
            <a:pPr lvl="1"/>
            <a:r>
              <a:rPr lang="en-US" dirty="0" smtClean="0"/>
              <a:t>Group/Clamped wire was cut. The wire was then driven and the resulting impulse was </a:t>
            </a:r>
            <a:r>
              <a:rPr lang="en-US" dirty="0" smtClean="0"/>
              <a:t>identified</a:t>
            </a:r>
          </a:p>
          <a:p>
            <a:pPr marL="457200" lvl="1" indent="0">
              <a:buNone/>
            </a:pPr>
            <a:r>
              <a:rPr lang="en-US" dirty="0" smtClean="0"/>
              <a:t>By analyzing the results, the frequency and sample rate for the package were determined.</a:t>
            </a:r>
            <a:endParaRPr lang="en-US" dirty="0" smtClean="0"/>
          </a:p>
          <a:p>
            <a:pPr lvl="1"/>
            <a:endParaRPr lang="en-US" dirty="0"/>
          </a:p>
        </p:txBody>
      </p:sp>
    </p:spTree>
    <p:extLst>
      <p:ext uri="{BB962C8B-B14F-4D97-AF65-F5344CB8AC3E}">
        <p14:creationId xmlns:p14="http://schemas.microsoft.com/office/powerpoint/2010/main" val="810173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Frequency Determination</a:t>
            </a:r>
            <a:br>
              <a:rPr lang="en-US" dirty="0" smtClean="0"/>
            </a:br>
            <a:r>
              <a:rPr lang="en-US" dirty="0"/>
              <a:t>	</a:t>
            </a:r>
            <a:r>
              <a:rPr lang="en-US" dirty="0" smtClean="0"/>
              <a:t>In House experimentation</a:t>
            </a:r>
            <a:endParaRPr lang="en-US" dirty="0"/>
          </a:p>
        </p:txBody>
      </p:sp>
      <p:sp>
        <p:nvSpPr>
          <p:cNvPr id="3" name="Content Placeholder 2"/>
          <p:cNvSpPr>
            <a:spLocks noGrp="1"/>
          </p:cNvSpPr>
          <p:nvPr>
            <p:ph idx="1"/>
          </p:nvPr>
        </p:nvSpPr>
        <p:spPr/>
        <p:txBody>
          <a:bodyPr/>
          <a:lstStyle/>
          <a:p>
            <a:r>
              <a:rPr lang="en-US" dirty="0" smtClean="0"/>
              <a:t>Free Hanging tests:</a:t>
            </a:r>
          </a:p>
          <a:p>
            <a:pPr lvl="1"/>
            <a:r>
              <a:rPr lang="en-US" dirty="0" smtClean="0"/>
              <a:t>Setup:</a:t>
            </a:r>
          </a:p>
          <a:p>
            <a:pPr lvl="2"/>
            <a:r>
              <a:rPr lang="en-US" dirty="0" smtClean="0"/>
              <a:t>Wire suspended by rubber bands</a:t>
            </a:r>
          </a:p>
          <a:p>
            <a:pPr lvl="2"/>
            <a:r>
              <a:rPr lang="en-US" dirty="0" smtClean="0"/>
              <a:t>Piezoelectric sensors placed at end of wire</a:t>
            </a:r>
          </a:p>
          <a:p>
            <a:pPr lvl="2"/>
            <a:r>
              <a:rPr lang="en-US" dirty="0" smtClean="0"/>
              <a:t>Microphones placed at intervals along wire</a:t>
            </a:r>
          </a:p>
          <a:p>
            <a:pPr lvl="1"/>
            <a:r>
              <a:rPr lang="en-US" dirty="0" smtClean="0"/>
              <a:t>Testing Procedure:</a:t>
            </a:r>
          </a:p>
          <a:p>
            <a:pPr lvl="2"/>
            <a:r>
              <a:rPr lang="en-US" dirty="0" smtClean="0"/>
              <a:t>Using a Hammer, the rod was struck at its end to create transverse and longitudinal acoustic events</a:t>
            </a:r>
          </a:p>
          <a:p>
            <a:pPr lvl="2"/>
            <a:r>
              <a:rPr lang="en-US" dirty="0" smtClean="0"/>
              <a:t>The loud acoustic event was recorded by both the microphones and </a:t>
            </a:r>
            <a:r>
              <a:rPr lang="en-US" dirty="0" err="1" smtClean="0"/>
              <a:t>piezo</a:t>
            </a:r>
            <a:r>
              <a:rPr lang="en-US" dirty="0" smtClean="0"/>
              <a:t> sensor</a:t>
            </a:r>
          </a:p>
          <a:p>
            <a:pPr lvl="2"/>
            <a:r>
              <a:rPr lang="en-US" dirty="0" smtClean="0"/>
              <a:t>Fourier and </a:t>
            </a:r>
            <a:r>
              <a:rPr lang="en-US" dirty="0" err="1" smtClean="0"/>
              <a:t>Prony</a:t>
            </a:r>
            <a:r>
              <a:rPr lang="en-US" dirty="0" smtClean="0"/>
              <a:t> Analysis were conducted to determine dominant frequencies</a:t>
            </a:r>
          </a:p>
          <a:p>
            <a:pPr lvl="2"/>
            <a:r>
              <a:rPr lang="en-US" dirty="0" smtClean="0"/>
              <a:t>Frequencies were compared to the modal analysis</a:t>
            </a:r>
          </a:p>
        </p:txBody>
      </p:sp>
    </p:spTree>
    <p:extLst>
      <p:ext uri="{BB962C8B-B14F-4D97-AF65-F5344CB8AC3E}">
        <p14:creationId xmlns:p14="http://schemas.microsoft.com/office/powerpoint/2010/main" val="539928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806</Words>
  <Application>Microsoft Office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Development of an Acoustic Tension Cable Damage Localization Package</vt:lpstr>
      <vt:lpstr>Contents</vt:lpstr>
      <vt:lpstr>Introduction</vt:lpstr>
      <vt:lpstr>Problem Statement</vt:lpstr>
      <vt:lpstr>Concept Generation</vt:lpstr>
      <vt:lpstr>Project Focus</vt:lpstr>
      <vt:lpstr>Phase 1: Frequency Analysis  Objectives</vt:lpstr>
      <vt:lpstr>Phase 1: Frequency Determination  In House experimentation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an Acoustic Tension Cable Damage Localization Package</dc:title>
  <dc:creator>michael smith</dc:creator>
  <cp:lastModifiedBy>michael smith</cp:lastModifiedBy>
  <cp:revision>11</cp:revision>
  <dcterms:created xsi:type="dcterms:W3CDTF">2014-11-11T20:53:02Z</dcterms:created>
  <dcterms:modified xsi:type="dcterms:W3CDTF">2014-11-12T03:15:32Z</dcterms:modified>
</cp:coreProperties>
</file>