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63" r:id="rId2"/>
    <p:sldId id="264" r:id="rId3"/>
    <p:sldId id="268" r:id="rId4"/>
    <p:sldId id="269" r:id="rId5"/>
    <p:sldId id="271" r:id="rId6"/>
    <p:sldId id="270" r:id="rId7"/>
    <p:sldId id="272" r:id="rId8"/>
    <p:sldId id="274" r:id="rId9"/>
    <p:sldId id="275" r:id="rId10"/>
    <p:sldId id="273" r:id="rId11"/>
    <p:sldId id="276" r:id="rId12"/>
    <p:sldId id="277" r:id="rId13"/>
    <p:sldId id="278" r:id="rId14"/>
    <p:sldId id="265" r:id="rId15"/>
    <p:sldId id="281" r:id="rId16"/>
    <p:sldId id="282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6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6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4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5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2" name="Picture 1" descr="Close up of a light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4" name="Picture 13" descr="Close up of light filament of a half bulb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Close up of a light bulb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2017/01/21/perceptro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hombu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rinh-nguyen-phuong-tran-2a0553142/" TargetMode="External"/><Relationship Id="rId2" Type="http://schemas.openxmlformats.org/officeDocument/2006/relationships/hyperlink" Target="mailto:phrong@stud.fra-uas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trinhTran/semi-learn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hyperlink" Target="http://neuralnetworksanddeeplearning.com/chap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ystatistics.org/2017/05/31/deeplearning-vs-leekasso/" TargetMode="External"/><Relationship Id="rId5" Type="http://schemas.openxmlformats.org/officeDocument/2006/relationships/hyperlink" Target="http://www.holehouse.org/mlclass/11_Machine_Learning_System_Design.html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6962" y="2248883"/>
            <a:ext cx="7107583" cy="1472184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4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emi</a:t>
            </a:r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-Supervised </a:t>
            </a:r>
            <a:b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17704"/>
            <a:ext cx="12192000" cy="1040296"/>
          </a:xfrm>
          <a:solidFill>
            <a:schemeClr val="bg2">
              <a:lumMod val="60000"/>
              <a:lumOff val="40000"/>
              <a:alpha val="28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Author: Trinh Tran</a:t>
            </a:r>
          </a:p>
          <a:p>
            <a:pPr algn="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Matriculation: 1105425</a:t>
            </a:r>
          </a:p>
        </p:txBody>
      </p:sp>
      <p:pic>
        <p:nvPicPr>
          <p:cNvPr id="1028" name="Picture 4" descr="Káº¿t quáº£ hÃ¬nh áº£nh cho fh frankfurt">
            <a:extLst>
              <a:ext uri="{FF2B5EF4-FFF2-40B4-BE49-F238E27FC236}">
                <a16:creationId xmlns:a16="http://schemas.microsoft.com/office/drawing/2014/main" id="{8B674A77-F248-4A58-9D7B-F013EBC4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947" y="295422"/>
            <a:ext cx="2282421" cy="9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87F2-C408-4438-82C3-7F066FD0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7"/>
            <a:ext cx="9997440" cy="6324945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Regularization Depending on the Input Distribution: 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/>
              <a:t>         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θ, µ)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θ|µ)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P(µ)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701F48-5242-444A-AAFD-EFF1CFF49F7F}"/>
              </a:ext>
            </a:extLst>
          </p:cNvPr>
          <p:cNvGrpSpPr/>
          <p:nvPr/>
        </p:nvGrpSpPr>
        <p:grpSpPr>
          <a:xfrm>
            <a:off x="4094921" y="3322982"/>
            <a:ext cx="4638261" cy="3071190"/>
            <a:chOff x="2186609" y="2667001"/>
            <a:chExt cx="4638261" cy="3071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AC407D-FCEA-4707-B4BC-D6C870C81327}"/>
                </a:ext>
              </a:extLst>
            </p:cNvPr>
            <p:cNvSpPr/>
            <p:nvPr/>
          </p:nvSpPr>
          <p:spPr>
            <a:xfrm>
              <a:off x="2186609" y="3988904"/>
              <a:ext cx="4638261" cy="17492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0B52D7-028C-41DC-B2A2-43F0980DF2B7}"/>
                </a:ext>
              </a:extLst>
            </p:cNvPr>
            <p:cNvSpPr/>
            <p:nvPr/>
          </p:nvSpPr>
          <p:spPr>
            <a:xfrm>
              <a:off x="2743200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3812D3-4018-47AD-A9BB-E5BBBCA69D38}"/>
                </a:ext>
              </a:extLst>
            </p:cNvPr>
            <p:cNvSpPr/>
            <p:nvPr/>
          </p:nvSpPr>
          <p:spPr>
            <a:xfrm>
              <a:off x="5037432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1612714-232F-4434-ABCF-DCB154DD5F3F}"/>
                    </a:ext>
                  </a:extLst>
                </p:cNvPr>
                <p:cNvSpPr/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1612714-232F-4434-ABCF-DCB154DD5F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9C0DA6-62CF-432C-ABEC-57A6F7CB9C42}"/>
                    </a:ext>
                  </a:extLst>
                </p:cNvPr>
                <p:cNvSpPr/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9C0DA6-62CF-432C-ABEC-57A6F7CB9C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5C2FA5-F1D9-452B-B690-FC1FAD689B2D}"/>
                </a:ext>
              </a:extLst>
            </p:cNvPr>
            <p:cNvCxnSpPr/>
            <p:nvPr/>
          </p:nvCxnSpPr>
          <p:spPr>
            <a:xfrm>
              <a:off x="3306416" y="3740427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01C756-5FD0-4FC3-819B-5D6CBD243BFC}"/>
                </a:ext>
              </a:extLst>
            </p:cNvPr>
            <p:cNvCxnSpPr/>
            <p:nvPr/>
          </p:nvCxnSpPr>
          <p:spPr>
            <a:xfrm>
              <a:off x="5600648" y="3722205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430BF8-42F5-4BAD-8D85-4B2BFD393FF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900254" y="4936434"/>
              <a:ext cx="113717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21FA9F-DCC7-43EC-9CE6-83305F692EF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777946" y="3859695"/>
            <a:ext cx="116779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1D8-2D60-4128-8E99-5021D05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Self – Training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15BE-262E-418B-A9E9-18B36AF3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Perceptron Learning Algorithm (PLA): Find a flat line so that all the points of class 1 are on one side, all the points of class 2 are on the other side. This line is called as boundary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A6593-1908-4657-B435-F44FBED0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1" y="3213238"/>
            <a:ext cx="7096125" cy="25050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CF821F-32C2-4873-A740-EE8A97794931}"/>
              </a:ext>
            </a:extLst>
          </p:cNvPr>
          <p:cNvCxnSpPr/>
          <p:nvPr/>
        </p:nvCxnSpPr>
        <p:spPr>
          <a:xfrm>
            <a:off x="1554553" y="6520153"/>
            <a:ext cx="10561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8A9C8E-8BBA-4859-8F04-6156EC6A0442}"/>
              </a:ext>
            </a:extLst>
          </p:cNvPr>
          <p:cNvSpPr txBox="1"/>
          <p:nvPr/>
        </p:nvSpPr>
        <p:spPr>
          <a:xfrm>
            <a:off x="1422033" y="6583361"/>
            <a:ext cx="48594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1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  <a:hlinkClick r:id="rId3"/>
              </a:rPr>
              <a:t>https://machinelearningcoban.com/2017/01/21/perceptron/</a:t>
            </a:r>
            <a:r>
              <a:rPr lang="en-US" sz="1100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CBC1-A1C9-4603-9FD1-A8AE79DD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463826"/>
            <a:ext cx="9997440" cy="5784574"/>
          </a:xfrm>
        </p:spPr>
        <p:txBody>
          <a:bodyPr/>
          <a:lstStyle/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Self-training algorithm: 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Train labeled data L to find model H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H to predict unlabeled data set U</a:t>
            </a:r>
          </a:p>
          <a:p>
            <a:pPr lvl="1"/>
            <a:r>
              <a:rPr lang="en-US" b="1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Choose the most confident samples in U after predict U’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L + U’ to train H again to find a H’</a:t>
            </a:r>
          </a:p>
          <a:p>
            <a:pPr marL="402336" lvl="1" indent="0">
              <a:buNone/>
            </a:pPr>
            <a:endParaRPr lang="en-US" dirty="0">
              <a:solidFill>
                <a:srgbClr val="A5300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this case of using with PLA, the most confident samples are the samples which are far away the boundary (They are high bias)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Regularization </a:t>
            </a:r>
            <a:r>
              <a:rPr lang="en-US" b="1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Depending on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Input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4CA-A456-40AC-9EB4-21C80AD8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Finding a Diamond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CCAB4B-C043-4D72-BCF8-28BCCD46C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4144" y="1792012"/>
                <a:ext cx="9997440" cy="483076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Rhombus: 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Grid Dimension: 10 x 10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4 points </a:t>
                </a:r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a convex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Size: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A5300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sup>
                    </m:sSubSup>
                  </m:oMath>
                </a14:m>
                <a:endParaRPr lang="en-US" dirty="0">
                  <a:solidFill>
                    <a:srgbClr val="A5300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1% training data + 99% test data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Inject randomly noise</a:t>
                </a:r>
              </a:p>
              <a:p>
                <a:pPr lvl="1"/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1% training data: </a:t>
                </a:r>
              </a:p>
              <a:p>
                <a:pPr marL="658368" lvl="2" indent="0">
                  <a:buNone/>
                </a:pPr>
                <a:r>
                  <a:rPr lang="en-US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A5300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10% labeled + 90% unlabeled</a:t>
                </a:r>
              </a:p>
              <a:p>
                <a:pPr marL="402336" lvl="1" indent="0">
                  <a:buNone/>
                </a:pPr>
                <a:endParaRPr lang="en-US" dirty="0">
                  <a:solidFill>
                    <a:srgbClr val="A5300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CCAB4B-C043-4D72-BCF8-28BCCD46C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4144" y="1792012"/>
                <a:ext cx="9997440" cy="4830762"/>
              </a:xfrm>
              <a:blipFill>
                <a:blip r:embed="rId2"/>
                <a:stretch>
                  <a:fillRect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9279E2A-94F8-4858-98B7-63A55C3A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23" y="1792012"/>
            <a:ext cx="3887661" cy="42208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3755B1-C101-4F5E-A762-8B6A3A7C0220}"/>
              </a:ext>
            </a:extLst>
          </p:cNvPr>
          <p:cNvCxnSpPr/>
          <p:nvPr/>
        </p:nvCxnSpPr>
        <p:spPr>
          <a:xfrm>
            <a:off x="1554553" y="6520153"/>
            <a:ext cx="10561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E84F44-1775-43BF-8340-24F54DECEEED}"/>
              </a:ext>
            </a:extLst>
          </p:cNvPr>
          <p:cNvSpPr txBox="1"/>
          <p:nvPr/>
        </p:nvSpPr>
        <p:spPr>
          <a:xfrm>
            <a:off x="1422033" y="6583361"/>
            <a:ext cx="29644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1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  <a:hlinkClick r:id="rId4"/>
              </a:rPr>
              <a:t>https://en.wikipedia.org/wiki/Rhombus</a:t>
            </a:r>
            <a:r>
              <a:rPr lang="en-US" sz="1100" dirty="0">
                <a:solidFill>
                  <a:srgbClr val="92D050"/>
                </a:solidFill>
              </a:rPr>
              <a:t> 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2C1BB5-61D3-465E-92D8-C5562D3A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/>
          <a:lstStyle/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Convergence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17CC1F-1325-47B3-B123-D6EBB5C0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4" y="1422210"/>
            <a:ext cx="5279137" cy="437998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2C364BB7-9072-4F02-99E8-A771E1132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71" y="1413066"/>
            <a:ext cx="5481629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FEA09-1381-4191-8710-DE283E07A6E0}"/>
              </a:ext>
            </a:extLst>
          </p:cNvPr>
          <p:cNvSpPr txBox="1"/>
          <p:nvPr/>
        </p:nvSpPr>
        <p:spPr>
          <a:xfrm>
            <a:off x="3770880" y="5997473"/>
            <a:ext cx="5998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7AA41-2D9B-4034-9F27-305A8478ACDE}"/>
              </a:ext>
            </a:extLst>
          </p:cNvPr>
          <p:cNvSpPr txBox="1"/>
          <p:nvPr/>
        </p:nvSpPr>
        <p:spPr>
          <a:xfrm>
            <a:off x="8364188" y="5965207"/>
            <a:ext cx="21739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PLA + Self-Learning</a:t>
            </a:r>
          </a:p>
        </p:txBody>
      </p:sp>
    </p:spTree>
    <p:extLst>
      <p:ext uri="{BB962C8B-B14F-4D97-AF65-F5344CB8AC3E}">
        <p14:creationId xmlns:p14="http://schemas.microsoft.com/office/powerpoint/2010/main" val="3065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44C6-F756-463B-B6DE-953211BC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473421"/>
            <a:ext cx="9997440" cy="62651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Robustness and Accuracy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ABCAC-A164-42C6-AE90-264BC690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87" y="1231466"/>
            <a:ext cx="9406400" cy="52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047FD-3B87-44C9-A44B-ED47C7972E48}"/>
              </a:ext>
            </a:extLst>
          </p:cNvPr>
          <p:cNvSpPr txBox="1">
            <a:spLocks/>
          </p:cNvSpPr>
          <p:nvPr/>
        </p:nvSpPr>
        <p:spPr>
          <a:xfrm>
            <a:off x="2066544" y="4270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Quantity - Quality Correlation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CB0AC7-5958-4032-8CEC-8EBAB405D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65001"/>
              </p:ext>
            </p:extLst>
          </p:nvPr>
        </p:nvGraphicFramePr>
        <p:xfrm>
          <a:off x="2066544" y="2058134"/>
          <a:ext cx="9510644" cy="354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661">
                  <a:extLst>
                    <a:ext uri="{9D8B030D-6E8A-4147-A177-3AD203B41FA5}">
                      <a16:colId xmlns:a16="http://schemas.microsoft.com/office/drawing/2014/main" val="3726254643"/>
                    </a:ext>
                  </a:extLst>
                </a:gridCol>
                <a:gridCol w="2377661">
                  <a:extLst>
                    <a:ext uri="{9D8B030D-6E8A-4147-A177-3AD203B41FA5}">
                      <a16:colId xmlns:a16="http://schemas.microsoft.com/office/drawing/2014/main" val="3085098374"/>
                    </a:ext>
                  </a:extLst>
                </a:gridCol>
                <a:gridCol w="2377661">
                  <a:extLst>
                    <a:ext uri="{9D8B030D-6E8A-4147-A177-3AD203B41FA5}">
                      <a16:colId xmlns:a16="http://schemas.microsoft.com/office/drawing/2014/main" val="2190855779"/>
                    </a:ext>
                  </a:extLst>
                </a:gridCol>
                <a:gridCol w="2377661">
                  <a:extLst>
                    <a:ext uri="{9D8B030D-6E8A-4147-A177-3AD203B41FA5}">
                      <a16:colId xmlns:a16="http://schemas.microsoft.com/office/drawing/2014/main" val="160137402"/>
                    </a:ext>
                  </a:extLst>
                </a:gridCol>
              </a:tblGrid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% 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% Unlabeled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Self-Learning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3909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85565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78216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07198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6760"/>
                  </a:ext>
                </a:extLst>
              </a:tr>
              <a:tr h="5912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2994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001E982-3977-41D4-BA34-69B22635510A}"/>
              </a:ext>
            </a:extLst>
          </p:cNvPr>
          <p:cNvSpPr txBox="1">
            <a:spLocks/>
          </p:cNvSpPr>
          <p:nvPr/>
        </p:nvSpPr>
        <p:spPr>
          <a:xfrm>
            <a:off x="1656522" y="5738190"/>
            <a:ext cx="10164064" cy="92707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Labeled Data Quantity increases </a:t>
            </a:r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The mean value of error with PLA sharply decreases, while SL slowly decrease </a:t>
            </a:r>
            <a:r>
              <a:rPr lang="en-US" sz="2800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50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CD3EBB-B19F-4C2D-8178-8CA0F7CB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Contact me!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FE4D67-AA8A-495B-BFC1-BC969EDF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792012"/>
            <a:ext cx="9997440" cy="4830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Email: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phrong@stud.fra-uas.de</a:t>
            </a:r>
            <a:endParaRPr lang="en-US" dirty="0">
              <a:solidFill>
                <a:srgbClr val="A5300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LinkedIn: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https://www.linkedin.com/in/trinh-nguyen-phuong-tran-2a0553142/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Finding a Diamond: 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https://gitlab.com/trinhTran/semi-learning</a:t>
            </a:r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6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A851BC-6001-4278-BF74-C5FAD29D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B511D3-77C9-4824-B7CD-41CA56E9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219200"/>
            <a:ext cx="9997440" cy="5403574"/>
          </a:xfrm>
        </p:spPr>
        <p:txBody>
          <a:bodyPr numCol="2">
            <a:normAutofit fontScale="92500"/>
          </a:bodyPr>
          <a:lstStyle/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[1] Scudder, H.J. Probability of Error of Some Adaptive Pattern-Recognition Machines.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IEEE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Transactionson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Information Theory, 11:363–371 (1965). Cited in Chapelle et al.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2006, page 3.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[2] https://en.wikipedia.org/wiki/Vladimir_Vapnik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[3] https://www.jstor.org/stable/2333854?seq=1page_scan_tab_contents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[4] https://en.wikipedia.org/wiki/Linear_discriminant_ analysis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[5] https://en.wikipedia.org/wiki/Expectation%E2%80%93maximization_algorithm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[6] https://dl.acm.org/citation.cfm?id=225348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[7] http://www-isl.stanford.edu/ cover/papers/castelli_cover_96.pdf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[8] https://en.wikipedia.org/wiki/Transduction_(machine_learning)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[9] https://en.wikipedia.org/wiki/Bayes%27_theorem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[10] https://en.wikipedia.org/wiki/Chain_rule_(probability)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[11] O. Chapelle, A.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Zien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B. Sch ̈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olkopf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editors. Semi-supervised learning. MIT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Press, 2006, p. 19-20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[12] Blum, A., Mitchell, T. Combining labeled and unlabeled data with co-training. COLT: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Proceedings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ofthe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Workshop on Computational Learning Theory, Morgan Kaufmann,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1998, p. 92-100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[13] Isaac T., Salvador G. and Francisco H. Self-labeled techniques for semi-supervised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learning: taxon-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omy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software and empirical study. Springer-Verlag London, 5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Novem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  <a:p>
            <a:pPr marL="82296" indent="0">
              <a:buNone/>
            </a:pP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ber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2013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[14]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Tommi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Jaakkola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and David Haussler (1998), Exploiting Generative Models in Dis-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criminative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Classi-fiers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In Advances in Neural Information Processing Systems 11, p.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487–493. MIT Press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[15] Zhu,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Xiaojin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Ghahramani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Zoubin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Learning From Labeled and Unlabeled Data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With Label Prop-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agation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2002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[16]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Zal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́an Bodo ́and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Lehel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Csato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’. A note on label propagation for semi-supervised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learning, 2015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[17]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Vapnik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V. Statistical Learning Theory. Wiley, 1998, New York, p.434-437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[18] Mitra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Basu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Gaussian Based Edge Detection Methods-A Survey. IEEE Transactions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on Systems,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Man,and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Cybernetics—Part C: Applications and Reviews, vol. 32, no. 3,</a:t>
            </a:r>
          </a:p>
          <a:p>
            <a:pPr marL="82296" indent="0">
              <a:buNone/>
            </a:pP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Agust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2002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[19] Kozak K, M. Kozak, K.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Stapor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Weighted k-Nearest-Neighbor Techniques for High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Throughput Screen-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ing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Data. International Journal of Chemical, Molecular, Nuclear,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Materials and Metallurgical Engineeringvol.1, no.12, 2007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[20]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Xiaojin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Zhu,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Zoubin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Ghahramani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 John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Laffert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. Semi-Supervised Learning Using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Fields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andHarmonic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Functions. 2002,2003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[21] Olivier C., Bernhard S., and Alexander Z. Semi-Supervised Learning. The MIT Press,</a:t>
            </a:r>
          </a:p>
          <a:p>
            <a:pPr marL="82296" indent="0"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2006, p. 191-273.</a:t>
            </a:r>
          </a:p>
          <a:p>
            <a:pPr marL="402336" lvl="1" indent="0">
              <a:buNone/>
            </a:pPr>
            <a:endParaRPr lang="en-US" sz="1000" dirty="0">
              <a:solidFill>
                <a:srgbClr val="A5300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Introduction</a:t>
            </a:r>
          </a:p>
          <a:p>
            <a:pPr lvl="0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Generative Model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Generative Paradigm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Diagnostic Paradigm</a:t>
            </a:r>
          </a:p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Implementation: Pre-requisite Theory</a:t>
            </a:r>
          </a:p>
          <a:p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Finding a Diamond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Convergence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Robustness and Accuracy</a:t>
            </a:r>
          </a:p>
          <a:p>
            <a:pPr lvl="1"/>
            <a:r>
              <a:rPr lang="en-US" dirty="0">
                <a:solidFill>
                  <a:srgbClr val="A5300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Label Quantity - Accuracy Correlation</a:t>
            </a:r>
          </a:p>
        </p:txBody>
      </p:sp>
    </p:spTree>
    <p:extLst>
      <p:ext uri="{BB962C8B-B14F-4D97-AF65-F5344CB8AC3E}">
        <p14:creationId xmlns:p14="http://schemas.microsoft.com/office/powerpoint/2010/main" val="8819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4A27-E76B-439F-998D-C5E87D70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SSL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B1B3FA-BEAF-4BD4-85D2-E5C46FAF3C32}"/>
              </a:ext>
            </a:extLst>
          </p:cNvPr>
          <p:cNvSpPr txBox="1">
            <a:spLocks/>
          </p:cNvSpPr>
          <p:nvPr/>
        </p:nvSpPr>
        <p:spPr>
          <a:xfrm>
            <a:off x="1914144" y="1510748"/>
            <a:ext cx="9997440" cy="519485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K-Means Clustering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Perceptron Learning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Backpropagation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Boosting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Support Vector Machine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Component Analysis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…..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0B3D0C-75C9-4577-9036-859D0CE4F7CE}"/>
              </a:ext>
            </a:extLst>
          </p:cNvPr>
          <p:cNvCxnSpPr/>
          <p:nvPr/>
        </p:nvCxnSpPr>
        <p:spPr>
          <a:xfrm>
            <a:off x="4121426" y="1881809"/>
            <a:ext cx="3684104" cy="107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E46EF-B2B8-4399-BA67-EDA839EB2E73}"/>
              </a:ext>
            </a:extLst>
          </p:cNvPr>
          <p:cNvCxnSpPr>
            <a:cxnSpLocks/>
          </p:cNvCxnSpPr>
          <p:nvPr/>
        </p:nvCxnSpPr>
        <p:spPr>
          <a:xfrm>
            <a:off x="4273826" y="2451652"/>
            <a:ext cx="3531704" cy="79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54DD0C-AB27-4B37-A545-7B8FE27C8D94}"/>
              </a:ext>
            </a:extLst>
          </p:cNvPr>
          <p:cNvCxnSpPr>
            <a:cxnSpLocks/>
          </p:cNvCxnSpPr>
          <p:nvPr/>
        </p:nvCxnSpPr>
        <p:spPr>
          <a:xfrm>
            <a:off x="4426226" y="3048345"/>
            <a:ext cx="3379304" cy="47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88F57-21EA-4B91-8D2B-9661AD1EE3AA}"/>
              </a:ext>
            </a:extLst>
          </p:cNvPr>
          <p:cNvCxnSpPr>
            <a:cxnSpLocks/>
          </p:cNvCxnSpPr>
          <p:nvPr/>
        </p:nvCxnSpPr>
        <p:spPr>
          <a:xfrm>
            <a:off x="4426226" y="3525078"/>
            <a:ext cx="3379304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B2BD5-3F12-46BB-BF54-B56AD7E8EDE6}"/>
              </a:ext>
            </a:extLst>
          </p:cNvPr>
          <p:cNvCxnSpPr>
            <a:cxnSpLocks/>
          </p:cNvCxnSpPr>
          <p:nvPr/>
        </p:nvCxnSpPr>
        <p:spPr>
          <a:xfrm>
            <a:off x="4273826" y="4108173"/>
            <a:ext cx="3531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163394-E3A0-4FE0-8B88-3AF9C6B20A58}"/>
              </a:ext>
            </a:extLst>
          </p:cNvPr>
          <p:cNvCxnSpPr>
            <a:cxnSpLocks/>
          </p:cNvCxnSpPr>
          <p:nvPr/>
        </p:nvCxnSpPr>
        <p:spPr>
          <a:xfrm flipV="1">
            <a:off x="3183834" y="4388127"/>
            <a:ext cx="4621696" cy="26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27493-D4DC-47D6-8CFD-1193D4DF2270}"/>
              </a:ext>
            </a:extLst>
          </p:cNvPr>
          <p:cNvCxnSpPr>
            <a:cxnSpLocks/>
          </p:cNvCxnSpPr>
          <p:nvPr/>
        </p:nvCxnSpPr>
        <p:spPr>
          <a:xfrm flipV="1">
            <a:off x="4916556" y="4656833"/>
            <a:ext cx="2888974" cy="53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19C0DB-1548-49BE-879F-50BE38FAC066}"/>
              </a:ext>
            </a:extLst>
          </p:cNvPr>
          <p:cNvCxnSpPr>
            <a:cxnSpLocks/>
          </p:cNvCxnSpPr>
          <p:nvPr/>
        </p:nvCxnSpPr>
        <p:spPr>
          <a:xfrm flipV="1">
            <a:off x="5390321" y="4922354"/>
            <a:ext cx="2415209" cy="8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fsfdsfsds">
            <a:extLst>
              <a:ext uri="{FF2B5EF4-FFF2-40B4-BE49-F238E27FC236}">
                <a16:creationId xmlns:a16="http://schemas.microsoft.com/office/drawing/2014/main" id="{D522AD38-2E8B-4CC9-BB35-AFE2DBD73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399" y="2940676"/>
            <a:ext cx="1716157" cy="17161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D1D228-2F48-4319-81A0-6649E8AA0B0F}"/>
              </a:ext>
            </a:extLst>
          </p:cNvPr>
          <p:cNvSpPr txBox="1"/>
          <p:nvPr/>
        </p:nvSpPr>
        <p:spPr>
          <a:xfrm>
            <a:off x="8457138" y="3429000"/>
            <a:ext cx="10866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Labels</a:t>
            </a:r>
          </a:p>
        </p:txBody>
      </p:sp>
      <p:pic>
        <p:nvPicPr>
          <p:cNvPr id="36" name="Graphic 35" descr="Skating">
            <a:extLst>
              <a:ext uri="{FF2B5EF4-FFF2-40B4-BE49-F238E27FC236}">
                <a16:creationId xmlns:a16="http://schemas.microsoft.com/office/drawing/2014/main" id="{C0F8F37D-B4D6-4B95-932B-BF0DE4C11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7165" y="417168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1F045B-F9A1-4F35-89DD-0F72A3158FDA}"/>
              </a:ext>
            </a:extLst>
          </p:cNvPr>
          <p:cNvSpPr txBox="1"/>
          <p:nvPr/>
        </p:nvSpPr>
        <p:spPr>
          <a:xfrm>
            <a:off x="9454365" y="4018795"/>
            <a:ext cx="10866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8655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8CF79F-5372-46F3-AC36-3EAE96AD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39" y="68325"/>
            <a:ext cx="4396161" cy="3032058"/>
          </a:xfrm>
          <a:prstGeom prst="rect">
            <a:avLst/>
          </a:prstGeom>
        </p:spPr>
      </p:pic>
      <p:pic>
        <p:nvPicPr>
          <p:cNvPr id="2050" name="Picture 2" descr="Káº¿t quáº£ hÃ¬nh áº£nh cho complicated vs training set size">
            <a:extLst>
              <a:ext uri="{FF2B5EF4-FFF2-40B4-BE49-F238E27FC236}">
                <a16:creationId xmlns:a16="http://schemas.microsoft.com/office/drawing/2014/main" id="{011459CE-0285-483D-90F5-EB6EF6F2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3" y="157158"/>
            <a:ext cx="456993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A11FD3-DA58-4D07-A305-A10E27A27C8E}"/>
              </a:ext>
            </a:extLst>
          </p:cNvPr>
          <p:cNvCxnSpPr/>
          <p:nvPr/>
        </p:nvCxnSpPr>
        <p:spPr>
          <a:xfrm>
            <a:off x="1422033" y="6115859"/>
            <a:ext cx="10561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57B759-063C-48B8-B0EE-E56205EDC852}"/>
              </a:ext>
            </a:extLst>
          </p:cNvPr>
          <p:cNvSpPr txBox="1"/>
          <p:nvPr/>
        </p:nvSpPr>
        <p:spPr>
          <a:xfrm>
            <a:off x="1417983" y="6115859"/>
            <a:ext cx="7235687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1">
            <a:spAutoFit/>
          </a:bodyPr>
          <a:lstStyle/>
          <a:p>
            <a:r>
              <a:rPr lang="en-US" sz="1100" dirty="0">
                <a:hlinkClick r:id="rId5"/>
              </a:rPr>
              <a:t>[1] http://germanylandofinnovation.com/questions/12781/was-ist-eine-lernkurve-im-maschinellen-lernen</a:t>
            </a:r>
          </a:p>
          <a:p>
            <a:r>
              <a:rPr lang="en-US" sz="1100" dirty="0">
                <a:hlinkClick r:id="rId5"/>
              </a:rPr>
              <a:t>[2] http://www.holehouse.org/mlclass/11_Machine_Learning_System_Design.html</a:t>
            </a:r>
            <a:endParaRPr lang="en-US" sz="1100" dirty="0"/>
          </a:p>
          <a:p>
            <a:r>
              <a:rPr lang="en-US" sz="1100" dirty="0">
                <a:hlinkClick r:id="rId6"/>
              </a:rPr>
              <a:t>[3] </a:t>
            </a:r>
            <a:r>
              <a:rPr lang="en-US" sz="1100" dirty="0">
                <a:hlinkClick r:id="rId7"/>
              </a:rPr>
              <a:t>http://neuralnetworksanddeeplearning.com/chap3.html</a:t>
            </a:r>
            <a:r>
              <a:rPr lang="en-US" sz="1100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399C9-0316-486B-AD8C-10317944F14B}"/>
              </a:ext>
            </a:extLst>
          </p:cNvPr>
          <p:cNvSpPr txBox="1"/>
          <p:nvPr/>
        </p:nvSpPr>
        <p:spPr>
          <a:xfrm>
            <a:off x="3354579" y="3169632"/>
            <a:ext cx="543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4A55E-0387-4C71-9472-E66506CDD38E}"/>
              </a:ext>
            </a:extLst>
          </p:cNvPr>
          <p:cNvSpPr txBox="1"/>
          <p:nvPr/>
        </p:nvSpPr>
        <p:spPr>
          <a:xfrm>
            <a:off x="9562188" y="3169632"/>
            <a:ext cx="543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C7FB0-CB0D-4252-90C8-0AEE51B08323}"/>
              </a:ext>
            </a:extLst>
          </p:cNvPr>
          <p:cNvSpPr txBox="1"/>
          <p:nvPr/>
        </p:nvSpPr>
        <p:spPr>
          <a:xfrm>
            <a:off x="9021010" y="5640528"/>
            <a:ext cx="543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2054" name="Picture 6" descr="Káº¿t quáº£ hÃ¬nh áº£nh cho complicated vs training set size">
            <a:extLst>
              <a:ext uri="{FF2B5EF4-FFF2-40B4-BE49-F238E27FC236}">
                <a16:creationId xmlns:a16="http://schemas.microsoft.com/office/drawing/2014/main" id="{BDF69B2F-B6D5-40B3-B7C0-DB516C63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78" y="3206382"/>
            <a:ext cx="4569931" cy="27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4A27-E76B-439F-998D-C5E87D70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SSL is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B1B3FA-BEAF-4BD4-85D2-E5C46FAF3C32}"/>
              </a:ext>
            </a:extLst>
          </p:cNvPr>
          <p:cNvSpPr txBox="1">
            <a:spLocks/>
          </p:cNvSpPr>
          <p:nvPr/>
        </p:nvSpPr>
        <p:spPr>
          <a:xfrm>
            <a:off x="1914144" y="1510748"/>
            <a:ext cx="9997440" cy="519485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K-Means Clustering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Perceptron Learning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Backpropagation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Boosting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Support Vector Machine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Component Analysis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…..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0B3D0C-75C9-4577-9036-859D0CE4F7CE}"/>
              </a:ext>
            </a:extLst>
          </p:cNvPr>
          <p:cNvCxnSpPr/>
          <p:nvPr/>
        </p:nvCxnSpPr>
        <p:spPr>
          <a:xfrm>
            <a:off x="4121426" y="1881809"/>
            <a:ext cx="3684104" cy="107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E46EF-B2B8-4399-BA67-EDA839EB2E73}"/>
              </a:ext>
            </a:extLst>
          </p:cNvPr>
          <p:cNvCxnSpPr>
            <a:cxnSpLocks/>
          </p:cNvCxnSpPr>
          <p:nvPr/>
        </p:nvCxnSpPr>
        <p:spPr>
          <a:xfrm>
            <a:off x="4273826" y="2451652"/>
            <a:ext cx="3531704" cy="79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54DD0C-AB27-4B37-A545-7B8FE27C8D94}"/>
              </a:ext>
            </a:extLst>
          </p:cNvPr>
          <p:cNvCxnSpPr>
            <a:cxnSpLocks/>
          </p:cNvCxnSpPr>
          <p:nvPr/>
        </p:nvCxnSpPr>
        <p:spPr>
          <a:xfrm>
            <a:off x="4426226" y="3048345"/>
            <a:ext cx="3379304" cy="47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88F57-21EA-4B91-8D2B-9661AD1EE3AA}"/>
              </a:ext>
            </a:extLst>
          </p:cNvPr>
          <p:cNvCxnSpPr>
            <a:cxnSpLocks/>
          </p:cNvCxnSpPr>
          <p:nvPr/>
        </p:nvCxnSpPr>
        <p:spPr>
          <a:xfrm>
            <a:off x="4426226" y="3525078"/>
            <a:ext cx="3379304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B2BD5-3F12-46BB-BF54-B56AD7E8EDE6}"/>
              </a:ext>
            </a:extLst>
          </p:cNvPr>
          <p:cNvCxnSpPr>
            <a:cxnSpLocks/>
          </p:cNvCxnSpPr>
          <p:nvPr/>
        </p:nvCxnSpPr>
        <p:spPr>
          <a:xfrm>
            <a:off x="4273826" y="4108173"/>
            <a:ext cx="3531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163394-E3A0-4FE0-8B88-3AF9C6B20A58}"/>
              </a:ext>
            </a:extLst>
          </p:cNvPr>
          <p:cNvCxnSpPr>
            <a:cxnSpLocks/>
          </p:cNvCxnSpPr>
          <p:nvPr/>
        </p:nvCxnSpPr>
        <p:spPr>
          <a:xfrm flipV="1">
            <a:off x="3183834" y="4388127"/>
            <a:ext cx="4621696" cy="26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27493-D4DC-47D6-8CFD-1193D4DF2270}"/>
              </a:ext>
            </a:extLst>
          </p:cNvPr>
          <p:cNvCxnSpPr>
            <a:cxnSpLocks/>
          </p:cNvCxnSpPr>
          <p:nvPr/>
        </p:nvCxnSpPr>
        <p:spPr>
          <a:xfrm flipV="1">
            <a:off x="4916556" y="4656833"/>
            <a:ext cx="2888974" cy="53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19C0DB-1548-49BE-879F-50BE38FAC066}"/>
              </a:ext>
            </a:extLst>
          </p:cNvPr>
          <p:cNvCxnSpPr>
            <a:cxnSpLocks/>
          </p:cNvCxnSpPr>
          <p:nvPr/>
        </p:nvCxnSpPr>
        <p:spPr>
          <a:xfrm flipV="1">
            <a:off x="5390321" y="4922354"/>
            <a:ext cx="2415209" cy="8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A76ACD-A83A-4135-8D02-176244DEDB70}"/>
              </a:ext>
            </a:extLst>
          </p:cNvPr>
          <p:cNvGrpSpPr/>
          <p:nvPr/>
        </p:nvGrpSpPr>
        <p:grpSpPr>
          <a:xfrm>
            <a:off x="8467043" y="2330724"/>
            <a:ext cx="914401" cy="914401"/>
            <a:chOff x="8142399" y="2940676"/>
            <a:chExt cx="914401" cy="914401"/>
          </a:xfrm>
        </p:grpSpPr>
        <p:pic>
          <p:nvPicPr>
            <p:cNvPr id="31" name="Graphic 30" descr="fsfdsfsds">
              <a:extLst>
                <a:ext uri="{FF2B5EF4-FFF2-40B4-BE49-F238E27FC236}">
                  <a16:creationId xmlns:a16="http://schemas.microsoft.com/office/drawing/2014/main" id="{D522AD38-2E8B-4CC9-BB35-AFE2DBD7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2399" y="2940676"/>
              <a:ext cx="914401" cy="91440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D1D228-2F48-4319-81A0-6649E8AA0B0F}"/>
                </a:ext>
              </a:extLst>
            </p:cNvPr>
            <p:cNvSpPr txBox="1"/>
            <p:nvPr/>
          </p:nvSpPr>
          <p:spPr>
            <a:xfrm>
              <a:off x="8310098" y="3182779"/>
              <a:ext cx="5790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000" b="1" dirty="0"/>
                <a:t>Labels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F0702D-BDDE-4AF9-821B-96DE08024764}"/>
              </a:ext>
            </a:extLst>
          </p:cNvPr>
          <p:cNvSpPr/>
          <p:nvPr/>
        </p:nvSpPr>
        <p:spPr>
          <a:xfrm>
            <a:off x="8322327" y="3396636"/>
            <a:ext cx="1262584" cy="1262584"/>
          </a:xfrm>
          <a:custGeom>
            <a:avLst/>
            <a:gdLst>
              <a:gd name="connsiteX0" fmla="*/ 35633 w 1262584"/>
              <a:gd name="connsiteY0" fmla="*/ 35633 h 1262584"/>
              <a:gd name="connsiteX1" fmla="*/ 1247714 w 1262584"/>
              <a:gd name="connsiteY1" fmla="*/ 35633 h 1262584"/>
              <a:gd name="connsiteX2" fmla="*/ 1247714 w 1262584"/>
              <a:gd name="connsiteY2" fmla="*/ 1247714 h 1262584"/>
              <a:gd name="connsiteX3" fmla="*/ 35633 w 1262584"/>
              <a:gd name="connsiteY3" fmla="*/ 1247714 h 126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584" h="1262584">
                <a:moveTo>
                  <a:pt x="35633" y="35633"/>
                </a:moveTo>
                <a:lnTo>
                  <a:pt x="1247714" y="35633"/>
                </a:lnTo>
                <a:lnTo>
                  <a:pt x="1247714" y="1247714"/>
                </a:lnTo>
                <a:lnTo>
                  <a:pt x="35633" y="1247714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84A721-3A0B-48A9-91B1-C0A4006F92DE}"/>
              </a:ext>
            </a:extLst>
          </p:cNvPr>
          <p:cNvSpPr/>
          <p:nvPr/>
        </p:nvSpPr>
        <p:spPr>
          <a:xfrm>
            <a:off x="8019306" y="3093615"/>
            <a:ext cx="1868625" cy="1868625"/>
          </a:xfrm>
          <a:custGeom>
            <a:avLst/>
            <a:gdLst>
              <a:gd name="connsiteX0" fmla="*/ 1651741 w 1868624"/>
              <a:gd name="connsiteY0" fmla="*/ 1651741 h 1868624"/>
              <a:gd name="connsiteX1" fmla="*/ 237646 w 1868624"/>
              <a:gd name="connsiteY1" fmla="*/ 1651741 h 1868624"/>
              <a:gd name="connsiteX2" fmla="*/ 237646 w 1868624"/>
              <a:gd name="connsiteY2" fmla="*/ 237646 h 1868624"/>
              <a:gd name="connsiteX3" fmla="*/ 1651741 w 1868624"/>
              <a:gd name="connsiteY3" fmla="*/ 237646 h 1868624"/>
              <a:gd name="connsiteX4" fmla="*/ 1651741 w 1868624"/>
              <a:gd name="connsiteY4" fmla="*/ 1651741 h 1868624"/>
              <a:gd name="connsiteX5" fmla="*/ 1752748 w 1868624"/>
              <a:gd name="connsiteY5" fmla="*/ 641673 h 1868624"/>
              <a:gd name="connsiteX6" fmla="*/ 1853754 w 1868624"/>
              <a:gd name="connsiteY6" fmla="*/ 540667 h 1868624"/>
              <a:gd name="connsiteX7" fmla="*/ 1853754 w 1868624"/>
              <a:gd name="connsiteY7" fmla="*/ 439660 h 1868624"/>
              <a:gd name="connsiteX8" fmla="*/ 1752748 w 1868624"/>
              <a:gd name="connsiteY8" fmla="*/ 338653 h 1868624"/>
              <a:gd name="connsiteX9" fmla="*/ 1853754 w 1868624"/>
              <a:gd name="connsiteY9" fmla="*/ 237646 h 1868624"/>
              <a:gd name="connsiteX10" fmla="*/ 1853754 w 1868624"/>
              <a:gd name="connsiteY10" fmla="*/ 35633 h 1868624"/>
              <a:gd name="connsiteX11" fmla="*/ 1651741 w 1868624"/>
              <a:gd name="connsiteY11" fmla="*/ 35633 h 1868624"/>
              <a:gd name="connsiteX12" fmla="*/ 1550734 w 1868624"/>
              <a:gd name="connsiteY12" fmla="*/ 136640 h 1868624"/>
              <a:gd name="connsiteX13" fmla="*/ 1449727 w 1868624"/>
              <a:gd name="connsiteY13" fmla="*/ 35633 h 1868624"/>
              <a:gd name="connsiteX14" fmla="*/ 1348721 w 1868624"/>
              <a:gd name="connsiteY14" fmla="*/ 35633 h 1868624"/>
              <a:gd name="connsiteX15" fmla="*/ 1247714 w 1868624"/>
              <a:gd name="connsiteY15" fmla="*/ 136640 h 1868624"/>
              <a:gd name="connsiteX16" fmla="*/ 1146707 w 1868624"/>
              <a:gd name="connsiteY16" fmla="*/ 35633 h 1868624"/>
              <a:gd name="connsiteX17" fmla="*/ 1045700 w 1868624"/>
              <a:gd name="connsiteY17" fmla="*/ 35633 h 1868624"/>
              <a:gd name="connsiteX18" fmla="*/ 944694 w 1868624"/>
              <a:gd name="connsiteY18" fmla="*/ 136640 h 1868624"/>
              <a:gd name="connsiteX19" fmla="*/ 843687 w 1868624"/>
              <a:gd name="connsiteY19" fmla="*/ 35633 h 1868624"/>
              <a:gd name="connsiteX20" fmla="*/ 742680 w 1868624"/>
              <a:gd name="connsiteY20" fmla="*/ 35633 h 1868624"/>
              <a:gd name="connsiteX21" fmla="*/ 641673 w 1868624"/>
              <a:gd name="connsiteY21" fmla="*/ 136640 h 1868624"/>
              <a:gd name="connsiteX22" fmla="*/ 540667 w 1868624"/>
              <a:gd name="connsiteY22" fmla="*/ 35633 h 1868624"/>
              <a:gd name="connsiteX23" fmla="*/ 439660 w 1868624"/>
              <a:gd name="connsiteY23" fmla="*/ 35633 h 1868624"/>
              <a:gd name="connsiteX24" fmla="*/ 338653 w 1868624"/>
              <a:gd name="connsiteY24" fmla="*/ 136640 h 1868624"/>
              <a:gd name="connsiteX25" fmla="*/ 237646 w 1868624"/>
              <a:gd name="connsiteY25" fmla="*/ 35633 h 1868624"/>
              <a:gd name="connsiteX26" fmla="*/ 35633 w 1868624"/>
              <a:gd name="connsiteY26" fmla="*/ 35633 h 1868624"/>
              <a:gd name="connsiteX27" fmla="*/ 35633 w 1868624"/>
              <a:gd name="connsiteY27" fmla="*/ 237646 h 1868624"/>
              <a:gd name="connsiteX28" fmla="*/ 136640 w 1868624"/>
              <a:gd name="connsiteY28" fmla="*/ 338653 h 1868624"/>
              <a:gd name="connsiteX29" fmla="*/ 35633 w 1868624"/>
              <a:gd name="connsiteY29" fmla="*/ 439660 h 1868624"/>
              <a:gd name="connsiteX30" fmla="*/ 35633 w 1868624"/>
              <a:gd name="connsiteY30" fmla="*/ 540667 h 1868624"/>
              <a:gd name="connsiteX31" fmla="*/ 136640 w 1868624"/>
              <a:gd name="connsiteY31" fmla="*/ 641673 h 1868624"/>
              <a:gd name="connsiteX32" fmla="*/ 35633 w 1868624"/>
              <a:gd name="connsiteY32" fmla="*/ 742680 h 1868624"/>
              <a:gd name="connsiteX33" fmla="*/ 35633 w 1868624"/>
              <a:gd name="connsiteY33" fmla="*/ 843687 h 1868624"/>
              <a:gd name="connsiteX34" fmla="*/ 136640 w 1868624"/>
              <a:gd name="connsiteY34" fmla="*/ 944694 h 1868624"/>
              <a:gd name="connsiteX35" fmla="*/ 35633 w 1868624"/>
              <a:gd name="connsiteY35" fmla="*/ 1045700 h 1868624"/>
              <a:gd name="connsiteX36" fmla="*/ 35633 w 1868624"/>
              <a:gd name="connsiteY36" fmla="*/ 1146707 h 1868624"/>
              <a:gd name="connsiteX37" fmla="*/ 136640 w 1868624"/>
              <a:gd name="connsiteY37" fmla="*/ 1247714 h 1868624"/>
              <a:gd name="connsiteX38" fmla="*/ 35633 w 1868624"/>
              <a:gd name="connsiteY38" fmla="*/ 1348721 h 1868624"/>
              <a:gd name="connsiteX39" fmla="*/ 35633 w 1868624"/>
              <a:gd name="connsiteY39" fmla="*/ 1449727 h 1868624"/>
              <a:gd name="connsiteX40" fmla="*/ 136640 w 1868624"/>
              <a:gd name="connsiteY40" fmla="*/ 1550734 h 1868624"/>
              <a:gd name="connsiteX41" fmla="*/ 35633 w 1868624"/>
              <a:gd name="connsiteY41" fmla="*/ 1651741 h 1868624"/>
              <a:gd name="connsiteX42" fmla="*/ 35633 w 1868624"/>
              <a:gd name="connsiteY42" fmla="*/ 1853754 h 1868624"/>
              <a:gd name="connsiteX43" fmla="*/ 237646 w 1868624"/>
              <a:gd name="connsiteY43" fmla="*/ 1853754 h 1868624"/>
              <a:gd name="connsiteX44" fmla="*/ 338653 w 1868624"/>
              <a:gd name="connsiteY44" fmla="*/ 1752748 h 1868624"/>
              <a:gd name="connsiteX45" fmla="*/ 439660 w 1868624"/>
              <a:gd name="connsiteY45" fmla="*/ 1853754 h 1868624"/>
              <a:gd name="connsiteX46" fmla="*/ 540667 w 1868624"/>
              <a:gd name="connsiteY46" fmla="*/ 1853754 h 1868624"/>
              <a:gd name="connsiteX47" fmla="*/ 641673 w 1868624"/>
              <a:gd name="connsiteY47" fmla="*/ 1752748 h 1868624"/>
              <a:gd name="connsiteX48" fmla="*/ 742680 w 1868624"/>
              <a:gd name="connsiteY48" fmla="*/ 1853754 h 1868624"/>
              <a:gd name="connsiteX49" fmla="*/ 843687 w 1868624"/>
              <a:gd name="connsiteY49" fmla="*/ 1853754 h 1868624"/>
              <a:gd name="connsiteX50" fmla="*/ 944694 w 1868624"/>
              <a:gd name="connsiteY50" fmla="*/ 1752748 h 1868624"/>
              <a:gd name="connsiteX51" fmla="*/ 1045700 w 1868624"/>
              <a:gd name="connsiteY51" fmla="*/ 1853754 h 1868624"/>
              <a:gd name="connsiteX52" fmla="*/ 1146707 w 1868624"/>
              <a:gd name="connsiteY52" fmla="*/ 1853754 h 1868624"/>
              <a:gd name="connsiteX53" fmla="*/ 1247714 w 1868624"/>
              <a:gd name="connsiteY53" fmla="*/ 1752748 h 1868624"/>
              <a:gd name="connsiteX54" fmla="*/ 1348721 w 1868624"/>
              <a:gd name="connsiteY54" fmla="*/ 1853754 h 1868624"/>
              <a:gd name="connsiteX55" fmla="*/ 1449727 w 1868624"/>
              <a:gd name="connsiteY55" fmla="*/ 1853754 h 1868624"/>
              <a:gd name="connsiteX56" fmla="*/ 1550734 w 1868624"/>
              <a:gd name="connsiteY56" fmla="*/ 1752748 h 1868624"/>
              <a:gd name="connsiteX57" fmla="*/ 1651741 w 1868624"/>
              <a:gd name="connsiteY57" fmla="*/ 1853754 h 1868624"/>
              <a:gd name="connsiteX58" fmla="*/ 1853754 w 1868624"/>
              <a:gd name="connsiteY58" fmla="*/ 1853754 h 1868624"/>
              <a:gd name="connsiteX59" fmla="*/ 1853754 w 1868624"/>
              <a:gd name="connsiteY59" fmla="*/ 1651741 h 1868624"/>
              <a:gd name="connsiteX60" fmla="*/ 1752748 w 1868624"/>
              <a:gd name="connsiteY60" fmla="*/ 1550734 h 1868624"/>
              <a:gd name="connsiteX61" fmla="*/ 1853754 w 1868624"/>
              <a:gd name="connsiteY61" fmla="*/ 1449727 h 1868624"/>
              <a:gd name="connsiteX62" fmla="*/ 1853754 w 1868624"/>
              <a:gd name="connsiteY62" fmla="*/ 1348721 h 1868624"/>
              <a:gd name="connsiteX63" fmla="*/ 1752748 w 1868624"/>
              <a:gd name="connsiteY63" fmla="*/ 1247714 h 1868624"/>
              <a:gd name="connsiteX64" fmla="*/ 1853754 w 1868624"/>
              <a:gd name="connsiteY64" fmla="*/ 1146707 h 1868624"/>
              <a:gd name="connsiteX65" fmla="*/ 1853754 w 1868624"/>
              <a:gd name="connsiteY65" fmla="*/ 1045700 h 1868624"/>
              <a:gd name="connsiteX66" fmla="*/ 1752748 w 1868624"/>
              <a:gd name="connsiteY66" fmla="*/ 944694 h 1868624"/>
              <a:gd name="connsiteX67" fmla="*/ 1853754 w 1868624"/>
              <a:gd name="connsiteY67" fmla="*/ 843687 h 1868624"/>
              <a:gd name="connsiteX68" fmla="*/ 1853754 w 1868624"/>
              <a:gd name="connsiteY68" fmla="*/ 742680 h 1868624"/>
              <a:gd name="connsiteX69" fmla="*/ 1752748 w 1868624"/>
              <a:gd name="connsiteY69" fmla="*/ 641673 h 1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868624" h="1868624">
                <a:moveTo>
                  <a:pt x="1651741" y="1651741"/>
                </a:moveTo>
                <a:lnTo>
                  <a:pt x="237646" y="1651741"/>
                </a:lnTo>
                <a:lnTo>
                  <a:pt x="237646" y="237646"/>
                </a:lnTo>
                <a:lnTo>
                  <a:pt x="1651741" y="237646"/>
                </a:lnTo>
                <a:lnTo>
                  <a:pt x="1651741" y="1651741"/>
                </a:lnTo>
                <a:close/>
                <a:moveTo>
                  <a:pt x="1752748" y="641673"/>
                </a:moveTo>
                <a:cubicBezTo>
                  <a:pt x="1752748" y="586120"/>
                  <a:pt x="1798201" y="540667"/>
                  <a:pt x="1853754" y="540667"/>
                </a:cubicBezTo>
                <a:lnTo>
                  <a:pt x="1853754" y="439660"/>
                </a:lnTo>
                <a:cubicBezTo>
                  <a:pt x="1798201" y="439660"/>
                  <a:pt x="1752748" y="394207"/>
                  <a:pt x="1752748" y="338653"/>
                </a:cubicBezTo>
                <a:cubicBezTo>
                  <a:pt x="1752748" y="283099"/>
                  <a:pt x="1798201" y="237646"/>
                  <a:pt x="1853754" y="237646"/>
                </a:cubicBezTo>
                <a:lnTo>
                  <a:pt x="1853754" y="35633"/>
                </a:lnTo>
                <a:lnTo>
                  <a:pt x="1651741" y="35633"/>
                </a:lnTo>
                <a:cubicBezTo>
                  <a:pt x="1651741" y="91187"/>
                  <a:pt x="1606288" y="136640"/>
                  <a:pt x="1550734" y="136640"/>
                </a:cubicBezTo>
                <a:cubicBezTo>
                  <a:pt x="1495181" y="136640"/>
                  <a:pt x="1449727" y="91187"/>
                  <a:pt x="1449727" y="35633"/>
                </a:cubicBezTo>
                <a:lnTo>
                  <a:pt x="1348721" y="35633"/>
                </a:lnTo>
                <a:cubicBezTo>
                  <a:pt x="1348721" y="91187"/>
                  <a:pt x="1303268" y="136640"/>
                  <a:pt x="1247714" y="136640"/>
                </a:cubicBezTo>
                <a:cubicBezTo>
                  <a:pt x="1192160" y="136640"/>
                  <a:pt x="1146707" y="91187"/>
                  <a:pt x="1146707" y="35633"/>
                </a:cubicBezTo>
                <a:lnTo>
                  <a:pt x="1045700" y="35633"/>
                </a:lnTo>
                <a:cubicBezTo>
                  <a:pt x="1045700" y="91187"/>
                  <a:pt x="1000247" y="136640"/>
                  <a:pt x="944694" y="136640"/>
                </a:cubicBezTo>
                <a:cubicBezTo>
                  <a:pt x="889140" y="136640"/>
                  <a:pt x="843687" y="91187"/>
                  <a:pt x="843687" y="35633"/>
                </a:cubicBezTo>
                <a:lnTo>
                  <a:pt x="742680" y="35633"/>
                </a:lnTo>
                <a:cubicBezTo>
                  <a:pt x="742680" y="91187"/>
                  <a:pt x="697227" y="136640"/>
                  <a:pt x="641673" y="136640"/>
                </a:cubicBezTo>
                <a:cubicBezTo>
                  <a:pt x="586120" y="136640"/>
                  <a:pt x="540667" y="91187"/>
                  <a:pt x="540667" y="35633"/>
                </a:cubicBezTo>
                <a:lnTo>
                  <a:pt x="439660" y="35633"/>
                </a:lnTo>
                <a:cubicBezTo>
                  <a:pt x="439660" y="91187"/>
                  <a:pt x="394207" y="136640"/>
                  <a:pt x="338653" y="136640"/>
                </a:cubicBezTo>
                <a:cubicBezTo>
                  <a:pt x="283099" y="136640"/>
                  <a:pt x="237646" y="91187"/>
                  <a:pt x="237646" y="35633"/>
                </a:cubicBezTo>
                <a:lnTo>
                  <a:pt x="35633" y="35633"/>
                </a:lnTo>
                <a:lnTo>
                  <a:pt x="35633" y="237646"/>
                </a:lnTo>
                <a:cubicBezTo>
                  <a:pt x="91187" y="237646"/>
                  <a:pt x="136640" y="283099"/>
                  <a:pt x="136640" y="338653"/>
                </a:cubicBezTo>
                <a:cubicBezTo>
                  <a:pt x="136640" y="394207"/>
                  <a:pt x="91187" y="439660"/>
                  <a:pt x="35633" y="439660"/>
                </a:cubicBezTo>
                <a:lnTo>
                  <a:pt x="35633" y="540667"/>
                </a:lnTo>
                <a:cubicBezTo>
                  <a:pt x="91187" y="540667"/>
                  <a:pt x="136640" y="586120"/>
                  <a:pt x="136640" y="641673"/>
                </a:cubicBezTo>
                <a:cubicBezTo>
                  <a:pt x="136640" y="697227"/>
                  <a:pt x="91187" y="742680"/>
                  <a:pt x="35633" y="742680"/>
                </a:cubicBezTo>
                <a:lnTo>
                  <a:pt x="35633" y="843687"/>
                </a:lnTo>
                <a:cubicBezTo>
                  <a:pt x="91187" y="843687"/>
                  <a:pt x="136640" y="889140"/>
                  <a:pt x="136640" y="944694"/>
                </a:cubicBezTo>
                <a:cubicBezTo>
                  <a:pt x="136640" y="1000247"/>
                  <a:pt x="91187" y="1045700"/>
                  <a:pt x="35633" y="1045700"/>
                </a:cubicBezTo>
                <a:lnTo>
                  <a:pt x="35633" y="1146707"/>
                </a:lnTo>
                <a:cubicBezTo>
                  <a:pt x="91187" y="1146707"/>
                  <a:pt x="136640" y="1192160"/>
                  <a:pt x="136640" y="1247714"/>
                </a:cubicBezTo>
                <a:cubicBezTo>
                  <a:pt x="136640" y="1303268"/>
                  <a:pt x="91187" y="1348721"/>
                  <a:pt x="35633" y="1348721"/>
                </a:cubicBezTo>
                <a:lnTo>
                  <a:pt x="35633" y="1449727"/>
                </a:lnTo>
                <a:cubicBezTo>
                  <a:pt x="91187" y="1449727"/>
                  <a:pt x="136640" y="1495181"/>
                  <a:pt x="136640" y="1550734"/>
                </a:cubicBezTo>
                <a:cubicBezTo>
                  <a:pt x="136640" y="1606288"/>
                  <a:pt x="91187" y="1651741"/>
                  <a:pt x="35633" y="1651741"/>
                </a:cubicBezTo>
                <a:lnTo>
                  <a:pt x="35633" y="1853754"/>
                </a:lnTo>
                <a:lnTo>
                  <a:pt x="237646" y="1853754"/>
                </a:lnTo>
                <a:cubicBezTo>
                  <a:pt x="237646" y="1798201"/>
                  <a:pt x="283099" y="1752748"/>
                  <a:pt x="338653" y="1752748"/>
                </a:cubicBezTo>
                <a:cubicBezTo>
                  <a:pt x="394207" y="1752748"/>
                  <a:pt x="439660" y="1798201"/>
                  <a:pt x="439660" y="1853754"/>
                </a:cubicBezTo>
                <a:lnTo>
                  <a:pt x="540667" y="1853754"/>
                </a:lnTo>
                <a:cubicBezTo>
                  <a:pt x="540667" y="1798201"/>
                  <a:pt x="586120" y="1752748"/>
                  <a:pt x="641673" y="1752748"/>
                </a:cubicBezTo>
                <a:cubicBezTo>
                  <a:pt x="697227" y="1752748"/>
                  <a:pt x="742680" y="1798201"/>
                  <a:pt x="742680" y="1853754"/>
                </a:cubicBezTo>
                <a:lnTo>
                  <a:pt x="843687" y="1853754"/>
                </a:lnTo>
                <a:cubicBezTo>
                  <a:pt x="843687" y="1798201"/>
                  <a:pt x="889140" y="1752748"/>
                  <a:pt x="944694" y="1752748"/>
                </a:cubicBezTo>
                <a:cubicBezTo>
                  <a:pt x="1000247" y="1752748"/>
                  <a:pt x="1045700" y="1798201"/>
                  <a:pt x="1045700" y="1853754"/>
                </a:cubicBezTo>
                <a:lnTo>
                  <a:pt x="1146707" y="1853754"/>
                </a:lnTo>
                <a:cubicBezTo>
                  <a:pt x="1146707" y="1798201"/>
                  <a:pt x="1192160" y="1752748"/>
                  <a:pt x="1247714" y="1752748"/>
                </a:cubicBezTo>
                <a:cubicBezTo>
                  <a:pt x="1303268" y="1752748"/>
                  <a:pt x="1348721" y="1798201"/>
                  <a:pt x="1348721" y="1853754"/>
                </a:cubicBezTo>
                <a:lnTo>
                  <a:pt x="1449727" y="1853754"/>
                </a:lnTo>
                <a:cubicBezTo>
                  <a:pt x="1449727" y="1798201"/>
                  <a:pt x="1495181" y="1752748"/>
                  <a:pt x="1550734" y="1752748"/>
                </a:cubicBezTo>
                <a:cubicBezTo>
                  <a:pt x="1606288" y="1752748"/>
                  <a:pt x="1651741" y="1798201"/>
                  <a:pt x="1651741" y="1853754"/>
                </a:cubicBezTo>
                <a:lnTo>
                  <a:pt x="1853754" y="1853754"/>
                </a:lnTo>
                <a:lnTo>
                  <a:pt x="1853754" y="1651741"/>
                </a:lnTo>
                <a:cubicBezTo>
                  <a:pt x="1798201" y="1651741"/>
                  <a:pt x="1752748" y="1606288"/>
                  <a:pt x="1752748" y="1550734"/>
                </a:cubicBezTo>
                <a:cubicBezTo>
                  <a:pt x="1752748" y="1495181"/>
                  <a:pt x="1798201" y="1449727"/>
                  <a:pt x="1853754" y="1449727"/>
                </a:cubicBezTo>
                <a:lnTo>
                  <a:pt x="1853754" y="1348721"/>
                </a:lnTo>
                <a:cubicBezTo>
                  <a:pt x="1798201" y="1348721"/>
                  <a:pt x="1752748" y="1303268"/>
                  <a:pt x="1752748" y="1247714"/>
                </a:cubicBezTo>
                <a:cubicBezTo>
                  <a:pt x="1752748" y="1192160"/>
                  <a:pt x="1798201" y="1146707"/>
                  <a:pt x="1853754" y="1146707"/>
                </a:cubicBezTo>
                <a:lnTo>
                  <a:pt x="1853754" y="1045700"/>
                </a:lnTo>
                <a:cubicBezTo>
                  <a:pt x="1798201" y="1045700"/>
                  <a:pt x="1752748" y="1000247"/>
                  <a:pt x="1752748" y="944694"/>
                </a:cubicBezTo>
                <a:cubicBezTo>
                  <a:pt x="1752748" y="889140"/>
                  <a:pt x="1798201" y="843687"/>
                  <a:pt x="1853754" y="843687"/>
                </a:cubicBezTo>
                <a:lnTo>
                  <a:pt x="1853754" y="742680"/>
                </a:lnTo>
                <a:cubicBezTo>
                  <a:pt x="1798201" y="742680"/>
                  <a:pt x="1752748" y="697227"/>
                  <a:pt x="1752748" y="641673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668FB-CFFA-4856-9019-490062FCA971}"/>
              </a:ext>
            </a:extLst>
          </p:cNvPr>
          <p:cNvSpPr txBox="1"/>
          <p:nvPr/>
        </p:nvSpPr>
        <p:spPr>
          <a:xfrm>
            <a:off x="8522098" y="3595788"/>
            <a:ext cx="9645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labels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C825E3-6E76-42D6-93F7-C103547D0C87}"/>
              </a:ext>
            </a:extLst>
          </p:cNvPr>
          <p:cNvGrpSpPr/>
          <p:nvPr/>
        </p:nvGrpSpPr>
        <p:grpSpPr>
          <a:xfrm>
            <a:off x="8522098" y="1627549"/>
            <a:ext cx="732459" cy="610065"/>
            <a:chOff x="8232158" y="1073253"/>
            <a:chExt cx="1308653" cy="1160288"/>
          </a:xfrm>
        </p:grpSpPr>
        <p:pic>
          <p:nvPicPr>
            <p:cNvPr id="29" name="Graphic 28" descr="Light bulb">
              <a:extLst>
                <a:ext uri="{FF2B5EF4-FFF2-40B4-BE49-F238E27FC236}">
                  <a16:creationId xmlns:a16="http://schemas.microsoft.com/office/drawing/2014/main" id="{9572B5A4-7238-4621-8961-A218EF3A3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22098" y="1457465"/>
              <a:ext cx="776076" cy="776076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1CC205-5CE6-4CA5-837B-1DCDA7E6EE69}"/>
                </a:ext>
              </a:extLst>
            </p:cNvPr>
            <p:cNvCxnSpPr>
              <a:cxnSpLocks/>
            </p:cNvCxnSpPr>
            <p:nvPr/>
          </p:nvCxnSpPr>
          <p:spPr>
            <a:xfrm>
              <a:off x="8467043" y="1179443"/>
              <a:ext cx="167699" cy="23819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345014-F5F6-4486-876C-D882215FC716}"/>
                </a:ext>
              </a:extLst>
            </p:cNvPr>
            <p:cNvCxnSpPr>
              <a:cxnSpLocks/>
            </p:cNvCxnSpPr>
            <p:nvPr/>
          </p:nvCxnSpPr>
          <p:spPr>
            <a:xfrm>
              <a:off x="8910136" y="1073253"/>
              <a:ext cx="0" cy="2714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50D229-89B9-4F43-9725-B26333B70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1993" y="1232212"/>
              <a:ext cx="151208" cy="19861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4ED3A0C-0928-4F22-AA16-29709A7E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232158" y="1510748"/>
              <a:ext cx="318734" cy="7179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755F07-2D41-474D-9188-8A15F336B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2077" y="1579156"/>
              <a:ext cx="318734" cy="6061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2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1FBC-FE63-4954-868F-BDBAE80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Stated by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0B81AA5-54D3-4A8A-A68B-8DCE02D18D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</p:spPr>
            <p:txBody>
              <a:bodyPr anchor="t">
                <a:normAutofit lnSpcReduction="1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b="0" kern="1200">
                    <a:solidFill>
                      <a:schemeClr val="accent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Bayes’ Theorem: </a:t>
                </a: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P(Y | X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Joint Probability: P(X)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ctr">
                  <a:lnSpc>
                    <a:spcPct val="200000"/>
                  </a:lnSpc>
                  <a:buFont typeface="Wingdings" panose="05000000000000000000" pitchFamily="2" charset="2"/>
                  <a:buChar char="è"/>
                </a:pP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P(Y | X ) ~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Chain Rule : </a:t>
                </a: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P(X|Y)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0B81AA5-54D3-4A8A-A68B-8DCE02D1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  <a:blipFill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5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84476678-908B-4BFF-AF75-746B8BE4A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4144" y="344557"/>
                <a:ext cx="9997440" cy="6361043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b="0" kern="1200">
                    <a:solidFill>
                      <a:schemeClr val="accent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Marginal probability: </a:t>
                </a:r>
                <a:endParaRPr lang="en-US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Independent variables: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Logarithm: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log(A.B) = log(A) + log(B)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arg</m:t>
                            </m:r>
                            <m:r>
                              <a:rPr lang="en-US" sz="3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max</m:t>
                            </m:r>
                          </m:e>
                          <m:lim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⁡(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84476678-908B-4BFF-AF75-746B8BE4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4" y="344557"/>
                <a:ext cx="9997440" cy="6361043"/>
              </a:xfrm>
              <a:prstGeom prst="rect">
                <a:avLst/>
              </a:prstGeom>
              <a:blipFill>
                <a:blip r:embed="rId2"/>
                <a:stretch>
                  <a:fillRect l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7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9495-1FDC-468B-A399-E234BAB5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Diagnostic Result?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5CE140-710E-4CB1-8F0D-1C4E7EA615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b="0" kern="1200">
                    <a:solidFill>
                      <a:schemeClr val="accent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Likelihood factor: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Conditional probability: </a:t>
                </a:r>
                <a:r>
                  <a:rPr lang="es-E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P(Y | X)P(X)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s-E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2800" dirty="0"/>
              </a:p>
              <a:p>
                <a:pPr>
                  <a:lnSpc>
                    <a:spcPct val="200000"/>
                  </a:lnSpc>
                </a:pPr>
                <a:endParaRPr lang="en-US" sz="2800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5CE140-710E-4CB1-8F0D-1C4E7EA61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4" y="1570038"/>
                <a:ext cx="9997440" cy="4393440"/>
              </a:xfrm>
              <a:prstGeom prst="rect">
                <a:avLst/>
              </a:prstGeom>
              <a:blipFill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05DD970-552D-42DF-BA09-37DB916A0EF1}"/>
              </a:ext>
            </a:extLst>
          </p:cNvPr>
          <p:cNvGrpSpPr/>
          <p:nvPr/>
        </p:nvGrpSpPr>
        <p:grpSpPr>
          <a:xfrm>
            <a:off x="4094921" y="3322982"/>
            <a:ext cx="4638261" cy="3071190"/>
            <a:chOff x="2186609" y="2667001"/>
            <a:chExt cx="4638261" cy="30711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217548-1306-4C24-B4AF-BE56AE3C2C55}"/>
                </a:ext>
              </a:extLst>
            </p:cNvPr>
            <p:cNvSpPr/>
            <p:nvPr/>
          </p:nvSpPr>
          <p:spPr>
            <a:xfrm>
              <a:off x="2186609" y="3988904"/>
              <a:ext cx="4638261" cy="17492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D713B6-556E-4CD5-9989-F29007CE86B3}"/>
                </a:ext>
              </a:extLst>
            </p:cNvPr>
            <p:cNvSpPr/>
            <p:nvPr/>
          </p:nvSpPr>
          <p:spPr>
            <a:xfrm>
              <a:off x="2743200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412803-C9AC-4A73-803E-607FFAF9F22A}"/>
                </a:ext>
              </a:extLst>
            </p:cNvPr>
            <p:cNvSpPr/>
            <p:nvPr/>
          </p:nvSpPr>
          <p:spPr>
            <a:xfrm>
              <a:off x="5037432" y="4399722"/>
              <a:ext cx="1126435" cy="107342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38237A-59A8-4056-B555-4BB8FB501C7A}"/>
                    </a:ext>
                  </a:extLst>
                </p:cNvPr>
                <p:cNvSpPr/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38237A-59A8-4056-B555-4BB8FB501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199" y="2667001"/>
                  <a:ext cx="1126435" cy="107342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E6B731E-44FA-43E5-9195-C9DA63B8F7FF}"/>
                    </a:ext>
                  </a:extLst>
                </p:cNvPr>
                <p:cNvSpPr/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E6B731E-44FA-43E5-9195-C9DA63B8F7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31" y="2667001"/>
                  <a:ext cx="1126435" cy="107342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39C426-4C22-4AEA-8070-AED47B2CD756}"/>
                </a:ext>
              </a:extLst>
            </p:cNvPr>
            <p:cNvCxnSpPr/>
            <p:nvPr/>
          </p:nvCxnSpPr>
          <p:spPr>
            <a:xfrm>
              <a:off x="3306416" y="3740427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89F726-DCC9-4629-A987-0CEB2B655E3E}"/>
                </a:ext>
              </a:extLst>
            </p:cNvPr>
            <p:cNvCxnSpPr/>
            <p:nvPr/>
          </p:nvCxnSpPr>
          <p:spPr>
            <a:xfrm>
              <a:off x="5600648" y="3722205"/>
              <a:ext cx="0" cy="65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14EB0-E1BF-4CD1-A006-20396E482DC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900254" y="4936434"/>
              <a:ext cx="113717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11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914C63-8F22-4F0D-AC9C-EA63E298AF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4144" y="274637"/>
                <a:ext cx="9997440" cy="6351449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8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~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~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unlabeled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make change on the posterior belief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!!!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914C63-8F22-4F0D-AC9C-EA63E298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4144" y="274637"/>
                <a:ext cx="9997440" cy="6351449"/>
              </a:xfrm>
              <a:blipFill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B1AD444E-8294-4C36-B1F8-4654EF402B0B}"/>
              </a:ext>
            </a:extLst>
          </p:cNvPr>
          <p:cNvSpPr/>
          <p:nvPr/>
        </p:nvSpPr>
        <p:spPr>
          <a:xfrm>
            <a:off x="7659757" y="3246783"/>
            <a:ext cx="477078" cy="1179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49391-0EE3-4AB9-A020-E05D3F1419E7}"/>
                  </a:ext>
                </a:extLst>
              </p:cNvPr>
              <p:cNvSpPr txBox="1"/>
              <p:nvPr/>
            </p:nvSpPr>
            <p:spPr>
              <a:xfrm>
                <a:off x="8017560" y="3574894"/>
                <a:ext cx="452059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d>
                        <m:dPr>
                          <m:endChr m:val="|"/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sz="2800" b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1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49391-0EE3-4AB9-A020-E05D3F14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560" y="3574894"/>
                <a:ext cx="45205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slides.potx" id="{DF01E6A4-6AA1-422C-B26D-6A4BADE1B013}" vid="{6A88D988-B038-48EA-B513-AE1D8F325C3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design slides</Template>
  <TotalTime>6199</TotalTime>
  <Words>1115</Words>
  <Application>Microsoft Office PowerPoint</Application>
  <PresentationFormat>Widescreen</PresentationFormat>
  <Paragraphs>167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Century Gothic</vt:lpstr>
      <vt:lpstr>Verdana</vt:lpstr>
      <vt:lpstr>Wingdings</vt:lpstr>
      <vt:lpstr>Wingdings 2</vt:lpstr>
      <vt:lpstr>Idea design template</vt:lpstr>
      <vt:lpstr>Semi-Supervised  Learning</vt:lpstr>
      <vt:lpstr>Content Layout</vt:lpstr>
      <vt:lpstr>What is SSL ?</vt:lpstr>
      <vt:lpstr>PowerPoint Presentation</vt:lpstr>
      <vt:lpstr>What SSL is ?</vt:lpstr>
      <vt:lpstr>Stated by Math</vt:lpstr>
      <vt:lpstr>PowerPoint Presentation</vt:lpstr>
      <vt:lpstr>Diagnostic Result?</vt:lpstr>
      <vt:lpstr>P(D_l,D_(u ) | θ,μ)P(θ,μ)=P(θ,μ ┤|  D_l,D_u)P(D_l,D_u )  P(Y_l  |〖 X〗_l, θ)P(X_l, D_u  | μ)P(θ,μ) = P(θ,μ ┤|  D_l,D_u)P(D_l,D_u ) P(Y_l  |〖 X〗_l, θ)P(X_l, D_u  | μ)P(θ)P(μ)=P(θ,μ ┤|  D_l,D_u)P(D_l,D_u )  P(θ ┤|  D_l,D_u) ~ P(Y_l  |〖 X〗_l, θ)P(θ) And: P(Y_l  |〖 X〗_l, θ)P(θ) ~ P(θ |〖 X〗_l  ,Y_l )  The unlabeled data D_u  not make change on the posterior belief P(θ ┤|  D_l) !!!</vt:lpstr>
      <vt:lpstr>Regularization Depending on the Input Distribution:               P(θ, µ) = P(θ|µ)P(µ)</vt:lpstr>
      <vt:lpstr>Self – Training Algorithm</vt:lpstr>
      <vt:lpstr>PowerPoint Presentation</vt:lpstr>
      <vt:lpstr>Finding a Diamond</vt:lpstr>
      <vt:lpstr>Convergence</vt:lpstr>
      <vt:lpstr>Robustness and Accuracy</vt:lpstr>
      <vt:lpstr>PowerPoint Presentation</vt:lpstr>
      <vt:lpstr>Contact me!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 Learning</dc:title>
  <dc:creator>Tran Trinh</dc:creator>
  <cp:lastModifiedBy>Tran Trinh</cp:lastModifiedBy>
  <cp:revision>70</cp:revision>
  <dcterms:created xsi:type="dcterms:W3CDTF">2019-01-10T14:31:26Z</dcterms:created>
  <dcterms:modified xsi:type="dcterms:W3CDTF">2019-01-14T21:50:51Z</dcterms:modified>
</cp:coreProperties>
</file>