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3"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81" r:id="rId11"/>
    <p:sldId id="286" r:id="rId12"/>
    <p:sldId id="267" r:id="rId13"/>
    <p:sldId id="269" r:id="rId14"/>
    <p:sldId id="282" r:id="rId15"/>
    <p:sldId id="270" r:id="rId16"/>
    <p:sldId id="271" r:id="rId17"/>
    <p:sldId id="284" r:id="rId18"/>
    <p:sldId id="272" r:id="rId19"/>
    <p:sldId id="273" r:id="rId20"/>
    <p:sldId id="274" r:id="rId21"/>
    <p:sldId id="275" r:id="rId22"/>
    <p:sldId id="276" r:id="rId23"/>
    <p:sldId id="277" r:id="rId24"/>
    <p:sldId id="285" r:id="rId25"/>
    <p:sldId id="280" r:id="rId26"/>
  </p:sldIdLst>
  <p:sldSz cx="9144000" cy="5143500" type="screen16x9"/>
  <p:notesSz cx="6858000" cy="9144000"/>
  <p:embeddedFontLst>
    <p:embeddedFont>
      <p:font typeface="Helvetica Neue" panose="020B060402020202020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Light" panose="020B0306030504020204" pitchFamily="34"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BE6B9B-D142-4D32-ABCD-EE970F495A85}">
  <a:tblStyle styleId="{B4BE6B9B-D142-4D32-ABCD-EE970F495A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snapToGrid="0">
      <p:cViewPr varScale="1">
        <p:scale>
          <a:sx n="91" d="100"/>
          <a:sy n="91" d="100"/>
        </p:scale>
        <p:origin x="7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b49f495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b49f495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dirty="0">
                <a:solidFill>
                  <a:schemeClr val="dk1"/>
                </a:solidFill>
                <a:latin typeface="Open Sans"/>
                <a:ea typeface="Open Sans"/>
                <a:cs typeface="Open Sans"/>
                <a:sym typeface="Open Sans"/>
              </a:rPr>
              <a:t>Project Instructions</a:t>
            </a: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dirty="0">
                <a:solidFill>
                  <a:schemeClr val="dk1"/>
                </a:solidFill>
                <a:latin typeface="Open Sans Light"/>
                <a:ea typeface="Open Sans Light"/>
                <a:cs typeface="Open Sans Light"/>
                <a:sym typeface="Open Sans Light"/>
              </a:rPr>
              <a:t>2)  Create a growth loop that conforms to the key growth loop principles</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Consider the following as you brainstorm ideas for the the loop</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Examine the existing resources, values, hurdles, and goal in the previous slide “Growth Problem Framing” </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What is the cycle of actions that might drive growth towards the business goal? </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What is the input, output, reinvestment? Make sure the “input leads to output that can be reinvested to generate more input." </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Start with the action that directly achieves the business goal and create an additional 2-4 steps to form the loop. </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Use the short arrows to indicate the circulatory direction of the loop </a:t>
            </a: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dirty="0">
                <a:solidFill>
                  <a:schemeClr val="dk1"/>
                </a:solidFill>
                <a:latin typeface="Open Sans Light"/>
                <a:ea typeface="Open Sans Light"/>
                <a:cs typeface="Open Sans Light"/>
                <a:sym typeface="Open Sans Light"/>
              </a:rPr>
              <a:t>3) Identify the key product feature that needs to be built to enable this growth loop</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Examine the growth loop you created. List one specific feature that you need to add on to the product to drive momentum of the growth loop </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Use the long, thin arrows to connect the product feature to the growth loop to indicate which step it reinforces or enables</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Label this feature as “Product Feature” in the text to distinguish it from the growth loop steps</a:t>
            </a:r>
            <a:endParaRPr sz="1400" b="1" i="1"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83412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b237f784e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b237f784e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5) Outline the primary and secondary hypotheses behind the growth loop</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The purpose of this slide is to summarize all the hypotheses we’ve made in the previous slide in one single place to ensure alignment and coherence, so we can prepare for A/B testing in the next section.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State the primary hypothesis you stated in the previous slide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List the secondary hypotheses you stated in the previous slide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Examine the primary and secondary hypotheses to ensure there clear alignment and coherence between the two.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all of the secondary hypotheses are true, the primary hypothesis should be true.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not, adjust the statements on this slide and the previous slide. </a:t>
            </a:r>
            <a:endParaRPr sz="1400" i="1">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342865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ce4a89c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ce4a89c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b237f784e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b237f784e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5) Outline the primary and secondary hypotheses behind the growth loop</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The purpose of this slide is to summarize all the hypotheses we’ve made in the previous slide in one single place to ensure alignment and coherence, so we can prepare for A/B testing in the next section.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State the primary hypothesis you stated in the previous slide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List the secondary hypotheses you stated in the previous slide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Examine the primary and secondary hypotheses to ensure there clear alignment and coherence between the two.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all of the secondary hypotheses are true, the primary hypothesis should be true.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not, adjust the statements on this slide and the previous slide. </a:t>
            </a:r>
            <a:endParaRPr sz="1400" i="1">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b237f784e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b237f784e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5) Outline the primary and secondary hypotheses behind the growth loop</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The purpose of this slide is to summarize all the hypotheses we’ve made in the previous slide in one single place to ensure alignment and coherence, so we can prepare for A/B testing in the next section.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State the primary hypothesis you stated in the previous slide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List the secondary hypotheses you stated in the previous slide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Examine the primary and secondary hypotheses to ensure there clear alignment and coherence between the two.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all of the secondary hypotheses are true, the primary hypothesis should be true.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not, adjust the statements on this slide and the previous slide. </a:t>
            </a:r>
            <a:endParaRPr sz="1400" i="1">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1113045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b3804fe4f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b3804fe4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In this section, “Validating the Path to Growth”, please complete the following tasks :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Reframe the hypotheses as testing goals and identify metrics associated with each testing question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Identify the test audience appropriate to the testing goals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Create a test setup that controls for the users' experience in a way that helps validate the hypotheses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Analyze the potential faulty assumptions and risks around this test and clarify how you might mitigate the risk</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Evaluate the anticipated test results and propose actionable next steps </a:t>
            </a:r>
            <a:endParaRPr sz="1400" b="1" i="1">
              <a:solidFill>
                <a:schemeClr val="dk1"/>
              </a:solidFill>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b237f784e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b237f784e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dirty="0">
                <a:solidFill>
                  <a:schemeClr val="dk1"/>
                </a:solidFill>
                <a:latin typeface="Open Sans"/>
                <a:ea typeface="Open Sans"/>
                <a:cs typeface="Open Sans"/>
                <a:sym typeface="Open Sans"/>
              </a:rPr>
              <a:t>Project Instructions</a:t>
            </a:r>
            <a:endParaRPr sz="1400" b="1" i="1" dirty="0">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Light"/>
              <a:buAutoNum type="arabicParenR"/>
            </a:pPr>
            <a:r>
              <a:rPr lang="en" sz="1400" i="1" dirty="0">
                <a:solidFill>
                  <a:schemeClr val="dk1"/>
                </a:solidFill>
                <a:latin typeface="Open Sans Light"/>
                <a:ea typeface="Open Sans Light"/>
                <a:cs typeface="Open Sans Light"/>
                <a:sym typeface="Open Sans Light"/>
              </a:rPr>
              <a:t>Reframe the hypotheses as testing goals and identify metrics associated with each testing question   </a:t>
            </a: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Test Goal and Metric - Primary</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Goal: Reframe the primary hypothesis statement you have in the “Growth Hypotheses” slide in the form of a test question. Explain what  you hope to learn from this A/B test. </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Metric: List the single metric that you need to observe to answer the test question. </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This metric should align with the primary metric that you have identified in the “Growth Metrics” slide in the “Inspecting the Landscape” section</a:t>
            </a:r>
            <a:endParaRPr sz="1400" i="1" dirty="0">
              <a:solidFill>
                <a:schemeClr val="dk1"/>
              </a:solidFill>
              <a:latin typeface="Open Sans Light"/>
              <a:ea typeface="Open Sans Light"/>
              <a:cs typeface="Open Sans Light"/>
              <a:sym typeface="Open Sans Light"/>
            </a:endParaRPr>
          </a:p>
          <a:p>
            <a:pPr marL="457200" lvl="0" indent="0" algn="l" rtl="0">
              <a:spcBef>
                <a:spcPts val="0"/>
              </a:spcBef>
              <a:spcAft>
                <a:spcPts val="0"/>
              </a:spcAft>
              <a:buNone/>
            </a:pP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Test Goals and Metric - Secondary</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Goal: Reframe the secondary hypotheses statements you have in the “Growth Hypotheses” slide in the form of test questions. Explain what  you hope to learn from this A/B test in the context of these secondary hypotheses. </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List 1-2 test questions here by selecting the hypotheses you believe are the biggest risk. </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You can combine two smaller scope hypotheses into one if it makes better sense. </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Metric: For each of the test questions, list the single metric that you need to observe to answer the test question. </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This metric may be one of the secondary metrics you listed in the Landscape section</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If you identified another metric that makes most sense here, explain why this metric is selected as a secondary metric</a:t>
            </a: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dirty="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b237f784e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b237f784e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dirty="0">
                <a:solidFill>
                  <a:schemeClr val="dk1"/>
                </a:solidFill>
                <a:latin typeface="Open Sans"/>
                <a:ea typeface="Open Sans"/>
                <a:cs typeface="Open Sans"/>
                <a:sym typeface="Open Sans"/>
              </a:rPr>
              <a:t>Project Instructions</a:t>
            </a:r>
            <a:endParaRPr sz="1400" b="1" i="1" dirty="0">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Light"/>
              <a:buAutoNum type="arabicParenR"/>
            </a:pPr>
            <a:r>
              <a:rPr lang="en" sz="1400" i="1" dirty="0">
                <a:solidFill>
                  <a:schemeClr val="dk1"/>
                </a:solidFill>
                <a:latin typeface="Open Sans Light"/>
                <a:ea typeface="Open Sans Light"/>
                <a:cs typeface="Open Sans Light"/>
                <a:sym typeface="Open Sans Light"/>
              </a:rPr>
              <a:t>Reframe the hypotheses as testing goals and identify metrics associated with each testing question   </a:t>
            </a: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Test Goal and Metric - Primary</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Goal: Reframe the primary hypothesis statement you have in the “Growth Hypotheses” slide in the form of a test question. Explain what  you hope to learn from this A/B test. </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Metric: List the single metric that you need to observe to answer the test question. </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This metric should align with the primary metric that you have identified in the “Growth Metrics” slide in the “Inspecting the Landscape” section</a:t>
            </a:r>
            <a:endParaRPr sz="1400" i="1" dirty="0">
              <a:solidFill>
                <a:schemeClr val="dk1"/>
              </a:solidFill>
              <a:latin typeface="Open Sans Light"/>
              <a:ea typeface="Open Sans Light"/>
              <a:cs typeface="Open Sans Light"/>
              <a:sym typeface="Open Sans Light"/>
            </a:endParaRPr>
          </a:p>
          <a:p>
            <a:pPr marL="457200" lvl="0" indent="0" algn="l" rtl="0">
              <a:spcBef>
                <a:spcPts val="0"/>
              </a:spcBef>
              <a:spcAft>
                <a:spcPts val="0"/>
              </a:spcAft>
              <a:buNone/>
            </a:pP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Test Goals and Metric - Secondary</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Goal: Reframe the secondary hypotheses statements you have in the “Growth Hypotheses” slide in the form of test questions. Explain what  you hope to learn from this A/B test in the context of these secondary hypotheses. </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List 1-2 test questions here by selecting the hypotheses you believe are the biggest risk. </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You can combine two smaller scope hypotheses into one if it makes better sense. </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Metric: For each of the test questions, list the single metric that you need to observe to answer the test question. </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This metric may be one of the secondary metrics you listed in the Landscape section</a:t>
            </a:r>
            <a:endParaRPr sz="1400" i="1" dirty="0">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dirty="0">
                <a:solidFill>
                  <a:schemeClr val="dk1"/>
                </a:solidFill>
                <a:latin typeface="Open Sans Light"/>
                <a:ea typeface="Open Sans Light"/>
                <a:cs typeface="Open Sans Light"/>
                <a:sym typeface="Open Sans Light"/>
              </a:rPr>
              <a:t>If you identified another metric that makes most sense here, explain why this metric is selected as a secondary metric</a:t>
            </a: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dirty="0">
              <a:solidFill>
                <a:schemeClr val="dk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214486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b279a0a2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b279a0a2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2) Identify the test audience appropriate to the testing goals and explain the rationale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Test Audience: List the appropriate audience for this test.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Rationale: Explain why you select this specific group.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3) Create a test setup that controls for the users' experience in a way that helps validate the primary hypothesis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Control Group: Describe the control group user experience. What is the current default experience?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Variant Group: Describe the variant group user experience. How does it differ from control group?</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b3804fe4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b3804fe4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4) Analyze the potential faulty assumptions and risks around this test and clarify how you might mitigate the risk</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Risks</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what might go wrong in this test.</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2 potential risks in which users might behave in unanticipated ways or the feature might do harm to the user experience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Mitigation: Explain how you are mitigating the risk that you called out.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It can be based on how you’re designing the product feature, setting up the test, OR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It can be potential follow up actions you might take after you gained learnings from the test.</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7cd5f656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7cd5f65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1) This is the outline of the growth presentation deck you’ll be creating. All the sections and headings outlined here are required for the completion of this project. You can adjust the presentation style and add slides to illustrate your ideas. However, please keep the following in mind: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All the topic listed here must be covered</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Keep the main section titles and heading titles the same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Keep the sequence of the presentation consistent with the overview listed here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1400" i="1">
                <a:solidFill>
                  <a:schemeClr val="dk1"/>
                </a:solidFill>
                <a:latin typeface="Open Sans Light"/>
                <a:ea typeface="Open Sans Light"/>
                <a:cs typeface="Open Sans Light"/>
                <a:sym typeface="Open Sans Light"/>
              </a:rPr>
              <a:t>2) Read the “Project Instructions” in the speaker notes for each slide to complete the content in each section</a:t>
            </a:r>
            <a:endParaRPr sz="1400" i="1">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279a0a2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279a0a2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5) Evaluate the anticipated test results and propose actionable next steps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What we expect to see: In this section, imagine the scenario where you observed a meaningful difference between control and variant and the primary metric trends in the right direction.</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the primary hypothesis is proven true, describe the user behaviors you expect to observe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Based on the expected results, list 2 specific analyses you would do to continue to 1) learn more about user behavior and 2) use those learnings drive further growth in this loop and explain why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If the unexpected happens: Imagine the scenario where you do not observe any meaningful difference between control and variant.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If the primary hypothesis is not proven true, describe the user behaviors you expect to observe.</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Based on the expected results,  list 2 specific analyses you would do to continue to 1) learn more about user behavior and 2) use those learnings to drive further growth in this loop and explain why </a:t>
            </a:r>
            <a:endParaRPr sz="1400" i="1">
              <a:solidFill>
                <a:schemeClr val="dk1"/>
              </a:solidFill>
              <a:latin typeface="Open Sans Light"/>
              <a:ea typeface="Open Sans Light"/>
              <a:cs typeface="Open Sans Light"/>
              <a:sym typeface="Open Sans Light"/>
            </a:endParaRPr>
          </a:p>
          <a:p>
            <a:pPr marL="91440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9e29a079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9e29a079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In this section, “Developing the Growth Vision”, please complete the following tasks :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Analyze the potential growth risks based on the common bottleneck categories (retention, saturation, single product/market)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Apply the Ansoff Matrix to analyze the product/market expansion opportunity</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Propose an expansion of the original growth loop by applying one of the identified product/market expansion opportunity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Justify the rationale behind the original and expanded growth loop using the Ansoff Matrix and referencing the business goal</a:t>
            </a:r>
            <a:endParaRPr sz="1400" i="1">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b237f784e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b237f784e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r>
              <a:rPr lang="en" sz="1400" i="1">
                <a:solidFill>
                  <a:schemeClr val="dk1"/>
                </a:solidFill>
                <a:latin typeface="Open Sans Light"/>
                <a:ea typeface="Open Sans Light"/>
                <a:cs typeface="Open Sans Light"/>
                <a:sym typeface="Open Sans Light"/>
              </a:rPr>
              <a: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Analyze the potential growth risks based on the common bottlenecks in each category (retention, saturation, single product/market)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Assess the Craft Snacks growth loop you created against these three major risk categories and explain how Craft Snacks might be susceptible to the risk.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Consider these questions for each category</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Customer Retention: (This category is done for you as an example of what the problem and solution statements might look like).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Problem: How might customer retention cause harm to the growth loop you create?</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Solution: What does this problem imply we need to do? What we might need to do prevent this risk?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Market Saturation</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Problem: How might market saturation create risk for the growth loop you created?</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Solution: What does this problem imply we need to do? What we might need to do prevent this risk?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Single Product and Market: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Problem: How does the current product and target market create business risk in growth?</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Solution: What does this problem imply we need to do? What we might need to do prevent this risk?  </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b279a0a2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b279a0a2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Open Sans"/>
                <a:ea typeface="Open Sans"/>
                <a:cs typeface="Open Sans"/>
                <a:sym typeface="Open Sans"/>
              </a:rPr>
              <a:t>Project Instructions</a:t>
            </a:r>
            <a:r>
              <a:rPr lang="en" sz="1400" i="1">
                <a:solidFill>
                  <a:schemeClr val="dk1"/>
                </a:solidFill>
                <a:latin typeface="Open Sans Light"/>
                <a:ea typeface="Open Sans Light"/>
                <a:cs typeface="Open Sans Light"/>
                <a:sym typeface="Open Sans Light"/>
              </a:rPr>
              <a:t>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2) Apply the Ansoff Matrix to analyze the product/market expansion opportunity</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Given the business goal of driving user acquisition and growth, brainstorm new/existing features and products and new/existing markets Craft Snacks might work on to further optimize its growth. For each quadrant, list at least one potential idea and the rationale for it. </a:t>
            </a:r>
            <a:endParaRPr sz="1400" i="1">
              <a:solidFill>
                <a:schemeClr val="dk1"/>
              </a:solidFill>
              <a:latin typeface="Open Sans Light"/>
              <a:ea typeface="Open Sans Light"/>
              <a:cs typeface="Open Sans Light"/>
              <a:sym typeface="Open Sans Light"/>
            </a:endParaRPr>
          </a:p>
          <a:p>
            <a:pPr marL="45720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Market Penetration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one product or value that we currently offer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how we might attract more customers from our existing market.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Market Expansion</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one product or value that we currently offer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how we might leverage it to drive more customers from a new market.</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Product Development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one new product or value that we might offer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how we might attract more customers from our existing market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Diversification</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List at least one new product or value that we might offer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Explain how we might leverage it to drive more customers from a new market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b49f495f5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b49f495f5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3) Propose an expansion of the original growth loop by applying one of the identified product/market expansion opportunity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Copy over the growth loop that you created in the “Mapping Out the Path to Growth“ section in the next slide deck. You do not need to include the hypotheses listed around this growth loop.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Of all the potential expansion ideas that you listed in the Ansoff matrix, select one that you feel is most promising</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Map out this selected opportunity as an additional, expanded loop onto the existing loop you copied over</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The start and end of the expanded loop needs to be connected to the first loop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E.g. It might start out from the same first step, diverge, and then converge back into the third step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For the expanded loop that you created,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Consider the following as you brainstorm idea for the the loop</a:t>
            </a:r>
            <a:endParaRPr sz="1400" i="1">
              <a:solidFill>
                <a:schemeClr val="dk1"/>
              </a:solidFill>
              <a:latin typeface="Open Sans Light"/>
              <a:ea typeface="Open Sans Light"/>
              <a:cs typeface="Open Sans Light"/>
              <a:sym typeface="Open Sans Light"/>
            </a:endParaRPr>
          </a:p>
          <a:p>
            <a:pPr marL="1828800" lvl="3" indent="-317500" algn="l" rtl="0">
              <a:spcBef>
                <a:spcPts val="0"/>
              </a:spcBef>
              <a:spcAft>
                <a:spcPts val="0"/>
              </a:spcAft>
              <a:buClr>
                <a:schemeClr val="dk1"/>
              </a:buClr>
              <a:buSzPts val="1400"/>
              <a:buFont typeface="Open Sans Light"/>
              <a:buAutoNum type="arabicPeriod"/>
            </a:pPr>
            <a:r>
              <a:rPr lang="en" sz="1400" i="1">
                <a:solidFill>
                  <a:schemeClr val="dk1"/>
                </a:solidFill>
                <a:latin typeface="Open Sans Light"/>
                <a:ea typeface="Open Sans Light"/>
                <a:cs typeface="Open Sans Light"/>
                <a:sym typeface="Open Sans Light"/>
              </a:rPr>
              <a:t>Examine the existing resources, values, hurdles, and goal in the “Growth Problem Framing” slide</a:t>
            </a:r>
            <a:endParaRPr sz="1400" i="1">
              <a:solidFill>
                <a:schemeClr val="dk1"/>
              </a:solidFill>
              <a:latin typeface="Open Sans Light"/>
              <a:ea typeface="Open Sans Light"/>
              <a:cs typeface="Open Sans Light"/>
              <a:sym typeface="Open Sans Light"/>
            </a:endParaRPr>
          </a:p>
          <a:p>
            <a:pPr marL="1828800" lvl="3" indent="-317500" algn="l" rtl="0">
              <a:spcBef>
                <a:spcPts val="0"/>
              </a:spcBef>
              <a:spcAft>
                <a:spcPts val="0"/>
              </a:spcAft>
              <a:buClr>
                <a:schemeClr val="dk1"/>
              </a:buClr>
              <a:buSzPts val="1400"/>
              <a:buFont typeface="Open Sans Light"/>
              <a:buAutoNum type="arabicPeriod"/>
            </a:pPr>
            <a:r>
              <a:rPr lang="en" sz="1400" i="1">
                <a:solidFill>
                  <a:schemeClr val="dk1"/>
                </a:solidFill>
                <a:latin typeface="Open Sans Light"/>
                <a:ea typeface="Open Sans Light"/>
                <a:cs typeface="Open Sans Light"/>
                <a:sym typeface="Open Sans Light"/>
              </a:rPr>
              <a:t>What is the cycle of actions that would sustain and grow the business goal? </a:t>
            </a:r>
            <a:endParaRPr sz="1400" i="1">
              <a:solidFill>
                <a:schemeClr val="dk1"/>
              </a:solidFill>
              <a:latin typeface="Open Sans Light"/>
              <a:ea typeface="Open Sans Light"/>
              <a:cs typeface="Open Sans Light"/>
              <a:sym typeface="Open Sans Light"/>
            </a:endParaRPr>
          </a:p>
          <a:p>
            <a:pPr marL="1828800" lvl="3" indent="-317500" algn="l" rtl="0">
              <a:spcBef>
                <a:spcPts val="0"/>
              </a:spcBef>
              <a:spcAft>
                <a:spcPts val="0"/>
              </a:spcAft>
              <a:buClr>
                <a:schemeClr val="dk1"/>
              </a:buClr>
              <a:buSzPts val="1400"/>
              <a:buFont typeface="Open Sans Light"/>
              <a:buAutoNum type="arabicPeriod"/>
            </a:pPr>
            <a:r>
              <a:rPr lang="en" sz="1400" i="1">
                <a:solidFill>
                  <a:schemeClr val="dk1"/>
                </a:solidFill>
                <a:latin typeface="Open Sans Light"/>
                <a:ea typeface="Open Sans Light"/>
                <a:cs typeface="Open Sans Light"/>
                <a:sym typeface="Open Sans Light"/>
              </a:rPr>
              <a:t>What is the input, output, reinvestment? Make sure the “input leads to output that can be reinvested to generate more input."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Start with the action that directly achieves the business goal and create an additional 2-3 steps to form the loop. </a:t>
            </a:r>
            <a:endParaRPr sz="1400" i="1">
              <a:solidFill>
                <a:schemeClr val="dk1"/>
              </a:solidFill>
              <a:latin typeface="Open Sans Light"/>
              <a:ea typeface="Open Sans Light"/>
              <a:cs typeface="Open Sans Light"/>
              <a:sym typeface="Open Sans Light"/>
            </a:endParaRPr>
          </a:p>
          <a:p>
            <a:pPr marL="1371600" lvl="2" indent="-317500" algn="l" rtl="0">
              <a:spcBef>
                <a:spcPts val="0"/>
              </a:spcBef>
              <a:spcAft>
                <a:spcPts val="0"/>
              </a:spcAft>
              <a:buClr>
                <a:schemeClr val="dk1"/>
              </a:buClr>
              <a:buSzPts val="1400"/>
              <a:buFont typeface="Open Sans Light"/>
              <a:buAutoNum type="romanLcPeriod"/>
            </a:pPr>
            <a:r>
              <a:rPr lang="en" sz="1400" i="1">
                <a:solidFill>
                  <a:schemeClr val="dk1"/>
                </a:solidFill>
                <a:latin typeface="Open Sans Light"/>
                <a:ea typeface="Open Sans Light"/>
                <a:cs typeface="Open Sans Light"/>
                <a:sym typeface="Open Sans Light"/>
              </a:rPr>
              <a:t>Use the different color arrow from the first loop to indicate the circulatory direction of the loop </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67052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9e29a079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d9e29a079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Justify the rationale behind the original and expanded growth loop using the Ansoff Matrix and the business context provided in the prompt</a:t>
            </a:r>
            <a:endParaRPr sz="1400" i="1">
              <a:solidFill>
                <a:schemeClr val="dk1"/>
              </a:solidFill>
              <a:latin typeface="Open Sans Light"/>
              <a:ea typeface="Open Sans Light"/>
              <a:cs typeface="Open Sans Light"/>
              <a:sym typeface="Open Sans Light"/>
            </a:endParaRPr>
          </a:p>
          <a:p>
            <a:pPr marL="45720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arenR"/>
            </a:pPr>
            <a:r>
              <a:rPr lang="en" sz="1400" i="1">
                <a:solidFill>
                  <a:schemeClr val="dk1"/>
                </a:solidFill>
                <a:latin typeface="Open Sans Light"/>
                <a:ea typeface="Open Sans Light"/>
                <a:cs typeface="Open Sans Light"/>
                <a:sym typeface="Open Sans Light"/>
              </a:rPr>
              <a:t>Original Growth Loop: Explain which category this loop falls into in the Ansoff Matrix. Justify your rationale by explaining why the focus here contributes to the business goal.</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arenR"/>
            </a:pPr>
            <a:r>
              <a:rPr lang="en" sz="1400" i="1">
                <a:solidFill>
                  <a:schemeClr val="dk1"/>
                </a:solidFill>
                <a:latin typeface="Open Sans Light"/>
                <a:ea typeface="Open Sans Light"/>
                <a:cs typeface="Open Sans Light"/>
                <a:sym typeface="Open Sans Light"/>
              </a:rPr>
              <a:t>Expanded Growth Loop: Explain which category this growth loop falls into in the Ansoff Matrix. Justify your rationale by explaining why the focus here contributes to the business goal.</a:t>
            </a:r>
            <a:endParaRPr sz="1400" i="1">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9e29a079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9e29a079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dirty="0">
                <a:solidFill>
                  <a:schemeClr val="dk1"/>
                </a:solidFill>
                <a:latin typeface="Open Sans"/>
                <a:ea typeface="Open Sans"/>
                <a:cs typeface="Open Sans"/>
                <a:sym typeface="Open Sans"/>
              </a:rPr>
              <a:t>Project Instructions</a:t>
            </a: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1400" i="1" dirty="0">
                <a:solidFill>
                  <a:schemeClr val="dk1"/>
                </a:solidFill>
                <a:latin typeface="Open Sans Light"/>
                <a:ea typeface="Open Sans Light"/>
                <a:cs typeface="Open Sans Light"/>
                <a:sym typeface="Open Sans Light"/>
              </a:rPr>
              <a:t>In this section, “Inspecting the Landscape”, please complete the following tasks :  </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dirty="0">
                <a:solidFill>
                  <a:schemeClr val="dk1"/>
                </a:solidFill>
                <a:latin typeface="Open Sans Light"/>
                <a:ea typeface="Open Sans Light"/>
                <a:cs typeface="Open Sans Light"/>
                <a:sym typeface="Open Sans Light"/>
              </a:rPr>
              <a:t>Identify the business goal as indicated in the case study prompt </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dirty="0">
                <a:solidFill>
                  <a:schemeClr val="dk1"/>
                </a:solidFill>
                <a:latin typeface="Open Sans Light"/>
                <a:ea typeface="Open Sans Light"/>
                <a:cs typeface="Open Sans Light"/>
                <a:sym typeface="Open Sans Light"/>
              </a:rPr>
              <a:t>Identify the product strategy as indicated in the case study prompt</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dirty="0">
                <a:solidFill>
                  <a:schemeClr val="dk1"/>
                </a:solidFill>
                <a:latin typeface="Open Sans Light"/>
                <a:ea typeface="Open Sans Light"/>
                <a:cs typeface="Open Sans Light"/>
                <a:sym typeface="Open Sans Light"/>
              </a:rPr>
              <a:t>Apply the AARRR framework to analyze the growth components and metrics along the user journey based on the prompt </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dirty="0">
                <a:solidFill>
                  <a:schemeClr val="dk1"/>
                </a:solidFill>
                <a:latin typeface="Open Sans Light"/>
                <a:ea typeface="Open Sans Light"/>
                <a:cs typeface="Open Sans Light"/>
                <a:sym typeface="Open Sans Light"/>
              </a:rPr>
              <a:t>Identify all the critical metrics and distinguish between primary and secondary metrics given the business goal as stated in the prompt</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dirty="0">
                <a:solidFill>
                  <a:schemeClr val="dk1"/>
                </a:solidFill>
                <a:latin typeface="Open Sans Light"/>
                <a:ea typeface="Open Sans Light"/>
                <a:cs typeface="Open Sans Light"/>
                <a:sym typeface="Open Sans Light"/>
              </a:rPr>
              <a:t>Synthesize key characteristics of the target persona, existing customers and potential customers based on the prompt </a:t>
            </a:r>
            <a:endParaRPr sz="1400" b="1" i="1" dirty="0">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b237f78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b237f78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r>
              <a:rPr lang="en" sz="1400" i="1">
                <a:solidFill>
                  <a:schemeClr val="dk1"/>
                </a:solidFill>
                <a:latin typeface="Open Sans Light"/>
                <a:ea typeface="Open Sans Light"/>
                <a:cs typeface="Open Sans Light"/>
                <a:sym typeface="Open Sans Light"/>
              </a:rPr>
              <a:t>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1) Identify the business goal as indicated by the prompt</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List the goal and objective you are tasked with as the Growth Product Manager of Craft Snacks </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Goal: The business mission you are tasked with</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Objective: The specific metric you are expected to achieve </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2) Identify the product strategy as indicated by the prompt</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Describe overall product strategy that has been defined by the business.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Explain what we hope to achieve for existing customers as it relates to the product strategy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Explain what we hope to achieve for potential new customers as it relates to the product strategy   </a:t>
            </a:r>
            <a:endParaRPr sz="14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b237f784e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b237f784e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dirty="0">
                <a:solidFill>
                  <a:schemeClr val="dk1"/>
                </a:solidFill>
                <a:latin typeface="Open Sans"/>
                <a:ea typeface="Open Sans"/>
                <a:cs typeface="Open Sans"/>
                <a:sym typeface="Open Sans"/>
              </a:rPr>
              <a:t>Project Instructions</a:t>
            </a:r>
            <a:endParaRPr sz="1400" i="1"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1400" i="1" dirty="0">
                <a:solidFill>
                  <a:schemeClr val="dk1"/>
                </a:solidFill>
                <a:latin typeface="Open Sans Light"/>
                <a:ea typeface="Open Sans Light"/>
                <a:cs typeface="Open Sans Light"/>
                <a:sym typeface="Open Sans Light"/>
              </a:rPr>
              <a:t>3) Apply the AARRR framework to analyze the growth components and metrics along the user journey based on the  “Metrics” section in the prompt</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Growth Components: List all the resources and actions that are associated with the acquisition, activation, and retention of the user.</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Acquisition: What are the current channels of acquisition? List all 3 channels. </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Activation: How do we enable users to sign up for the service?  List the single method that is available right now.</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Retention: What are the activities and actions a customer can take to engage with the online platform? List at least 3 activities.</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dirty="0">
                <a:solidFill>
                  <a:schemeClr val="dk1"/>
                </a:solidFill>
                <a:latin typeface="Open Sans Light"/>
                <a:ea typeface="Open Sans Light"/>
                <a:cs typeface="Open Sans Light"/>
                <a:sym typeface="Open Sans Light"/>
              </a:rPr>
              <a:t>Business Metrics: List all the existing growth metrics that are associated with the acquisition, activation, and retention of the user.</a:t>
            </a:r>
            <a:endParaRPr sz="1400" i="1" dirty="0">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dirty="0">
                <a:solidFill>
                  <a:schemeClr val="dk1"/>
                </a:solidFill>
                <a:latin typeface="Open Sans Light"/>
                <a:ea typeface="Open Sans Light"/>
                <a:cs typeface="Open Sans Light"/>
                <a:sym typeface="Open Sans Light"/>
              </a:rPr>
              <a:t>There should be 2 metrics for each phase </a:t>
            </a:r>
            <a:endParaRPr sz="1400" i="1" dirty="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b237f784e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b237f784e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1400" i="1">
                <a:solidFill>
                  <a:schemeClr val="dk1"/>
                </a:solidFill>
                <a:latin typeface="Open Sans Light"/>
                <a:ea typeface="Open Sans Light"/>
                <a:cs typeface="Open Sans Light"/>
                <a:sym typeface="Open Sans Light"/>
              </a:rPr>
              <a:t>4) Identify all the critical metrics as they relates the business goal and distinguish between the primary and secondary metrics by further examining the metrics you identified using the AARRR framework in the previous slide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Primary metric: List the single metric that directly reflects how well we are tracking towards the business goal identified in the “Business Goal and Product Strategy” slide.</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Secondary metric: Examine the primary metric in the context of the AARRR framework you created in the previous slide. List all the upstream and downstream metrics in relation to the primary metric.</a:t>
            </a:r>
            <a:endParaRPr sz="1400" i="1">
              <a:solidFill>
                <a:schemeClr val="dk1"/>
              </a:solidFill>
              <a:latin typeface="Open Sans Light"/>
              <a:ea typeface="Open Sans Light"/>
              <a:cs typeface="Open Sans Light"/>
              <a:sym typeface="Open Sans Light"/>
            </a:endParaRPr>
          </a:p>
          <a:p>
            <a:pPr marL="914400" lvl="1" indent="-317500" algn="l" rtl="0">
              <a:spcBef>
                <a:spcPts val="0"/>
              </a:spcBef>
              <a:spcAft>
                <a:spcPts val="0"/>
              </a:spcAft>
              <a:buClr>
                <a:schemeClr val="dk1"/>
              </a:buClr>
              <a:buSzPts val="1400"/>
              <a:buFont typeface="Open Sans Light"/>
              <a:buAutoNum type="alphaLcPeriod"/>
            </a:pPr>
            <a:r>
              <a:rPr lang="en" sz="1400" i="1">
                <a:solidFill>
                  <a:schemeClr val="dk1"/>
                </a:solidFill>
                <a:latin typeface="Open Sans Light"/>
                <a:ea typeface="Open Sans Light"/>
                <a:cs typeface="Open Sans Light"/>
                <a:sym typeface="Open Sans Light"/>
              </a:rPr>
              <a:t>There should be 3 upstream metrics and 2 downstream metrics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b237f784e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b237f784e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i="1">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5) Synthesize key characteristics of the target personas, existing customers and potential customers, based on the “Analytics and Research” section in the prompt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For existing customers, list at least 3-5 bullet points explaining their motivation or behavioral patterns. For each bullet, </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Include a quote or piece of data from the prompt that supports the listed bullet</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If an assumption is being made based on the interpretation of the data, please explain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lphaUcPeriod"/>
            </a:pPr>
            <a:r>
              <a:rPr lang="en" sz="1400" i="1">
                <a:solidFill>
                  <a:schemeClr val="dk1"/>
                </a:solidFill>
                <a:latin typeface="Open Sans Light"/>
                <a:ea typeface="Open Sans Light"/>
                <a:cs typeface="Open Sans Light"/>
                <a:sym typeface="Open Sans Light"/>
              </a:rPr>
              <a:t>For potential customers, list 2-3 bullet  points explaining their motivation or behavioral patterns.. For each bullet, </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Include a quote or piece of data from the prompt that supports  the listed bullet</a:t>
            </a:r>
            <a:endParaRPr sz="1400" i="1">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a:solidFill>
                  <a:schemeClr val="dk1"/>
                </a:solidFill>
                <a:latin typeface="Open Sans Light"/>
                <a:ea typeface="Open Sans Light"/>
                <a:cs typeface="Open Sans Light"/>
                <a:sym typeface="Open Sans Light"/>
              </a:rPr>
              <a:t>If an assumption is being made based on the interpretation of the data, please explain </a:t>
            </a:r>
            <a:endParaRPr sz="1400" b="1" i="1">
              <a:solidFill>
                <a:schemeClr val="dk1"/>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9e29a079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9e29a079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chemeClr val="dk1"/>
                </a:solidFill>
                <a:latin typeface="Open Sans"/>
                <a:ea typeface="Open Sans"/>
                <a:cs typeface="Open Sans"/>
                <a:sym typeface="Open Sans"/>
              </a:rPr>
              <a:t>Project Instructions</a:t>
            </a:r>
            <a:endParaRPr sz="1400" b="1" i="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i="1">
                <a:solidFill>
                  <a:schemeClr val="dk1"/>
                </a:solidFill>
                <a:latin typeface="Open Sans Light"/>
                <a:ea typeface="Open Sans Light"/>
                <a:cs typeface="Open Sans Light"/>
                <a:sym typeface="Open Sans Light"/>
              </a:rPr>
              <a:t>In this section, “Mapping Out the Path to Growth”, please complete the following tasks :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Apply the framework of Resources, Values, Hurdles, and Goals to analyze growth opportunities</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Create a growth loop that conforms to the key growth loop principles </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Identify the key product feature that needs to be built to enable this growth loop</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Identify the key hypotheses behind the entire and each step of the growth loop</a:t>
            </a:r>
            <a:endParaRPr sz="1400" i="1">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a:solidFill>
                  <a:schemeClr val="dk1"/>
                </a:solidFill>
                <a:latin typeface="Open Sans Light"/>
                <a:ea typeface="Open Sans Light"/>
                <a:cs typeface="Open Sans Light"/>
                <a:sym typeface="Open Sans Light"/>
              </a:rPr>
              <a:t>Outline the primary and secondary hypotheses behind the growth loop </a:t>
            </a:r>
            <a:endParaRPr sz="1400" b="1" i="1">
              <a:solidFill>
                <a:schemeClr val="dk1"/>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b279a0a2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b279a0a2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dirty="0">
                <a:solidFill>
                  <a:schemeClr val="dk1"/>
                </a:solidFill>
                <a:latin typeface="Open Sans"/>
                <a:ea typeface="Open Sans"/>
                <a:cs typeface="Open Sans"/>
                <a:sym typeface="Open Sans"/>
              </a:rPr>
              <a:t>Project Instructions</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chemeClr val="dk1"/>
              </a:buClr>
              <a:buSzPts val="1400"/>
              <a:buFont typeface="Open Sans Light"/>
              <a:buAutoNum type="arabicParenR"/>
            </a:pPr>
            <a:r>
              <a:rPr lang="en" sz="1400" i="1" dirty="0">
                <a:solidFill>
                  <a:schemeClr val="dk1"/>
                </a:solidFill>
                <a:latin typeface="Open Sans Light"/>
                <a:ea typeface="Open Sans Light"/>
                <a:cs typeface="Open Sans Light"/>
                <a:sym typeface="Open Sans Light"/>
              </a:rPr>
              <a:t>Apply the framework of Resources, Values, Hurdles, and Goals to analyze growth opportunities.</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rgbClr val="666666"/>
              </a:buClr>
              <a:buSzPts val="1400"/>
              <a:buFont typeface="Open Sans"/>
              <a:buAutoNum type="alphaUcPeriod"/>
            </a:pPr>
            <a:r>
              <a:rPr lang="en" sz="1400" i="1" dirty="0">
                <a:solidFill>
                  <a:schemeClr val="dk1"/>
                </a:solidFill>
                <a:latin typeface="Open Sans Light"/>
                <a:ea typeface="Open Sans Light"/>
                <a:cs typeface="Open Sans Light"/>
                <a:sym typeface="Open Sans Light"/>
              </a:rPr>
              <a:t>Resources:  Based on the target persona analysis, use at least 2 bullet points to illustrate the resources we might leverage from our existing customers. </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rgbClr val="666666"/>
              </a:buClr>
              <a:buSzPts val="1400"/>
              <a:buFont typeface="Open Sans"/>
              <a:buAutoNum type="alphaUcPeriod"/>
            </a:pPr>
            <a:r>
              <a:rPr lang="en" sz="1400" i="1" dirty="0">
                <a:solidFill>
                  <a:schemeClr val="dk1"/>
                </a:solidFill>
                <a:latin typeface="Open Sans Light"/>
                <a:ea typeface="Open Sans Light"/>
                <a:cs typeface="Open Sans Light"/>
                <a:sym typeface="Open Sans Light"/>
              </a:rPr>
              <a:t>Value: Given the resources, use at least 2 bullet points  to illustrate the opportunities and value we might unlock from the existing resources. </a:t>
            </a:r>
            <a:endParaRPr sz="1400" i="1" dirty="0">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dirty="0">
                <a:solidFill>
                  <a:schemeClr val="dk1"/>
                </a:solidFill>
                <a:latin typeface="Open Sans Light"/>
                <a:ea typeface="Open Sans Light"/>
                <a:cs typeface="Open Sans Light"/>
                <a:sym typeface="Open Sans Light"/>
              </a:rPr>
              <a:t>Note: the value should be an “added benefit” or “organic value” that we gain from the resource.  </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rgbClr val="666666"/>
              </a:buClr>
              <a:buSzPts val="1400"/>
              <a:buFont typeface="Open Sans"/>
              <a:buAutoNum type="alphaUcPeriod"/>
            </a:pPr>
            <a:r>
              <a:rPr lang="en" sz="1400" i="1" dirty="0">
                <a:solidFill>
                  <a:schemeClr val="dk1"/>
                </a:solidFill>
                <a:latin typeface="Open Sans Light"/>
                <a:ea typeface="Open Sans Light"/>
                <a:cs typeface="Open Sans Light"/>
                <a:sym typeface="Open Sans Light"/>
              </a:rPr>
              <a:t>Hurdles: Based on the target persona analysis, use at least 2 bullet points to illustrate the hurdles we need to overcome for our potential new customers.</a:t>
            </a:r>
            <a:endParaRPr sz="1400" i="1" dirty="0">
              <a:solidFill>
                <a:schemeClr val="dk1"/>
              </a:solidFill>
              <a:latin typeface="Open Sans Light"/>
              <a:ea typeface="Open Sans Light"/>
              <a:cs typeface="Open Sans Light"/>
              <a:sym typeface="Open Sans Light"/>
            </a:endParaRPr>
          </a:p>
          <a:p>
            <a:pPr marL="457200" lvl="0" indent="-317500" algn="l" rtl="0">
              <a:spcBef>
                <a:spcPts val="0"/>
              </a:spcBef>
              <a:spcAft>
                <a:spcPts val="0"/>
              </a:spcAft>
              <a:buClr>
                <a:srgbClr val="666666"/>
              </a:buClr>
              <a:buSzPts val="1400"/>
              <a:buFont typeface="Open Sans"/>
              <a:buAutoNum type="alphaUcPeriod"/>
            </a:pPr>
            <a:r>
              <a:rPr lang="en" sz="1400" i="1" dirty="0">
                <a:solidFill>
                  <a:schemeClr val="dk1"/>
                </a:solidFill>
                <a:latin typeface="Open Sans Light"/>
                <a:ea typeface="Open Sans Light"/>
                <a:cs typeface="Open Sans Light"/>
                <a:sym typeface="Open Sans Light"/>
              </a:rPr>
              <a:t>Goal: List a single bullet point to explain the business goal that we’re aiming to achieve. </a:t>
            </a:r>
            <a:endParaRPr sz="1400" i="1" dirty="0">
              <a:solidFill>
                <a:schemeClr val="dk1"/>
              </a:solidFill>
              <a:latin typeface="Open Sans Light"/>
              <a:ea typeface="Open Sans Light"/>
              <a:cs typeface="Open Sans Light"/>
              <a:sym typeface="Open Sans Light"/>
            </a:endParaRPr>
          </a:p>
          <a:p>
            <a:pPr marL="914400" lvl="1" indent="-298450" algn="l" rtl="0">
              <a:spcBef>
                <a:spcPts val="0"/>
              </a:spcBef>
              <a:spcAft>
                <a:spcPts val="0"/>
              </a:spcAft>
              <a:buClr>
                <a:schemeClr val="dk1"/>
              </a:buClr>
              <a:buSzPts val="1100"/>
              <a:buFont typeface="Open Sans"/>
              <a:buAutoNum type="alphaLcPeriod"/>
            </a:pPr>
            <a:r>
              <a:rPr lang="en" sz="1400" i="1" dirty="0">
                <a:solidFill>
                  <a:schemeClr val="dk1"/>
                </a:solidFill>
                <a:latin typeface="Open Sans Light"/>
                <a:ea typeface="Open Sans Light"/>
                <a:cs typeface="Open Sans Light"/>
                <a:sym typeface="Open Sans Light"/>
              </a:rPr>
              <a:t>Note: This should be the same goal stated as before in the “Inspecting the Landscape” section</a:t>
            </a:r>
            <a:endParaRPr sz="1400" b="1" i="1" dirty="0">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812726" y="863947"/>
            <a:ext cx="5518500" cy="17412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000000"/>
              </a:buClr>
              <a:buSzPts val="40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812726" y="2652117"/>
            <a:ext cx="5518500" cy="596100"/>
          </a:xfrm>
          <a:prstGeom prst="rect">
            <a:avLst/>
          </a:prstGeom>
          <a:noFill/>
          <a:ln>
            <a:noFill/>
          </a:ln>
        </p:spPr>
        <p:txBody>
          <a:bodyPr spcFirstLastPara="1" wrap="square" lIns="91425" tIns="91425" rIns="91425" bIns="91425" anchor="t" anchorCtr="0">
            <a:noAutofit/>
          </a:bodyPr>
          <a:lstStyle>
            <a:lvl1pPr marL="457200" marR="0" lvl="0" indent="-228600" algn="ctr" rtl="0">
              <a:lnSpc>
                <a:spcPct val="100000"/>
              </a:lnSpc>
              <a:spcBef>
                <a:spcPts val="0"/>
              </a:spcBef>
              <a:spcAft>
                <a:spcPts val="0"/>
              </a:spcAft>
              <a:buClr>
                <a:srgbClr val="000000"/>
              </a:buClr>
              <a:buSzPts val="18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4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Box (large)">
  <p:cSld name="ONE_COLUMN_TEXT_1">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5" name="Google Shape;45;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49250" rtl="0">
              <a:lnSpc>
                <a:spcPct val="115000"/>
              </a:lnSpc>
              <a:spcBef>
                <a:spcPts val="0"/>
              </a:spcBef>
              <a:spcAft>
                <a:spcPts val="0"/>
              </a:spcAft>
              <a:buClr>
                <a:srgbClr val="2E3D49"/>
              </a:buClr>
              <a:buSzPts val="1900"/>
              <a:buFont typeface="Open Sans"/>
              <a:buChar char="●"/>
              <a:defRPr sz="1900">
                <a:solidFill>
                  <a:srgbClr val="2E3D49"/>
                </a:solidFill>
                <a:latin typeface="Open Sans"/>
                <a:ea typeface="Open Sans"/>
                <a:cs typeface="Open Sans"/>
                <a:sym typeface="Open Sans"/>
              </a:defRPr>
            </a:lvl1pPr>
            <a:lvl2pPr marL="914400" lvl="1"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15000"/>
              </a:lnSpc>
              <a:spcBef>
                <a:spcPts val="1300"/>
              </a:spcBef>
              <a:spcAft>
                <a:spcPts val="13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6" name="Google Shape;46;p14"/>
          <p:cNvSpPr txBox="1">
            <a:spLocks noGrp="1"/>
          </p:cNvSpPr>
          <p:nvPr>
            <p:ph type="subTitle" idx="2"/>
          </p:nvPr>
        </p:nvSpPr>
        <p:spPr>
          <a:xfrm>
            <a:off x="605400" y="1180500"/>
            <a:ext cx="79335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9pPr>
          </a:lstStyle>
          <a:p>
            <a:endParaRPr/>
          </a:p>
        </p:txBody>
      </p:sp>
      <p:sp>
        <p:nvSpPr>
          <p:cNvPr id="47" name="Google Shape;47;p14"/>
          <p:cNvSpPr txBox="1">
            <a:spLocks noGrp="1"/>
          </p:cNvSpPr>
          <p:nvPr>
            <p:ph type="title"/>
          </p:nvPr>
        </p:nvSpPr>
        <p:spPr>
          <a:xfrm>
            <a:off x="605400" y="473950"/>
            <a:ext cx="7933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700"/>
              <a:buFont typeface="Open Sans"/>
              <a:buNone/>
              <a:defRPr sz="2700" b="1">
                <a:solidFill>
                  <a:srgbClr val="2E3D49"/>
                </a:solidFill>
                <a:latin typeface="Open Sans"/>
                <a:ea typeface="Open Sans"/>
                <a:cs typeface="Open Sans"/>
                <a:sym typeface="Open Sans"/>
              </a:defRPr>
            </a:lvl1pPr>
            <a:lvl2pPr lvl="1" rtl="0">
              <a:spcBef>
                <a:spcPts val="0"/>
              </a:spcBef>
              <a:spcAft>
                <a:spcPts val="0"/>
              </a:spcAft>
              <a:buClr>
                <a:srgbClr val="2E3D49"/>
              </a:buClr>
              <a:buSzPts val="2800"/>
              <a:buNone/>
              <a:defRPr>
                <a:solidFill>
                  <a:srgbClr val="2E3D49"/>
                </a:solidFill>
              </a:defRPr>
            </a:lvl2pPr>
            <a:lvl3pPr lvl="2" rtl="0">
              <a:spcBef>
                <a:spcPts val="0"/>
              </a:spcBef>
              <a:spcAft>
                <a:spcPts val="0"/>
              </a:spcAft>
              <a:buClr>
                <a:srgbClr val="2E3D49"/>
              </a:buClr>
              <a:buSzPts val="2800"/>
              <a:buNone/>
              <a:defRPr>
                <a:solidFill>
                  <a:srgbClr val="2E3D49"/>
                </a:solidFill>
              </a:defRPr>
            </a:lvl3pPr>
            <a:lvl4pPr lvl="3" rtl="0">
              <a:spcBef>
                <a:spcPts val="0"/>
              </a:spcBef>
              <a:spcAft>
                <a:spcPts val="0"/>
              </a:spcAft>
              <a:buClr>
                <a:srgbClr val="2E3D49"/>
              </a:buClr>
              <a:buSzPts val="2800"/>
              <a:buNone/>
              <a:defRPr>
                <a:solidFill>
                  <a:srgbClr val="2E3D49"/>
                </a:solidFill>
              </a:defRPr>
            </a:lvl4pPr>
            <a:lvl5pPr lvl="4" rtl="0">
              <a:spcBef>
                <a:spcPts val="0"/>
              </a:spcBef>
              <a:spcAft>
                <a:spcPts val="0"/>
              </a:spcAft>
              <a:buClr>
                <a:srgbClr val="2E3D49"/>
              </a:buClr>
              <a:buSzPts val="2800"/>
              <a:buNone/>
              <a:defRPr>
                <a:solidFill>
                  <a:srgbClr val="2E3D49"/>
                </a:solidFill>
              </a:defRPr>
            </a:lvl5pPr>
            <a:lvl6pPr lvl="5" rtl="0">
              <a:spcBef>
                <a:spcPts val="0"/>
              </a:spcBef>
              <a:spcAft>
                <a:spcPts val="0"/>
              </a:spcAft>
              <a:buClr>
                <a:srgbClr val="2E3D49"/>
              </a:buClr>
              <a:buSzPts val="2800"/>
              <a:buNone/>
              <a:defRPr>
                <a:solidFill>
                  <a:srgbClr val="2E3D49"/>
                </a:solidFill>
              </a:defRPr>
            </a:lvl6pPr>
            <a:lvl7pPr lvl="6" rtl="0">
              <a:spcBef>
                <a:spcPts val="0"/>
              </a:spcBef>
              <a:spcAft>
                <a:spcPts val="0"/>
              </a:spcAft>
              <a:buClr>
                <a:srgbClr val="2E3D49"/>
              </a:buClr>
              <a:buSzPts val="2800"/>
              <a:buNone/>
              <a:defRPr>
                <a:solidFill>
                  <a:srgbClr val="2E3D49"/>
                </a:solidFill>
              </a:defRPr>
            </a:lvl7pPr>
            <a:lvl8pPr lvl="7" rtl="0">
              <a:spcBef>
                <a:spcPts val="0"/>
              </a:spcBef>
              <a:spcAft>
                <a:spcPts val="0"/>
              </a:spcAft>
              <a:buClr>
                <a:srgbClr val="2E3D49"/>
              </a:buClr>
              <a:buSzPts val="2800"/>
              <a:buNone/>
              <a:defRPr>
                <a:solidFill>
                  <a:srgbClr val="2E3D49"/>
                </a:solidFill>
              </a:defRPr>
            </a:lvl8pPr>
            <a:lvl9pPr lvl="8" rtl="0">
              <a:spcBef>
                <a:spcPts val="0"/>
              </a:spcBef>
              <a:spcAft>
                <a:spcPts val="0"/>
              </a:spcAft>
              <a:buClr>
                <a:srgbClr val="2E3D49"/>
              </a:buClr>
              <a:buSzPts val="2800"/>
              <a:buNone/>
              <a:defRPr>
                <a:solidFill>
                  <a:srgbClr val="2E3D4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ard">
  <p:cSld name="TITLE_AND_TWO_COLUMNS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800"/>
              <a:buNone/>
              <a:defRPr>
                <a:solidFill>
                  <a:srgbClr val="2E3D49"/>
                </a:solidFill>
              </a:defRPr>
            </a:lvl2pPr>
            <a:lvl3pPr lvl="2" rtl="0">
              <a:spcBef>
                <a:spcPts val="0"/>
              </a:spcBef>
              <a:spcAft>
                <a:spcPts val="0"/>
              </a:spcAft>
              <a:buClr>
                <a:srgbClr val="2E3D49"/>
              </a:buClr>
              <a:buSzPts val="2800"/>
              <a:buNone/>
              <a:defRPr>
                <a:solidFill>
                  <a:srgbClr val="2E3D49"/>
                </a:solidFill>
              </a:defRPr>
            </a:lvl3pPr>
            <a:lvl4pPr lvl="3" rtl="0">
              <a:spcBef>
                <a:spcPts val="0"/>
              </a:spcBef>
              <a:spcAft>
                <a:spcPts val="0"/>
              </a:spcAft>
              <a:buClr>
                <a:srgbClr val="2E3D49"/>
              </a:buClr>
              <a:buSzPts val="2800"/>
              <a:buNone/>
              <a:defRPr>
                <a:solidFill>
                  <a:srgbClr val="2E3D49"/>
                </a:solidFill>
              </a:defRPr>
            </a:lvl4pPr>
            <a:lvl5pPr lvl="4" rtl="0">
              <a:spcBef>
                <a:spcPts val="0"/>
              </a:spcBef>
              <a:spcAft>
                <a:spcPts val="0"/>
              </a:spcAft>
              <a:buClr>
                <a:srgbClr val="2E3D49"/>
              </a:buClr>
              <a:buSzPts val="2800"/>
              <a:buNone/>
              <a:defRPr>
                <a:solidFill>
                  <a:srgbClr val="2E3D49"/>
                </a:solidFill>
              </a:defRPr>
            </a:lvl5pPr>
            <a:lvl6pPr lvl="5" rtl="0">
              <a:spcBef>
                <a:spcPts val="0"/>
              </a:spcBef>
              <a:spcAft>
                <a:spcPts val="0"/>
              </a:spcAft>
              <a:buClr>
                <a:srgbClr val="2E3D49"/>
              </a:buClr>
              <a:buSzPts val="2800"/>
              <a:buNone/>
              <a:defRPr>
                <a:solidFill>
                  <a:srgbClr val="2E3D49"/>
                </a:solidFill>
              </a:defRPr>
            </a:lvl6pPr>
            <a:lvl7pPr lvl="6" rtl="0">
              <a:spcBef>
                <a:spcPts val="0"/>
              </a:spcBef>
              <a:spcAft>
                <a:spcPts val="0"/>
              </a:spcAft>
              <a:buClr>
                <a:srgbClr val="2E3D49"/>
              </a:buClr>
              <a:buSzPts val="2800"/>
              <a:buNone/>
              <a:defRPr>
                <a:solidFill>
                  <a:srgbClr val="2E3D49"/>
                </a:solidFill>
              </a:defRPr>
            </a:lvl7pPr>
            <a:lvl8pPr lvl="7" rtl="0">
              <a:spcBef>
                <a:spcPts val="0"/>
              </a:spcBef>
              <a:spcAft>
                <a:spcPts val="0"/>
              </a:spcAft>
              <a:buClr>
                <a:srgbClr val="2E3D49"/>
              </a:buClr>
              <a:buSzPts val="2800"/>
              <a:buNone/>
              <a:defRPr>
                <a:solidFill>
                  <a:srgbClr val="2E3D49"/>
                </a:solidFill>
              </a:defRPr>
            </a:lvl8pPr>
            <a:lvl9pPr lvl="8" rtl="0">
              <a:spcBef>
                <a:spcPts val="0"/>
              </a:spcBef>
              <a:spcAft>
                <a:spcPts val="0"/>
              </a:spcAft>
              <a:buClr>
                <a:srgbClr val="2E3D49"/>
              </a:buClr>
              <a:buSzPts val="2800"/>
              <a:buNone/>
              <a:defRPr>
                <a:solidFill>
                  <a:srgbClr val="2E3D49"/>
                </a:solidFill>
              </a:defRPr>
            </a:lvl9pPr>
          </a:lstStyle>
          <a:p>
            <a:endParaRPr/>
          </a:p>
        </p:txBody>
      </p:sp>
      <p:sp>
        <p:nvSpPr>
          <p:cNvPr id="50" name="Google Shape;5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15"/>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54" name="Google Shape;54;p1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800"/>
              <a:buNone/>
              <a:defRPr>
                <a:solidFill>
                  <a:srgbClr val="2E3D49"/>
                </a:solidFill>
              </a:defRPr>
            </a:lvl2pPr>
            <a:lvl3pPr lvl="2" rtl="0">
              <a:spcBef>
                <a:spcPts val="0"/>
              </a:spcBef>
              <a:spcAft>
                <a:spcPts val="0"/>
              </a:spcAft>
              <a:buClr>
                <a:srgbClr val="2E3D49"/>
              </a:buClr>
              <a:buSzPts val="2800"/>
              <a:buNone/>
              <a:defRPr>
                <a:solidFill>
                  <a:srgbClr val="2E3D49"/>
                </a:solidFill>
              </a:defRPr>
            </a:lvl3pPr>
            <a:lvl4pPr lvl="3" rtl="0">
              <a:spcBef>
                <a:spcPts val="0"/>
              </a:spcBef>
              <a:spcAft>
                <a:spcPts val="0"/>
              </a:spcAft>
              <a:buClr>
                <a:srgbClr val="2E3D49"/>
              </a:buClr>
              <a:buSzPts val="2800"/>
              <a:buNone/>
              <a:defRPr>
                <a:solidFill>
                  <a:srgbClr val="2E3D49"/>
                </a:solidFill>
              </a:defRPr>
            </a:lvl4pPr>
            <a:lvl5pPr lvl="4" rtl="0">
              <a:spcBef>
                <a:spcPts val="0"/>
              </a:spcBef>
              <a:spcAft>
                <a:spcPts val="0"/>
              </a:spcAft>
              <a:buClr>
                <a:srgbClr val="2E3D49"/>
              </a:buClr>
              <a:buSzPts val="2800"/>
              <a:buNone/>
              <a:defRPr>
                <a:solidFill>
                  <a:srgbClr val="2E3D49"/>
                </a:solidFill>
              </a:defRPr>
            </a:lvl5pPr>
            <a:lvl6pPr lvl="5" rtl="0">
              <a:spcBef>
                <a:spcPts val="0"/>
              </a:spcBef>
              <a:spcAft>
                <a:spcPts val="0"/>
              </a:spcAft>
              <a:buClr>
                <a:srgbClr val="2E3D49"/>
              </a:buClr>
              <a:buSzPts val="2800"/>
              <a:buNone/>
              <a:defRPr>
                <a:solidFill>
                  <a:srgbClr val="2E3D49"/>
                </a:solidFill>
              </a:defRPr>
            </a:lvl6pPr>
            <a:lvl7pPr lvl="6" rtl="0">
              <a:spcBef>
                <a:spcPts val="0"/>
              </a:spcBef>
              <a:spcAft>
                <a:spcPts val="0"/>
              </a:spcAft>
              <a:buClr>
                <a:srgbClr val="2E3D49"/>
              </a:buClr>
              <a:buSzPts val="2800"/>
              <a:buNone/>
              <a:defRPr>
                <a:solidFill>
                  <a:srgbClr val="2E3D49"/>
                </a:solidFill>
              </a:defRPr>
            </a:lvl7pPr>
            <a:lvl8pPr lvl="7" rtl="0">
              <a:spcBef>
                <a:spcPts val="0"/>
              </a:spcBef>
              <a:spcAft>
                <a:spcPts val="0"/>
              </a:spcAft>
              <a:buClr>
                <a:srgbClr val="2E3D49"/>
              </a:buClr>
              <a:buSzPts val="2800"/>
              <a:buNone/>
              <a:defRPr>
                <a:solidFill>
                  <a:srgbClr val="2E3D49"/>
                </a:solidFill>
              </a:defRPr>
            </a:lvl8pPr>
            <a:lvl9pPr lvl="8" rtl="0">
              <a:spcBef>
                <a:spcPts val="0"/>
              </a:spcBef>
              <a:spcAft>
                <a:spcPts val="0"/>
              </a:spcAft>
              <a:buClr>
                <a:srgbClr val="2E3D49"/>
              </a:buClr>
              <a:buSzPts val="2800"/>
              <a:buNone/>
              <a:defRPr>
                <a:solidFill>
                  <a:srgbClr val="2E3D49"/>
                </a:solidFill>
              </a:defRPr>
            </a:lvl9pPr>
          </a:lstStyle>
          <a:p>
            <a:endParaRPr/>
          </a:p>
        </p:txBody>
      </p:sp>
      <p:sp>
        <p:nvSpPr>
          <p:cNvPr id="55" name="Google Shape;55;p16"/>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1908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939500" y="724075"/>
            <a:ext cx="38367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1908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2" y="493175"/>
            <a:ext cx="38100" cy="476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slide" Target="slide21.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3400" dirty="0"/>
              <a:t>Crafting a Growth Loop </a:t>
            </a:r>
            <a:endParaRPr sz="3400" b="0" dirty="0"/>
          </a:p>
        </p:txBody>
      </p:sp>
      <p:sp>
        <p:nvSpPr>
          <p:cNvPr id="61" name="Google Shape;61;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Craft Snacks: User Acquisition and Growth Plan </a:t>
            </a:r>
            <a:r>
              <a:rPr lang="en" dirty="0"/>
              <a:t> </a:t>
            </a:r>
            <a:endParaRPr dirty="0"/>
          </a:p>
        </p:txBody>
      </p:sp>
      <p:sp>
        <p:nvSpPr>
          <p:cNvPr id="2" name="TextBox 1">
            <a:extLst>
              <a:ext uri="{FF2B5EF4-FFF2-40B4-BE49-F238E27FC236}">
                <a16:creationId xmlns:a16="http://schemas.microsoft.com/office/drawing/2014/main" id="{5E6DC1FB-6140-57BD-1842-EB0F9EE5048C}"/>
              </a:ext>
            </a:extLst>
          </p:cNvPr>
          <p:cNvSpPr txBox="1"/>
          <p:nvPr/>
        </p:nvSpPr>
        <p:spPr>
          <a:xfrm>
            <a:off x="6050844" y="4346222"/>
            <a:ext cx="2042122" cy="646331"/>
          </a:xfrm>
          <a:prstGeom prst="rect">
            <a:avLst/>
          </a:prstGeom>
          <a:noFill/>
        </p:spPr>
        <p:txBody>
          <a:bodyPr wrap="squar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Jamil Abdulai</a:t>
            </a:r>
          </a:p>
          <a:p>
            <a:r>
              <a:rPr lang="en-US" sz="1800" dirty="0">
                <a:latin typeface="Open Sans" panose="020B0606030504020204" pitchFamily="34" charset="0"/>
                <a:ea typeface="Open Sans" panose="020B0606030504020204" pitchFamily="34" charset="0"/>
                <a:cs typeface="Open Sans" panose="020B0606030504020204" pitchFamily="34" charset="0"/>
              </a:rPr>
              <a:t>October 3,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idx="4294967295"/>
          </p:nvPr>
        </p:nvSpPr>
        <p:spPr>
          <a:xfrm>
            <a:off x="449150" y="359225"/>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t>The Growth Loop</a:t>
            </a:r>
            <a:endParaRPr sz="3400" dirty="0"/>
          </a:p>
        </p:txBody>
      </p:sp>
      <p:sp>
        <p:nvSpPr>
          <p:cNvPr id="117" name="Google Shape;117;p26"/>
          <p:cNvSpPr/>
          <p:nvPr/>
        </p:nvSpPr>
        <p:spPr>
          <a:xfrm rot="2400272" flipH="1">
            <a:off x="5210583" y="2067696"/>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6"/>
          <p:cNvSpPr/>
          <p:nvPr/>
        </p:nvSpPr>
        <p:spPr>
          <a:xfrm rot="2700000">
            <a:off x="3081562" y="3083089"/>
            <a:ext cx="409415" cy="295712"/>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6"/>
          <p:cNvSpPr/>
          <p:nvPr/>
        </p:nvSpPr>
        <p:spPr>
          <a:xfrm rot="9235382">
            <a:off x="3187699" y="2067658"/>
            <a:ext cx="409484" cy="295443"/>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6"/>
          <p:cNvSpPr/>
          <p:nvPr/>
        </p:nvSpPr>
        <p:spPr>
          <a:xfrm rot="-2078683">
            <a:off x="5210483" y="3083105"/>
            <a:ext cx="409509" cy="295667"/>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6"/>
          <p:cNvSpPr txBox="1"/>
          <p:nvPr/>
        </p:nvSpPr>
        <p:spPr>
          <a:xfrm>
            <a:off x="3584175" y="2414763"/>
            <a:ext cx="1719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accent5"/>
                </a:solidFill>
                <a:latin typeface="Open Sans"/>
                <a:ea typeface="Open Sans"/>
                <a:cs typeface="Open Sans"/>
                <a:sym typeface="Open Sans"/>
              </a:rPr>
              <a:t>Craft Snacks Growth Loop</a:t>
            </a:r>
            <a:endParaRPr sz="1800" b="1" dirty="0">
              <a:solidFill>
                <a:schemeClr val="accent5"/>
              </a:solidFill>
              <a:latin typeface="Open Sans"/>
              <a:ea typeface="Open Sans"/>
              <a:cs typeface="Open Sans"/>
              <a:sym typeface="Open Sans"/>
            </a:endParaRPr>
          </a:p>
        </p:txBody>
      </p:sp>
      <p:sp>
        <p:nvSpPr>
          <p:cNvPr id="123" name="Google Shape;123;p26"/>
          <p:cNvSpPr txBox="1"/>
          <p:nvPr/>
        </p:nvSpPr>
        <p:spPr>
          <a:xfrm>
            <a:off x="3286269" y="928516"/>
            <a:ext cx="2011936" cy="892522"/>
          </a:xfrm>
          <a:prstGeom prst="rect">
            <a:avLst/>
          </a:prstGeom>
          <a:solidFill>
            <a:srgbClr val="F3F3F3"/>
          </a:solidFill>
          <a:ln>
            <a:noFill/>
          </a:ln>
        </p:spPr>
        <p:txBody>
          <a:bodyPr spcFirstLastPara="1" wrap="square" lIns="91425" tIns="91425" rIns="91425" bIns="91425" anchor="t" anchorCtr="0">
            <a:spAutoFit/>
          </a:bodyPr>
          <a:lstStyle/>
          <a:p>
            <a:r>
              <a:rPr lang="en-US" sz="1100" dirty="0">
                <a:latin typeface="Open Sans"/>
                <a:ea typeface="Open Sans"/>
                <a:cs typeface="Open Sans"/>
                <a:sym typeface="Open Sans"/>
              </a:rPr>
              <a:t>1. More new customers sign up for the craft snacks accounts</a:t>
            </a:r>
            <a:endParaRPr sz="1100" dirty="0">
              <a:latin typeface="Open Sans"/>
              <a:ea typeface="Open Sans"/>
              <a:cs typeface="Open Sans"/>
              <a:sym typeface="Open Sans"/>
            </a:endParaRPr>
          </a:p>
          <a:p>
            <a:pPr marL="0" lvl="0" indent="0" algn="l" rtl="0">
              <a:spcBef>
                <a:spcPts val="0"/>
              </a:spcBef>
              <a:spcAft>
                <a:spcPts val="0"/>
              </a:spcAft>
              <a:buNone/>
            </a:pPr>
            <a:endParaRPr sz="1300" dirty="0">
              <a:latin typeface="Open Sans"/>
              <a:ea typeface="Open Sans"/>
              <a:cs typeface="Open Sans"/>
              <a:sym typeface="Open Sans"/>
            </a:endParaRPr>
          </a:p>
        </p:txBody>
      </p:sp>
      <p:sp>
        <p:nvSpPr>
          <p:cNvPr id="124" name="Google Shape;124;p26"/>
          <p:cNvSpPr txBox="1"/>
          <p:nvPr/>
        </p:nvSpPr>
        <p:spPr>
          <a:xfrm>
            <a:off x="3535575" y="3480250"/>
            <a:ext cx="1627171" cy="1600408"/>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latin typeface="Open Sans"/>
                <a:ea typeface="Open Sans"/>
                <a:cs typeface="Open Sans"/>
                <a:sym typeface="Open Sans"/>
              </a:rPr>
              <a:t>3. The orders are quickly processed and shipped based on preferences with a 30-day option to return with full refund</a:t>
            </a:r>
            <a:endParaRPr sz="1100" dirty="0">
              <a:latin typeface="Open Sans"/>
              <a:ea typeface="Open Sans"/>
              <a:cs typeface="Open Sans"/>
              <a:sym typeface="Open Sans"/>
            </a:endParaRPr>
          </a:p>
          <a:p>
            <a:pPr marL="0" lvl="0" indent="0" algn="l" rtl="0">
              <a:spcBef>
                <a:spcPts val="0"/>
              </a:spcBef>
              <a:spcAft>
                <a:spcPts val="0"/>
              </a:spcAft>
              <a:buNone/>
            </a:pPr>
            <a:endParaRPr sz="1300" dirty="0">
              <a:latin typeface="Open Sans"/>
              <a:ea typeface="Open Sans"/>
              <a:cs typeface="Open Sans"/>
              <a:sym typeface="Open Sans"/>
            </a:endParaRPr>
          </a:p>
          <a:p>
            <a:pPr marL="0" lvl="0" indent="0" algn="l" rtl="0">
              <a:spcBef>
                <a:spcPts val="0"/>
              </a:spcBef>
              <a:spcAft>
                <a:spcPts val="0"/>
              </a:spcAft>
              <a:buNone/>
            </a:pPr>
            <a:endParaRPr sz="1300" dirty="0">
              <a:latin typeface="Open Sans"/>
              <a:ea typeface="Open Sans"/>
              <a:cs typeface="Open Sans"/>
              <a:sym typeface="Open Sans"/>
            </a:endParaRPr>
          </a:p>
        </p:txBody>
      </p:sp>
      <p:sp>
        <p:nvSpPr>
          <p:cNvPr id="125" name="Google Shape;125;p26"/>
          <p:cNvSpPr txBox="1"/>
          <p:nvPr/>
        </p:nvSpPr>
        <p:spPr>
          <a:xfrm>
            <a:off x="1171275" y="2207800"/>
            <a:ext cx="1817100" cy="156963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latin typeface="Open Sans"/>
                <a:ea typeface="Open Sans"/>
                <a:cs typeface="Open Sans"/>
                <a:sym typeface="Open Sans"/>
              </a:rPr>
              <a:t>4. The new customer writes review on the products and services with options to share experiences with friends online.</a:t>
            </a:r>
            <a:endParaRPr sz="1100" dirty="0">
              <a:latin typeface="Open Sans"/>
              <a:ea typeface="Open Sans"/>
              <a:cs typeface="Open Sans"/>
              <a:sym typeface="Open Sans"/>
            </a:endParaRPr>
          </a:p>
          <a:p>
            <a:pPr marL="0" lvl="0" indent="0" algn="l" rtl="0">
              <a:spcBef>
                <a:spcPts val="0"/>
              </a:spcBef>
              <a:spcAft>
                <a:spcPts val="0"/>
              </a:spcAft>
              <a:buNone/>
            </a:pPr>
            <a:endParaRPr sz="1100" dirty="0">
              <a:latin typeface="Open Sans"/>
              <a:ea typeface="Open Sans"/>
              <a:cs typeface="Open Sans"/>
              <a:sym typeface="Open Sans"/>
            </a:endParaRPr>
          </a:p>
          <a:p>
            <a:pPr marL="0" lvl="0" indent="0" algn="l" rtl="0">
              <a:spcBef>
                <a:spcPts val="0"/>
              </a:spcBef>
              <a:spcAft>
                <a:spcPts val="0"/>
              </a:spcAft>
              <a:buNone/>
            </a:pPr>
            <a:endParaRPr sz="1300" dirty="0">
              <a:latin typeface="Open Sans"/>
              <a:ea typeface="Open Sans"/>
              <a:cs typeface="Open Sans"/>
              <a:sym typeface="Open Sans"/>
            </a:endParaRPr>
          </a:p>
        </p:txBody>
      </p:sp>
      <p:sp>
        <p:nvSpPr>
          <p:cNvPr id="126" name="Google Shape;126;p26"/>
          <p:cNvSpPr txBox="1"/>
          <p:nvPr/>
        </p:nvSpPr>
        <p:spPr>
          <a:xfrm>
            <a:off x="5899875" y="2327650"/>
            <a:ext cx="1817100" cy="1092577"/>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dirty="0">
              <a:latin typeface="Open Sans"/>
              <a:ea typeface="Open Sans"/>
              <a:cs typeface="Open Sans"/>
              <a:sym typeface="Open Sans"/>
            </a:endParaRPr>
          </a:p>
          <a:p>
            <a:pPr marL="0" lvl="0" indent="0" algn="l" rtl="0">
              <a:spcBef>
                <a:spcPts val="0"/>
              </a:spcBef>
              <a:spcAft>
                <a:spcPts val="0"/>
              </a:spcAft>
              <a:buNone/>
            </a:pPr>
            <a:r>
              <a:rPr lang="en-US" sz="1100" dirty="0">
                <a:latin typeface="Open Sans"/>
                <a:ea typeface="Open Sans"/>
                <a:cs typeface="Open Sans"/>
                <a:sym typeface="Open Sans"/>
              </a:rPr>
              <a:t>2. New customers scope the site and place their orders online.</a:t>
            </a:r>
            <a:endParaRPr sz="1100" dirty="0">
              <a:latin typeface="Open Sans"/>
              <a:ea typeface="Open Sans"/>
              <a:cs typeface="Open Sans"/>
              <a:sym typeface="Open Sans"/>
            </a:endParaRPr>
          </a:p>
          <a:p>
            <a:pPr marL="0" lvl="0" indent="0" algn="l" rtl="0">
              <a:spcBef>
                <a:spcPts val="0"/>
              </a:spcBef>
              <a:spcAft>
                <a:spcPts val="0"/>
              </a:spcAft>
              <a:buClr>
                <a:srgbClr val="000000"/>
              </a:buClr>
              <a:buSzPts val="1100"/>
              <a:buFont typeface="Arial"/>
              <a:buNone/>
            </a:pPr>
            <a:endParaRPr sz="1300" dirty="0">
              <a:latin typeface="Open Sans"/>
              <a:ea typeface="Open Sans"/>
              <a:cs typeface="Open Sans"/>
              <a:sym typeface="Open Sans"/>
            </a:endParaRPr>
          </a:p>
        </p:txBody>
      </p:sp>
      <p:sp>
        <p:nvSpPr>
          <p:cNvPr id="2" name="Google Shape;152;p28">
            <a:extLst>
              <a:ext uri="{FF2B5EF4-FFF2-40B4-BE49-F238E27FC236}">
                <a16:creationId xmlns:a16="http://schemas.microsoft.com/office/drawing/2014/main" id="{C705FAA2-945B-4046-49A7-CADA1C6259D9}"/>
              </a:ext>
            </a:extLst>
          </p:cNvPr>
          <p:cNvSpPr txBox="1"/>
          <p:nvPr/>
        </p:nvSpPr>
        <p:spPr>
          <a:xfrm>
            <a:off x="1759269" y="1327584"/>
            <a:ext cx="1527000" cy="5232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Open Sans"/>
                <a:ea typeface="Open Sans"/>
                <a:cs typeface="Open Sans"/>
                <a:sym typeface="Open Sans"/>
              </a:rPr>
              <a:t>Hypothesis 1</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accent5"/>
              </a:solidFill>
              <a:latin typeface="Open Sans"/>
              <a:ea typeface="Open Sans"/>
              <a:cs typeface="Open Sans"/>
              <a:sym typeface="Open Sans"/>
            </a:endParaRPr>
          </a:p>
        </p:txBody>
      </p:sp>
      <p:sp>
        <p:nvSpPr>
          <p:cNvPr id="3" name="Google Shape;153;p28">
            <a:extLst>
              <a:ext uri="{FF2B5EF4-FFF2-40B4-BE49-F238E27FC236}">
                <a16:creationId xmlns:a16="http://schemas.microsoft.com/office/drawing/2014/main" id="{72CD78FD-169B-18E3-B158-BCBF710E231C}"/>
              </a:ext>
            </a:extLst>
          </p:cNvPr>
          <p:cNvSpPr txBox="1"/>
          <p:nvPr/>
        </p:nvSpPr>
        <p:spPr>
          <a:xfrm>
            <a:off x="6062836" y="2029740"/>
            <a:ext cx="1527000" cy="5232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Open Sans"/>
                <a:ea typeface="Open Sans"/>
                <a:cs typeface="Open Sans"/>
                <a:sym typeface="Open Sans"/>
              </a:rPr>
              <a:t>Hypothesis 2</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accent5"/>
              </a:solidFill>
              <a:latin typeface="Open Sans"/>
              <a:ea typeface="Open Sans"/>
              <a:cs typeface="Open Sans"/>
              <a:sym typeface="Open Sans"/>
            </a:endParaRPr>
          </a:p>
        </p:txBody>
      </p:sp>
      <p:sp>
        <p:nvSpPr>
          <p:cNvPr id="4" name="Google Shape;148;p28">
            <a:extLst>
              <a:ext uri="{FF2B5EF4-FFF2-40B4-BE49-F238E27FC236}">
                <a16:creationId xmlns:a16="http://schemas.microsoft.com/office/drawing/2014/main" id="{43542BB8-301A-8F47-32D5-2649B9C22547}"/>
              </a:ext>
            </a:extLst>
          </p:cNvPr>
          <p:cNvSpPr txBox="1"/>
          <p:nvPr/>
        </p:nvSpPr>
        <p:spPr>
          <a:xfrm>
            <a:off x="2224875" y="4568747"/>
            <a:ext cx="1527000" cy="5232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Hypothesis 3</a:t>
            </a:r>
            <a:endParaRPr sz="1100">
              <a:solidFill>
                <a:schemeClr val="dk1"/>
              </a:solidFill>
              <a:latin typeface="Open Sans"/>
              <a:ea typeface="Open Sans"/>
              <a:cs typeface="Open Sans"/>
              <a:sym typeface="Open Sans"/>
            </a:endParaRPr>
          </a:p>
          <a:p>
            <a:pPr marL="0" lvl="0" indent="0" algn="l" rtl="0">
              <a:spcBef>
                <a:spcPts val="0"/>
              </a:spcBef>
              <a:spcAft>
                <a:spcPts val="0"/>
              </a:spcAft>
              <a:buNone/>
            </a:pPr>
            <a:endParaRPr sz="1100">
              <a:solidFill>
                <a:schemeClr val="accent5"/>
              </a:solidFill>
              <a:latin typeface="Open Sans"/>
              <a:ea typeface="Open Sans"/>
              <a:cs typeface="Open Sans"/>
              <a:sym typeface="Open Sans"/>
            </a:endParaRPr>
          </a:p>
        </p:txBody>
      </p:sp>
      <p:sp>
        <p:nvSpPr>
          <p:cNvPr id="5" name="Google Shape;151;p28">
            <a:extLst>
              <a:ext uri="{FF2B5EF4-FFF2-40B4-BE49-F238E27FC236}">
                <a16:creationId xmlns:a16="http://schemas.microsoft.com/office/drawing/2014/main" id="{54BD810D-109A-A01E-DBB9-6AF2B3EEED60}"/>
              </a:ext>
            </a:extLst>
          </p:cNvPr>
          <p:cNvSpPr txBox="1"/>
          <p:nvPr/>
        </p:nvSpPr>
        <p:spPr>
          <a:xfrm>
            <a:off x="1316325" y="3388288"/>
            <a:ext cx="1527000" cy="5232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Open Sans"/>
                <a:ea typeface="Open Sans"/>
                <a:cs typeface="Open Sans"/>
                <a:sym typeface="Open Sans"/>
              </a:rPr>
              <a:t>Hypothesis 4</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accent5"/>
              </a:solidFill>
              <a:latin typeface="Open Sans"/>
              <a:ea typeface="Open Sans"/>
              <a:cs typeface="Open Sans"/>
              <a:sym typeface="Open Sans"/>
            </a:endParaRPr>
          </a:p>
        </p:txBody>
      </p:sp>
    </p:spTree>
    <p:extLst>
      <p:ext uri="{BB962C8B-B14F-4D97-AF65-F5344CB8AC3E}">
        <p14:creationId xmlns:p14="http://schemas.microsoft.com/office/powerpoint/2010/main" val="259367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dirty="0">
                <a:solidFill>
                  <a:schemeClr val="tx1"/>
                </a:solidFill>
              </a:rPr>
              <a:t>The Growth Loop</a:t>
            </a:r>
            <a:endParaRPr sz="3400" dirty="0">
              <a:solidFill>
                <a:schemeClr val="tx1"/>
              </a:solidFill>
            </a:endParaRPr>
          </a:p>
        </p:txBody>
      </p:sp>
      <p:sp>
        <p:nvSpPr>
          <p:cNvPr id="164" name="Google Shape;164;p30"/>
          <p:cNvSpPr txBox="1">
            <a:spLocks noGrp="1"/>
          </p:cNvSpPr>
          <p:nvPr>
            <p:ph type="body" idx="4294967295"/>
          </p:nvPr>
        </p:nvSpPr>
        <p:spPr>
          <a:xfrm>
            <a:off x="523000" y="1046650"/>
            <a:ext cx="7158900" cy="376574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Hypothesis  1</a:t>
            </a:r>
          </a:p>
          <a:p>
            <a:pPr marL="0" lvl="0" indent="0" algn="l" rtl="0">
              <a:lnSpc>
                <a:spcPct val="100000"/>
              </a:lnSpc>
              <a:spcBef>
                <a:spcPts val="0"/>
              </a:spcBef>
              <a:spcAft>
                <a:spcPts val="0"/>
              </a:spcAft>
              <a:buNone/>
            </a:pPr>
            <a:endParaRPr lang="en"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00000"/>
              </a:lnSpc>
            </a:pP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More new customers sign up for the craft snacks accounts</a:t>
            </a:r>
            <a:endParaRPr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lnSpc>
                <a:spcPct val="100000"/>
              </a:lnSpc>
              <a:spcBef>
                <a:spcPts val="1600"/>
              </a:spcBef>
              <a:spcAft>
                <a:spcPts val="0"/>
              </a:spcAft>
              <a:buClr>
                <a:schemeClr val="dk1"/>
              </a:buClr>
              <a:buSzPts val="1100"/>
              <a:buFont typeface="Arial"/>
              <a:buNone/>
            </a:pPr>
            <a:r>
              <a:rPr lang="en"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Hypothesis 2</a:t>
            </a:r>
          </a:p>
          <a:p>
            <a:pPr marL="285750" indent="-285750">
              <a:lnSpc>
                <a:spcPct val="100000"/>
              </a:lnSpc>
              <a:spcBef>
                <a:spcPts val="1600"/>
              </a:spcBef>
              <a:buClr>
                <a:schemeClr val="dk1"/>
              </a:buClr>
              <a:buSzPts val="1100"/>
            </a:pP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New customers scope the site and place their orders online.</a:t>
            </a:r>
          </a:p>
          <a:p>
            <a:pPr marL="0" indent="0">
              <a:lnSpc>
                <a:spcPct val="100000"/>
              </a:lnSpc>
              <a:spcBef>
                <a:spcPts val="1600"/>
              </a:spcBef>
              <a:buClr>
                <a:schemeClr val="dk1"/>
              </a:buClr>
              <a:buSzPts val="1100"/>
              <a:buNone/>
            </a:pPr>
            <a:r>
              <a:rPr lang="en"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Hypothesis 3</a:t>
            </a:r>
          </a:p>
          <a:p>
            <a:pPr marL="0" indent="0">
              <a:lnSpc>
                <a:spcPct val="100000"/>
              </a:lnSpc>
              <a:spcBef>
                <a:spcPts val="1600"/>
              </a:spcBef>
              <a:buClr>
                <a:schemeClr val="dk1"/>
              </a:buClr>
              <a:buSzPts val="1100"/>
              <a:buNone/>
            </a:pPr>
            <a:endParaRPr lang="en"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00000"/>
              </a:lnSpc>
            </a:pP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The orders are quickly processed and shipped based on preferences with a 30-day option to return with full refund</a:t>
            </a:r>
          </a:p>
          <a:p>
            <a:pPr marL="0" indent="0">
              <a:lnSpc>
                <a:spcPct val="100000"/>
              </a:lnSpc>
              <a:spcBef>
                <a:spcPts val="1600"/>
              </a:spcBef>
              <a:buClr>
                <a:schemeClr val="dk1"/>
              </a:buClr>
              <a:buSzPts val="1100"/>
              <a:buNone/>
            </a:pPr>
            <a:r>
              <a:rPr lang="en"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Hypothesis 4</a:t>
            </a:r>
          </a:p>
          <a:p>
            <a:pPr marL="285750" indent="-285750">
              <a:lnSpc>
                <a:spcPct val="100000"/>
              </a:lnSpc>
              <a:spcBef>
                <a:spcPts val="1600"/>
              </a:spcBef>
              <a:buClr>
                <a:schemeClr val="dk1"/>
              </a:buClr>
              <a:buSzPts val="1100"/>
            </a:pP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The new customer writes review on the products and services with options to share experiences with friends online</a:t>
            </a:r>
            <a:endParaRPr lang="en"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1600"/>
              </a:spcBef>
              <a:buClr>
                <a:schemeClr val="dk1"/>
              </a:buClr>
              <a:buSzPts val="1100"/>
              <a:buNone/>
            </a:pPr>
            <a:endParaRPr lang="en-US" sz="1400" dirty="0">
              <a:latin typeface="Open Sans"/>
              <a:ea typeface="Open Sans"/>
              <a:cs typeface="Open Sans"/>
              <a:sym typeface="Open Sans"/>
            </a:endParaRPr>
          </a:p>
          <a:p>
            <a:pPr marL="285750" indent="-285750">
              <a:spcBef>
                <a:spcPts val="1600"/>
              </a:spcBef>
              <a:buClr>
                <a:schemeClr val="dk1"/>
              </a:buClr>
              <a:buSzPts val="1100"/>
            </a:pPr>
            <a:endParaRPr sz="1300" dirty="0"/>
          </a:p>
          <a:p>
            <a:pPr marL="0" lvl="0" indent="0" algn="l" rtl="0">
              <a:lnSpc>
                <a:spcPct val="115000"/>
              </a:lnSpc>
              <a:spcBef>
                <a:spcPts val="1600"/>
              </a:spcBef>
              <a:spcAft>
                <a:spcPts val="0"/>
              </a:spcAft>
              <a:buNone/>
            </a:pPr>
            <a:r>
              <a:rPr lang="en" sz="1300" dirty="0"/>
              <a:t> </a:t>
            </a:r>
            <a:endParaRPr sz="1300"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b="1" dirty="0"/>
          </a:p>
          <a:p>
            <a:pPr marL="0" lvl="0" indent="0" algn="l" rtl="0">
              <a:lnSpc>
                <a:spcPct val="115000"/>
              </a:lnSpc>
              <a:spcBef>
                <a:spcPts val="1600"/>
              </a:spcBef>
              <a:spcAft>
                <a:spcPts val="1600"/>
              </a:spcAft>
              <a:buNone/>
            </a:pPr>
            <a:endParaRPr dirty="0"/>
          </a:p>
        </p:txBody>
      </p:sp>
    </p:spTree>
    <p:extLst>
      <p:ext uri="{BB962C8B-B14F-4D97-AF65-F5344CB8AC3E}">
        <p14:creationId xmlns:p14="http://schemas.microsoft.com/office/powerpoint/2010/main" val="339270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8"/>
          <p:cNvSpPr txBox="1">
            <a:spLocks noGrp="1"/>
          </p:cNvSpPr>
          <p:nvPr>
            <p:ph type="title" idx="4294967295"/>
          </p:nvPr>
        </p:nvSpPr>
        <p:spPr>
          <a:xfrm>
            <a:off x="179225" y="13410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The Growth Loop: Hypotheses </a:t>
            </a:r>
            <a:endParaRPr sz="3400"/>
          </a:p>
        </p:txBody>
      </p:sp>
      <p:sp>
        <p:nvSpPr>
          <p:cNvPr id="139" name="Google Shape;139;p28"/>
          <p:cNvSpPr txBox="1"/>
          <p:nvPr/>
        </p:nvSpPr>
        <p:spPr>
          <a:xfrm>
            <a:off x="3686525" y="772067"/>
            <a:ext cx="1817100" cy="1200298"/>
          </a:xfrm>
          <a:prstGeom prst="rect">
            <a:avLst/>
          </a:prstGeom>
          <a:solidFill>
            <a:srgbClr val="F3F3F3"/>
          </a:solidFill>
          <a:ln>
            <a:noFill/>
          </a:ln>
        </p:spPr>
        <p:txBody>
          <a:bodyPr spcFirstLastPara="1" wrap="square" lIns="91425" tIns="91425" rIns="91425" bIns="91425" anchor="t" anchorCtr="0">
            <a:spAutoFit/>
          </a:bodyPr>
          <a:lstStyle/>
          <a:p>
            <a:r>
              <a:rPr lang="en-US" sz="1100" dirty="0">
                <a:latin typeface="Open Sans"/>
                <a:ea typeface="Open Sans"/>
                <a:cs typeface="Open Sans"/>
                <a:sym typeface="Open Sans"/>
              </a:rPr>
              <a:t>More new customers sign up for the craft snacks accounts</a:t>
            </a:r>
          </a:p>
          <a:p>
            <a:pPr marL="0" lvl="0" indent="0" algn="l" rtl="0">
              <a:spcBef>
                <a:spcPts val="0"/>
              </a:spcBef>
              <a:spcAft>
                <a:spcPts val="0"/>
              </a:spcAft>
              <a:buNone/>
            </a:pPr>
            <a:endParaRPr sz="1100" dirty="0">
              <a:latin typeface="Open Sans"/>
              <a:ea typeface="Open Sans"/>
              <a:cs typeface="Open Sans"/>
              <a:sym typeface="Open Sans"/>
            </a:endParaRPr>
          </a:p>
          <a:p>
            <a:pPr marL="0" lvl="0" indent="0" algn="l" rtl="0">
              <a:spcBef>
                <a:spcPts val="0"/>
              </a:spcBef>
              <a:spcAft>
                <a:spcPts val="0"/>
              </a:spcAft>
              <a:buNone/>
            </a:pPr>
            <a:endParaRPr sz="1100" dirty="0">
              <a:latin typeface="Open Sans"/>
              <a:ea typeface="Open Sans"/>
              <a:cs typeface="Open Sans"/>
              <a:sym typeface="Open Sans"/>
            </a:endParaRPr>
          </a:p>
          <a:p>
            <a:pPr marL="0" lvl="0" indent="0" algn="l" rtl="0">
              <a:spcBef>
                <a:spcPts val="0"/>
              </a:spcBef>
              <a:spcAft>
                <a:spcPts val="0"/>
              </a:spcAft>
              <a:buNone/>
            </a:pPr>
            <a:endParaRPr sz="1100" dirty="0">
              <a:latin typeface="Open Sans"/>
              <a:ea typeface="Open Sans"/>
              <a:cs typeface="Open Sans"/>
              <a:sym typeface="Open Sans"/>
            </a:endParaRPr>
          </a:p>
        </p:txBody>
      </p:sp>
      <p:sp>
        <p:nvSpPr>
          <p:cNvPr id="140" name="Google Shape;140;p28"/>
          <p:cNvSpPr txBox="1"/>
          <p:nvPr/>
        </p:nvSpPr>
        <p:spPr>
          <a:xfrm>
            <a:off x="5599400" y="1840694"/>
            <a:ext cx="2110200" cy="1292631"/>
          </a:xfrm>
          <a:prstGeom prst="rect">
            <a:avLst/>
          </a:prstGeom>
          <a:solidFill>
            <a:srgbClr val="F3F3F3"/>
          </a:solidFill>
          <a:ln>
            <a:noFill/>
          </a:ln>
        </p:spPr>
        <p:txBody>
          <a:bodyPr spcFirstLastPara="1" wrap="square" lIns="91425" tIns="91425" rIns="91425" bIns="91425" anchor="t" anchorCtr="0">
            <a:spAutoFit/>
          </a:bodyPr>
          <a:lstStyle/>
          <a:p>
            <a:pPr>
              <a:buClr>
                <a:schemeClr val="dk1"/>
              </a:buClr>
              <a:buSzPts val="1100"/>
            </a:pPr>
            <a:r>
              <a:rPr lang="en-US" sz="1100" dirty="0">
                <a:latin typeface="Open Sans"/>
                <a:ea typeface="Open Sans"/>
                <a:cs typeface="Open Sans"/>
                <a:sym typeface="Open Sans"/>
              </a:rPr>
              <a:t>New customers scope the site and place their orders online.</a:t>
            </a:r>
          </a:p>
          <a:p>
            <a:pPr marL="0" lvl="0" indent="0" algn="l" rtl="0">
              <a:spcBef>
                <a:spcPts val="0"/>
              </a:spcBef>
              <a:spcAft>
                <a:spcPts val="0"/>
              </a:spcAft>
              <a:buClr>
                <a:schemeClr val="dk1"/>
              </a:buClr>
              <a:buSzPts val="1100"/>
              <a:buFont typeface="Arial"/>
              <a:buNone/>
            </a:pPr>
            <a:endParaRPr sz="1100"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dirty="0">
              <a:latin typeface="Open Sans"/>
              <a:ea typeface="Open Sans"/>
              <a:cs typeface="Open Sans"/>
              <a:sym typeface="Open Sans"/>
            </a:endParaRPr>
          </a:p>
        </p:txBody>
      </p:sp>
      <p:sp>
        <p:nvSpPr>
          <p:cNvPr id="141" name="Google Shape;141;p28"/>
          <p:cNvSpPr txBox="1"/>
          <p:nvPr/>
        </p:nvSpPr>
        <p:spPr>
          <a:xfrm>
            <a:off x="1269725" y="2418638"/>
            <a:ext cx="2110200" cy="1031021"/>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latin typeface="Open Sans"/>
                <a:ea typeface="Open Sans"/>
                <a:cs typeface="Open Sans"/>
                <a:sym typeface="Open Sans"/>
              </a:rPr>
              <a:t>The new customer writes review and rating on the products and services with options to share experiences with friends online.</a:t>
            </a:r>
          </a:p>
        </p:txBody>
      </p:sp>
      <p:sp>
        <p:nvSpPr>
          <p:cNvPr id="142" name="Google Shape;142;p28"/>
          <p:cNvSpPr/>
          <p:nvPr/>
        </p:nvSpPr>
        <p:spPr>
          <a:xfrm rot="2400272" flipH="1">
            <a:off x="5205183" y="2094671"/>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8"/>
          <p:cNvSpPr/>
          <p:nvPr/>
        </p:nvSpPr>
        <p:spPr>
          <a:xfrm rot="2700000">
            <a:off x="3076162" y="3110064"/>
            <a:ext cx="409415" cy="295712"/>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p:nvPr/>
        </p:nvSpPr>
        <p:spPr>
          <a:xfrm rot="9235382">
            <a:off x="3182299" y="2094633"/>
            <a:ext cx="409484" cy="295443"/>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rot="-2078683">
            <a:off x="5205083" y="3110080"/>
            <a:ext cx="409509" cy="295667"/>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txBox="1"/>
          <p:nvPr/>
        </p:nvSpPr>
        <p:spPr>
          <a:xfrm>
            <a:off x="3383625" y="3442200"/>
            <a:ext cx="2110200" cy="1846629"/>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Open Sans"/>
              <a:ea typeface="Open Sans"/>
              <a:cs typeface="Open Sans"/>
              <a:sym typeface="Open Sans"/>
            </a:endParaRPr>
          </a:p>
          <a:p>
            <a:r>
              <a:rPr lang="en-US" sz="1100" dirty="0">
                <a:latin typeface="Open Sans"/>
                <a:ea typeface="Open Sans"/>
                <a:cs typeface="Open Sans"/>
                <a:sym typeface="Open Sans"/>
              </a:rPr>
              <a:t>The orders are quickly processed and shipped based on preferences with a 30-day option to return with full refund</a:t>
            </a:r>
          </a:p>
          <a:p>
            <a:pPr marL="0" lvl="0" indent="0" algn="l" rtl="0">
              <a:spcBef>
                <a:spcPts val="0"/>
              </a:spcBef>
              <a:spcAft>
                <a:spcPts val="0"/>
              </a:spcAft>
              <a:buNone/>
            </a:pPr>
            <a:endParaRPr sz="1100"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147" name="Google Shape;147;p28"/>
          <p:cNvSpPr txBox="1"/>
          <p:nvPr/>
        </p:nvSpPr>
        <p:spPr>
          <a:xfrm>
            <a:off x="3578775" y="2441738"/>
            <a:ext cx="1719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5"/>
                </a:solidFill>
                <a:latin typeface="Open Sans"/>
                <a:ea typeface="Open Sans"/>
                <a:cs typeface="Open Sans"/>
                <a:sym typeface="Open Sans"/>
              </a:rPr>
              <a:t>Craft Snacks Growth Loop</a:t>
            </a:r>
            <a:endParaRPr sz="1800" b="1">
              <a:solidFill>
                <a:schemeClr val="accent5"/>
              </a:solidFill>
              <a:latin typeface="Open Sans"/>
              <a:ea typeface="Open Sans"/>
              <a:cs typeface="Open Sans"/>
              <a:sym typeface="Open Sans"/>
            </a:endParaRPr>
          </a:p>
        </p:txBody>
      </p:sp>
      <p:sp>
        <p:nvSpPr>
          <p:cNvPr id="148" name="Google Shape;148;p28"/>
          <p:cNvSpPr txBox="1"/>
          <p:nvPr/>
        </p:nvSpPr>
        <p:spPr>
          <a:xfrm>
            <a:off x="2248200" y="4572016"/>
            <a:ext cx="1527000" cy="5232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Hypothesis 3</a:t>
            </a:r>
            <a:endParaRPr sz="1100">
              <a:solidFill>
                <a:schemeClr val="dk1"/>
              </a:solidFill>
              <a:latin typeface="Open Sans"/>
              <a:ea typeface="Open Sans"/>
              <a:cs typeface="Open Sans"/>
              <a:sym typeface="Open Sans"/>
            </a:endParaRPr>
          </a:p>
          <a:p>
            <a:pPr marL="0" lvl="0" indent="0" algn="l" rtl="0">
              <a:spcBef>
                <a:spcPts val="0"/>
              </a:spcBef>
              <a:spcAft>
                <a:spcPts val="0"/>
              </a:spcAft>
              <a:buNone/>
            </a:pPr>
            <a:endParaRPr sz="1100">
              <a:solidFill>
                <a:schemeClr val="accent5"/>
              </a:solidFill>
              <a:latin typeface="Open Sans"/>
              <a:ea typeface="Open Sans"/>
              <a:cs typeface="Open Sans"/>
              <a:sym typeface="Open Sans"/>
            </a:endParaRPr>
          </a:p>
        </p:txBody>
      </p:sp>
      <p:sp>
        <p:nvSpPr>
          <p:cNvPr id="149" name="Google Shape;149;p28"/>
          <p:cNvSpPr txBox="1"/>
          <p:nvPr/>
        </p:nvSpPr>
        <p:spPr>
          <a:xfrm>
            <a:off x="5773701" y="3133325"/>
            <a:ext cx="2694600" cy="1877407"/>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b="1" dirty="0">
                <a:solidFill>
                  <a:schemeClr val="dk1"/>
                </a:solidFill>
                <a:latin typeface="Open Sans"/>
                <a:ea typeface="Open Sans"/>
                <a:cs typeface="Open Sans"/>
                <a:sym typeface="Open Sans"/>
              </a:rPr>
              <a:t>Primary Hypothesis</a:t>
            </a:r>
            <a:endParaRPr sz="1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accent5"/>
              </a:solidFill>
              <a:latin typeface="Open Sans"/>
              <a:ea typeface="Open Sans"/>
              <a:cs typeface="Open Sans"/>
              <a:sym typeface="Open Sans"/>
            </a:endParaRPr>
          </a:p>
          <a:p>
            <a:pPr marL="0" lvl="0" indent="0" algn="l" rtl="0">
              <a:spcBef>
                <a:spcPts val="0"/>
              </a:spcBef>
              <a:spcAft>
                <a:spcPts val="0"/>
              </a:spcAft>
              <a:buNone/>
            </a:pPr>
            <a:r>
              <a:rPr lang="en-US" sz="1100" dirty="0">
                <a:solidFill>
                  <a:schemeClr val="accent5"/>
                </a:solidFill>
                <a:latin typeface="Open Sans"/>
                <a:ea typeface="Open Sans"/>
                <a:cs typeface="Open Sans"/>
                <a:sym typeface="Open Sans"/>
              </a:rPr>
              <a:t>By quickly processing the orders placed based on preferences with option for a return and full refund, the customers are content and leave a positive review/share with friends hence attracting more new users to Craft Snacks.</a:t>
            </a:r>
            <a:endParaRPr sz="1100" dirty="0">
              <a:solidFill>
                <a:schemeClr val="accent5"/>
              </a:solidFill>
              <a:latin typeface="Open Sans"/>
              <a:ea typeface="Open Sans"/>
              <a:cs typeface="Open Sans"/>
              <a:sym typeface="Open Sans"/>
            </a:endParaRPr>
          </a:p>
          <a:p>
            <a:pPr marL="0" lvl="0" indent="0" algn="l" rtl="0">
              <a:spcBef>
                <a:spcPts val="0"/>
              </a:spcBef>
              <a:spcAft>
                <a:spcPts val="0"/>
              </a:spcAft>
              <a:buNone/>
            </a:pPr>
            <a:endParaRPr sz="1100" dirty="0">
              <a:solidFill>
                <a:schemeClr val="accent5"/>
              </a:solidFill>
              <a:latin typeface="Open Sans"/>
              <a:ea typeface="Open Sans"/>
              <a:cs typeface="Open Sans"/>
              <a:sym typeface="Open Sans"/>
            </a:endParaRPr>
          </a:p>
        </p:txBody>
      </p:sp>
      <p:sp>
        <p:nvSpPr>
          <p:cNvPr id="151" name="Google Shape;151;p28"/>
          <p:cNvSpPr txBox="1"/>
          <p:nvPr/>
        </p:nvSpPr>
        <p:spPr>
          <a:xfrm>
            <a:off x="403950" y="3385506"/>
            <a:ext cx="1527000" cy="5232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Open Sans"/>
                <a:ea typeface="Open Sans"/>
                <a:cs typeface="Open Sans"/>
                <a:sym typeface="Open Sans"/>
              </a:rPr>
              <a:t>Hypothesis 4</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accent5"/>
              </a:solidFill>
              <a:latin typeface="Open Sans"/>
              <a:ea typeface="Open Sans"/>
              <a:cs typeface="Open Sans"/>
              <a:sym typeface="Open Sans"/>
            </a:endParaRPr>
          </a:p>
        </p:txBody>
      </p:sp>
      <p:sp>
        <p:nvSpPr>
          <p:cNvPr id="152" name="Google Shape;152;p28"/>
          <p:cNvSpPr txBox="1"/>
          <p:nvPr/>
        </p:nvSpPr>
        <p:spPr>
          <a:xfrm>
            <a:off x="2635077" y="1408605"/>
            <a:ext cx="1527000" cy="5232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Open Sans"/>
                <a:ea typeface="Open Sans"/>
                <a:cs typeface="Open Sans"/>
                <a:sym typeface="Open Sans"/>
              </a:rPr>
              <a:t>Hypothesis 1</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accent5"/>
              </a:solidFill>
              <a:latin typeface="Open Sans"/>
              <a:ea typeface="Open Sans"/>
              <a:cs typeface="Open Sans"/>
              <a:sym typeface="Open Sans"/>
            </a:endParaRPr>
          </a:p>
        </p:txBody>
      </p:sp>
      <p:sp>
        <p:nvSpPr>
          <p:cNvPr id="153" name="Google Shape;153;p28"/>
          <p:cNvSpPr txBox="1"/>
          <p:nvPr/>
        </p:nvSpPr>
        <p:spPr>
          <a:xfrm>
            <a:off x="6234086" y="2311669"/>
            <a:ext cx="1527000" cy="5232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Open Sans"/>
                <a:ea typeface="Open Sans"/>
                <a:cs typeface="Open Sans"/>
                <a:sym typeface="Open Sans"/>
              </a:rPr>
              <a:t>Hypothesis 2</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accent5"/>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dirty="0"/>
              <a:t>Growth Hypotheses</a:t>
            </a:r>
            <a:endParaRPr sz="3400" dirty="0"/>
          </a:p>
        </p:txBody>
      </p:sp>
      <p:sp>
        <p:nvSpPr>
          <p:cNvPr id="164" name="Google Shape;164;p30"/>
          <p:cNvSpPr txBox="1">
            <a:spLocks noGrp="1"/>
          </p:cNvSpPr>
          <p:nvPr>
            <p:ph type="body" idx="4294967295"/>
          </p:nvPr>
        </p:nvSpPr>
        <p:spPr>
          <a:xfrm>
            <a:off x="953925" y="1237175"/>
            <a:ext cx="7158900" cy="325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dirty="0"/>
              <a:t>Primary Hypothesis </a:t>
            </a:r>
            <a:endParaRPr sz="1300" b="1" dirty="0"/>
          </a:p>
          <a:p>
            <a:pPr indent="-311150">
              <a:spcBef>
                <a:spcPts val="1600"/>
              </a:spcBef>
              <a:buSzPts val="1300"/>
            </a:pPr>
            <a:r>
              <a:rPr lang="en-US" sz="1200" dirty="0">
                <a:solidFill>
                  <a:schemeClr val="tx1"/>
                </a:solidFill>
                <a:latin typeface="Open Sans"/>
                <a:ea typeface="Open Sans"/>
                <a:cs typeface="Open Sans"/>
                <a:sym typeface="Open Sans"/>
              </a:rPr>
              <a:t>By quickly processing the orders placed based on preferences with option for a return and full refund, the customers are content and leave a positive review/share with friends hence attracting more new users to Craft Snacks.</a:t>
            </a:r>
            <a:endParaRPr sz="1200" dirty="0">
              <a:solidFill>
                <a:schemeClr val="tx1"/>
              </a:solidFill>
            </a:endParaRPr>
          </a:p>
          <a:p>
            <a:pPr marL="0" lvl="0" indent="0" algn="l" rtl="0">
              <a:lnSpc>
                <a:spcPct val="115000"/>
              </a:lnSpc>
              <a:spcBef>
                <a:spcPts val="1600"/>
              </a:spcBef>
              <a:spcAft>
                <a:spcPts val="0"/>
              </a:spcAft>
              <a:buNone/>
            </a:pPr>
            <a:endParaRPr sz="1300" b="1" dirty="0"/>
          </a:p>
          <a:p>
            <a:pPr marL="0" lvl="0" indent="0" algn="l" rtl="0">
              <a:lnSpc>
                <a:spcPct val="115000"/>
              </a:lnSpc>
              <a:spcBef>
                <a:spcPts val="1600"/>
              </a:spcBef>
              <a:spcAft>
                <a:spcPts val="0"/>
              </a:spcAft>
              <a:buClr>
                <a:schemeClr val="dk1"/>
              </a:buClr>
              <a:buSzPts val="1100"/>
              <a:buFont typeface="Arial"/>
              <a:buNone/>
            </a:pPr>
            <a:r>
              <a:rPr lang="en" sz="1300" b="1" dirty="0"/>
              <a:t>Secondary Hypotheses</a:t>
            </a:r>
            <a:endParaRPr sz="1300" b="1" dirty="0"/>
          </a:p>
          <a:p>
            <a:pPr indent="-311150">
              <a:spcBef>
                <a:spcPts val="1600"/>
              </a:spcBef>
              <a:buSzPts val="1300"/>
              <a:buFont typeface="Open Sans Light"/>
              <a:buAutoNum type="alphaUcPeriod"/>
            </a:pPr>
            <a:r>
              <a:rPr lang="en-US" sz="1200" dirty="0">
                <a:solidFill>
                  <a:schemeClr val="tx1"/>
                </a:solidFill>
                <a:latin typeface="Open Sans"/>
                <a:ea typeface="Open Sans"/>
                <a:cs typeface="Open Sans"/>
                <a:sym typeface="Open Sans"/>
              </a:rPr>
              <a:t>More new customers sign up for the craft snacks accounts</a:t>
            </a:r>
            <a:endParaRPr sz="1200" dirty="0">
              <a:solidFill>
                <a:schemeClr val="tx1"/>
              </a:solidFill>
            </a:endParaRPr>
          </a:p>
          <a:p>
            <a:pPr indent="-311150">
              <a:buSzPts val="1300"/>
              <a:buFont typeface="Open Sans Light"/>
              <a:buAutoNum type="alphaUcPeriod"/>
            </a:pPr>
            <a:r>
              <a:rPr lang="en-US" sz="1200" dirty="0">
                <a:solidFill>
                  <a:schemeClr val="tx1"/>
                </a:solidFill>
                <a:latin typeface="Open Sans"/>
                <a:ea typeface="Open Sans"/>
                <a:cs typeface="Open Sans"/>
                <a:sym typeface="Open Sans"/>
              </a:rPr>
              <a:t>New customers scope the site and place their orders online.</a:t>
            </a:r>
            <a:endParaRPr sz="1200" dirty="0">
              <a:solidFill>
                <a:schemeClr val="tx1"/>
              </a:solidFill>
            </a:endParaRPr>
          </a:p>
          <a:p>
            <a:pPr marL="0" lvl="0" indent="0" algn="l" rtl="0">
              <a:lnSpc>
                <a:spcPct val="115000"/>
              </a:lnSpc>
              <a:spcBef>
                <a:spcPts val="1600"/>
              </a:spcBef>
              <a:spcAft>
                <a:spcPts val="0"/>
              </a:spcAft>
              <a:buNone/>
            </a:pPr>
            <a:endParaRPr sz="1300" dirty="0"/>
          </a:p>
          <a:p>
            <a:pPr marL="0" lvl="0" indent="0" algn="l" rtl="0">
              <a:lnSpc>
                <a:spcPct val="115000"/>
              </a:lnSpc>
              <a:spcBef>
                <a:spcPts val="1600"/>
              </a:spcBef>
              <a:spcAft>
                <a:spcPts val="0"/>
              </a:spcAft>
              <a:buNone/>
            </a:pPr>
            <a:r>
              <a:rPr lang="en" sz="1300" dirty="0"/>
              <a:t> </a:t>
            </a:r>
            <a:endParaRPr sz="1300"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b="1" dirty="0"/>
          </a:p>
          <a:p>
            <a:pPr marL="0" lvl="0" indent="0" algn="l" rtl="0">
              <a:lnSpc>
                <a:spcPct val="115000"/>
              </a:lnSpc>
              <a:spcBef>
                <a:spcPts val="160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dirty="0"/>
              <a:t>Growth Hypotheses (continued) </a:t>
            </a:r>
            <a:endParaRPr sz="3400" dirty="0"/>
          </a:p>
        </p:txBody>
      </p:sp>
      <p:sp>
        <p:nvSpPr>
          <p:cNvPr id="164" name="Google Shape;164;p30"/>
          <p:cNvSpPr txBox="1">
            <a:spLocks noGrp="1"/>
          </p:cNvSpPr>
          <p:nvPr>
            <p:ph type="body" idx="4294967295"/>
          </p:nvPr>
        </p:nvSpPr>
        <p:spPr>
          <a:xfrm>
            <a:off x="953925" y="1237175"/>
            <a:ext cx="7158900" cy="32562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r>
              <a:rPr lang="en" sz="1300" b="1" dirty="0"/>
              <a:t>Secondary Hypotheses</a:t>
            </a:r>
            <a:endParaRPr sz="1300" b="1" dirty="0"/>
          </a:p>
          <a:p>
            <a:pPr indent="-311150">
              <a:buSzPts val="1300"/>
              <a:buFont typeface="Open Sans Light"/>
              <a:buAutoNum type="alphaUcPeriod"/>
            </a:pPr>
            <a:endParaRPr lang="en-US" sz="1100" dirty="0">
              <a:latin typeface="Open Sans"/>
              <a:ea typeface="Open Sans"/>
              <a:cs typeface="Open Sans"/>
              <a:sym typeface="Open Sans"/>
            </a:endParaRPr>
          </a:p>
          <a:p>
            <a:pPr indent="-311150">
              <a:buSzPts val="1300"/>
              <a:buFont typeface="Open Sans Light"/>
              <a:buAutoNum type="alphaUcPeriod"/>
            </a:pPr>
            <a:r>
              <a:rPr lang="en-US" sz="1200" dirty="0">
                <a:solidFill>
                  <a:schemeClr val="tx1"/>
                </a:solidFill>
                <a:latin typeface="Open Sans"/>
                <a:ea typeface="Open Sans"/>
                <a:cs typeface="Open Sans"/>
                <a:sym typeface="Open Sans"/>
              </a:rPr>
              <a:t>The orders are quickly processed and shipped based on preferences with a 30-day option to return with full refund</a:t>
            </a:r>
          </a:p>
          <a:p>
            <a:pPr indent="-311150">
              <a:buSzPts val="1300"/>
              <a:buFont typeface="Open Sans Light"/>
              <a:buAutoNum type="alphaUcPeriod"/>
            </a:pPr>
            <a:r>
              <a:rPr lang="en" sz="1200" i="1" dirty="0">
                <a:solidFill>
                  <a:schemeClr val="tx1"/>
                </a:solidFill>
              </a:rPr>
              <a:t> </a:t>
            </a:r>
            <a:r>
              <a:rPr lang="en-US" sz="1200" dirty="0">
                <a:solidFill>
                  <a:schemeClr val="tx1"/>
                </a:solidFill>
                <a:latin typeface="Open Sans"/>
                <a:ea typeface="Open Sans"/>
                <a:cs typeface="Open Sans"/>
                <a:sym typeface="Open Sans"/>
              </a:rPr>
              <a:t>The new customer writes review and rating on the products and services with options to share experiences with friends online.</a:t>
            </a:r>
          </a:p>
          <a:p>
            <a:pPr marL="457200" lvl="0" indent="-311150" algn="l" rtl="0">
              <a:lnSpc>
                <a:spcPct val="115000"/>
              </a:lnSpc>
              <a:spcBef>
                <a:spcPts val="0"/>
              </a:spcBef>
              <a:spcAft>
                <a:spcPts val="0"/>
              </a:spcAft>
              <a:buSzPts val="1300"/>
              <a:buAutoNum type="alphaUcPeriod"/>
            </a:pPr>
            <a:endParaRPr sz="1300" dirty="0"/>
          </a:p>
          <a:p>
            <a:pPr marL="0" lvl="0" indent="0" algn="l" rtl="0">
              <a:lnSpc>
                <a:spcPct val="115000"/>
              </a:lnSpc>
              <a:spcBef>
                <a:spcPts val="1600"/>
              </a:spcBef>
              <a:spcAft>
                <a:spcPts val="0"/>
              </a:spcAft>
              <a:buNone/>
            </a:pPr>
            <a:endParaRPr sz="1300" dirty="0"/>
          </a:p>
          <a:p>
            <a:pPr marL="0" lvl="0" indent="0" algn="l" rtl="0">
              <a:lnSpc>
                <a:spcPct val="115000"/>
              </a:lnSpc>
              <a:spcBef>
                <a:spcPts val="1600"/>
              </a:spcBef>
              <a:spcAft>
                <a:spcPts val="0"/>
              </a:spcAft>
              <a:buNone/>
            </a:pPr>
            <a:r>
              <a:rPr lang="en" sz="1300" dirty="0"/>
              <a:t> </a:t>
            </a:r>
            <a:endParaRPr sz="1300"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b="1" dirty="0"/>
          </a:p>
          <a:p>
            <a:pPr marL="0" lvl="0" indent="0" algn="l" rtl="0">
              <a:lnSpc>
                <a:spcPct val="115000"/>
              </a:lnSpc>
              <a:spcBef>
                <a:spcPts val="1600"/>
              </a:spcBef>
              <a:spcAft>
                <a:spcPts val="1600"/>
              </a:spcAft>
              <a:buNone/>
            </a:pPr>
            <a:endParaRPr dirty="0"/>
          </a:p>
        </p:txBody>
      </p:sp>
    </p:spTree>
    <p:extLst>
      <p:ext uri="{BB962C8B-B14F-4D97-AF65-F5344CB8AC3E}">
        <p14:creationId xmlns:p14="http://schemas.microsoft.com/office/powerpoint/2010/main" val="424874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idx="4294967295"/>
          </p:nvPr>
        </p:nvSpPr>
        <p:spPr>
          <a:xfrm>
            <a:off x="1472700" y="2403500"/>
            <a:ext cx="6198600" cy="572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400"/>
              <a:t>Validating the Path to Growth</a:t>
            </a:r>
            <a:endParaRPr sz="34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A/B Testing: Goal and Metric</a:t>
            </a:r>
            <a:endParaRPr sz="3400"/>
          </a:p>
        </p:txBody>
      </p:sp>
      <p:sp>
        <p:nvSpPr>
          <p:cNvPr id="175" name="Google Shape;175;p32"/>
          <p:cNvSpPr txBox="1">
            <a:spLocks noGrp="1"/>
          </p:cNvSpPr>
          <p:nvPr>
            <p:ph type="body" idx="4294967295"/>
          </p:nvPr>
        </p:nvSpPr>
        <p:spPr>
          <a:xfrm>
            <a:off x="1048800" y="1142325"/>
            <a:ext cx="7060200" cy="3256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Primary </a:t>
            </a:r>
            <a:endParaRPr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14400" lvl="1" indent="-311150" algn="l" rtl="0">
              <a:lnSpc>
                <a:spcPct val="115000"/>
              </a:lnSpc>
              <a:spcBef>
                <a:spcPts val="0"/>
              </a:spcBef>
              <a:spcAft>
                <a:spcPts val="0"/>
              </a:spcAft>
              <a:buSzPts val="1300"/>
              <a:buChar cha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Does </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quickly processing the orders placed based on preferences with option for a return and full refund help increase the new users onto the platform ?</a:t>
            </a:r>
            <a:endParaRPr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Metric: Weekly new users</a:t>
            </a:r>
            <a:endParaRPr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lvl="0"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*Secondary  </a:t>
            </a:r>
            <a:endParaRPr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14400" lvl="1"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Do new customers who have their orders delivered promptly build trust and a sense of reliance with Crat Snacks?</a:t>
            </a:r>
            <a:endParaRPr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Metric: % of new active users</a:t>
            </a:r>
            <a:r>
              <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Rationale: The rationale for this metric is to establish a positive replationship between customers and Craft Snacks hence any increase with activity within the platform i.e increased cart size, reviews posted etc will be regarded as a positive breakthrough. </a:t>
            </a:r>
          </a:p>
          <a:p>
            <a:pPr marL="1371600" lvl="2" indent="-311150" algn="l" rtl="0">
              <a:lnSpc>
                <a:spcPct val="115000"/>
              </a:lnSpc>
              <a:spcBef>
                <a:spcPts val="0"/>
              </a:spcBef>
              <a:spcAft>
                <a:spcPts val="0"/>
              </a:spcAft>
              <a:buSzPts val="1300"/>
              <a:buChar char="■"/>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r>
              <a:rPr lang="en" sz="1100" i="1" dirty="0"/>
              <a:t>* If the primary hypothesis was proven wrong, we need to examine our secondary hypotheses to know where along the loop did we form a wrong hypothesis</a:t>
            </a:r>
            <a:endParaRPr sz="1100" i="1" dirty="0"/>
          </a:p>
          <a:p>
            <a:pPr marL="0" lvl="0" indent="0" algn="l" rtl="0">
              <a:lnSpc>
                <a:spcPct val="115000"/>
              </a:lnSpc>
              <a:spcBef>
                <a:spcPts val="1600"/>
              </a:spcBef>
              <a:spcAft>
                <a:spcPts val="0"/>
              </a:spcAft>
              <a:buClr>
                <a:schemeClr val="dk1"/>
              </a:buClr>
              <a:buSzPts val="1100"/>
              <a:buFont typeface="Arial"/>
              <a:buNone/>
            </a:pPr>
            <a:endParaRPr b="1" dirty="0"/>
          </a:p>
          <a:p>
            <a:pPr marL="0" lvl="0" indent="0" algn="l" rtl="0">
              <a:lnSpc>
                <a:spcPct val="115000"/>
              </a:lnSpc>
              <a:spcBef>
                <a:spcPts val="1600"/>
              </a:spcBef>
              <a:spcAft>
                <a:spcPts val="0"/>
              </a:spcAft>
              <a:buNone/>
            </a:pPr>
            <a:endParaRPr b="1" dirty="0"/>
          </a:p>
          <a:p>
            <a:pPr marL="0" lvl="0" indent="0" algn="l" rtl="0">
              <a:lnSpc>
                <a:spcPct val="115000"/>
              </a:lnSpc>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dirty="0"/>
              <a:t>A/B Testing: Goal and Metric (cont’d)</a:t>
            </a:r>
            <a:endParaRPr sz="3400" dirty="0"/>
          </a:p>
        </p:txBody>
      </p:sp>
      <p:sp>
        <p:nvSpPr>
          <p:cNvPr id="175" name="Google Shape;175;p32"/>
          <p:cNvSpPr txBox="1">
            <a:spLocks noGrp="1"/>
          </p:cNvSpPr>
          <p:nvPr>
            <p:ph type="body" idx="4294967295"/>
          </p:nvPr>
        </p:nvSpPr>
        <p:spPr>
          <a:xfrm>
            <a:off x="1048800" y="1142325"/>
            <a:ext cx="7060200" cy="3256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*Secondary  </a:t>
            </a:r>
            <a:endParaRPr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14400" lvl="1"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Do new customers who have their orders delivered promptly write reviews and leave ratings ?</a:t>
            </a:r>
            <a:endParaRPr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Metric: % of reviews and ratings</a:t>
            </a:r>
            <a:r>
              <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r>
              <a:rPr lang="en"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Rationale: The rationale for this metric is to establish a positive replationship and increase engagement between customers and Craft Snacks hence any reviews/ratings of products and services i.e positive rating/review will directly affect the increased customer size ratio.</a:t>
            </a:r>
          </a:p>
          <a:p>
            <a:pPr marL="1371600" lvl="2" indent="-311150" algn="l" rtl="0">
              <a:lnSpc>
                <a:spcPct val="115000"/>
              </a:lnSpc>
              <a:spcBef>
                <a:spcPts val="0"/>
              </a:spcBef>
              <a:spcAft>
                <a:spcPts val="0"/>
              </a:spcAft>
              <a:buSzPts val="1300"/>
              <a:buChar char="■"/>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endPar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060450" lvl="2" indent="0" algn="l" rtl="0">
              <a:lnSpc>
                <a:spcPct val="115000"/>
              </a:lnSpc>
              <a:spcBef>
                <a:spcPts val="0"/>
              </a:spcBef>
              <a:spcAft>
                <a:spcPts val="0"/>
              </a:spcAft>
              <a:buSzPts val="1300"/>
              <a:buNone/>
            </a:pPr>
            <a:r>
              <a:rPr lang="en" sz="1100" i="1" dirty="0"/>
              <a:t>* If the primary hypothesis was proven wrong, we need to examine our secondary hypotheses to know where along the loop did we form a wrong hypothesis</a:t>
            </a:r>
            <a:endParaRPr sz="1100" i="1" dirty="0"/>
          </a:p>
          <a:p>
            <a:pPr marL="0" lvl="0" indent="0" algn="l" rtl="0">
              <a:lnSpc>
                <a:spcPct val="115000"/>
              </a:lnSpc>
              <a:spcBef>
                <a:spcPts val="1600"/>
              </a:spcBef>
              <a:spcAft>
                <a:spcPts val="0"/>
              </a:spcAft>
              <a:buClr>
                <a:schemeClr val="dk1"/>
              </a:buClr>
              <a:buSzPts val="1100"/>
              <a:buFont typeface="Arial"/>
              <a:buNone/>
            </a:pPr>
            <a:endParaRPr b="1" dirty="0"/>
          </a:p>
          <a:p>
            <a:pPr marL="0" lvl="0" indent="0" algn="l" rtl="0">
              <a:lnSpc>
                <a:spcPct val="115000"/>
              </a:lnSpc>
              <a:spcBef>
                <a:spcPts val="1600"/>
              </a:spcBef>
              <a:spcAft>
                <a:spcPts val="0"/>
              </a:spcAft>
              <a:buNone/>
            </a:pPr>
            <a:endParaRPr b="1" dirty="0"/>
          </a:p>
          <a:p>
            <a:pPr marL="0" lvl="0" indent="0" algn="l" rtl="0">
              <a:lnSpc>
                <a:spcPct val="115000"/>
              </a:lnSpc>
              <a:spcBef>
                <a:spcPts val="1600"/>
              </a:spcBef>
              <a:spcAft>
                <a:spcPts val="1600"/>
              </a:spcAft>
              <a:buNone/>
            </a:pPr>
            <a:endParaRPr dirty="0"/>
          </a:p>
        </p:txBody>
      </p:sp>
    </p:spTree>
    <p:extLst>
      <p:ext uri="{BB962C8B-B14F-4D97-AF65-F5344CB8AC3E}">
        <p14:creationId xmlns:p14="http://schemas.microsoft.com/office/powerpoint/2010/main" val="1391777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A/B Testing: Audience and Setup</a:t>
            </a:r>
            <a:endParaRPr sz="3400"/>
          </a:p>
        </p:txBody>
      </p:sp>
      <p:sp>
        <p:nvSpPr>
          <p:cNvPr id="181" name="Google Shape;181;p33"/>
          <p:cNvSpPr txBox="1">
            <a:spLocks noGrp="1"/>
          </p:cNvSpPr>
          <p:nvPr>
            <p:ph type="body" idx="4294967295"/>
          </p:nvPr>
        </p:nvSpPr>
        <p:spPr>
          <a:xfrm>
            <a:off x="4914300" y="1213625"/>
            <a:ext cx="3451800" cy="325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b="1" dirty="0"/>
              <a:t>Test Setup</a:t>
            </a:r>
            <a:endParaRPr sz="1300" b="1" dirty="0"/>
          </a:p>
          <a:p>
            <a:pPr marL="457200" lvl="0" indent="-311150" algn="l" rtl="0">
              <a:lnSpc>
                <a:spcPct val="115000"/>
              </a:lnSpc>
              <a:spcBef>
                <a:spcPts val="1600"/>
              </a:spcBef>
              <a:spcAft>
                <a:spcPts val="0"/>
              </a:spcAft>
              <a:buSzPts val="1300"/>
              <a:buChar char="●"/>
            </a:pPr>
            <a:r>
              <a:rPr lang="en" sz="1300" dirty="0"/>
              <a:t>A. Control – </a:t>
            </a:r>
            <a:r>
              <a:rPr lang="en" sz="1200" i="1" dirty="0">
                <a:solidFill>
                  <a:schemeClr val="tx1"/>
                </a:solidFill>
                <a:latin typeface="Open Sans "/>
              </a:rPr>
              <a:t>50% of new users No change to customer experience. The orders may/may not be promptly delivered with review and rating features deactivated</a:t>
            </a:r>
            <a:r>
              <a:rPr lang="en" sz="1200" i="1" dirty="0">
                <a:solidFill>
                  <a:schemeClr val="tx1"/>
                </a:solidFill>
              </a:rPr>
              <a:t>.</a:t>
            </a:r>
            <a:endParaRPr sz="1200" dirty="0"/>
          </a:p>
          <a:p>
            <a:pPr marL="457200" lvl="0" indent="-311150" algn="l" rtl="0">
              <a:lnSpc>
                <a:spcPct val="115000"/>
              </a:lnSpc>
              <a:spcBef>
                <a:spcPts val="0"/>
              </a:spcBef>
              <a:spcAft>
                <a:spcPts val="0"/>
              </a:spcAft>
              <a:buSzPts val="1300"/>
              <a:buChar char="●"/>
            </a:pPr>
            <a:r>
              <a:rPr lang="en" sz="1300" dirty="0"/>
              <a:t>B. Variant – </a:t>
            </a:r>
            <a:r>
              <a:rPr lang="en" sz="1200" i="1" dirty="0">
                <a:solidFill>
                  <a:schemeClr val="tx1"/>
                </a:solidFill>
                <a:latin typeface="Open Sans "/>
              </a:rPr>
              <a:t>50% of new users with their orders promptly delivered with review/rating feature activated</a:t>
            </a:r>
            <a:r>
              <a:rPr lang="en" sz="1200" i="1" dirty="0">
                <a:solidFill>
                  <a:srgbClr val="9E9E9E"/>
                </a:solidFill>
              </a:rPr>
              <a:t>.</a:t>
            </a: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1600"/>
              </a:spcAft>
              <a:buNone/>
            </a:pPr>
            <a:endParaRPr dirty="0"/>
          </a:p>
        </p:txBody>
      </p:sp>
      <p:sp>
        <p:nvSpPr>
          <p:cNvPr id="182" name="Google Shape;182;p33"/>
          <p:cNvSpPr txBox="1">
            <a:spLocks noGrp="1"/>
          </p:cNvSpPr>
          <p:nvPr>
            <p:ph type="body" idx="4294967295"/>
          </p:nvPr>
        </p:nvSpPr>
        <p:spPr>
          <a:xfrm>
            <a:off x="665250" y="1213625"/>
            <a:ext cx="4249200" cy="325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dirty="0"/>
              <a:t>Test Audience</a:t>
            </a:r>
            <a:endParaRPr sz="1300" b="1" dirty="0"/>
          </a:p>
          <a:p>
            <a:pPr marL="457200" lvl="0" indent="-311150" algn="l" rtl="0">
              <a:lnSpc>
                <a:spcPct val="115000"/>
              </a:lnSpc>
              <a:spcBef>
                <a:spcPts val="1600"/>
              </a:spcBef>
              <a:spcAft>
                <a:spcPts val="0"/>
              </a:spcAft>
              <a:buSzPts val="1300"/>
              <a:buChar char="●"/>
            </a:pPr>
            <a:r>
              <a:rPr lang="en" sz="1300" dirty="0"/>
              <a:t>Target Audience: </a:t>
            </a:r>
            <a:r>
              <a:rPr lang="en" sz="1100" i="1" dirty="0">
                <a:solidFill>
                  <a:srgbClr val="9E9E9E"/>
                </a:solidFill>
              </a:rPr>
              <a:t> </a:t>
            </a:r>
            <a:r>
              <a:rPr lang="en" sz="1200" i="1" dirty="0">
                <a:solidFill>
                  <a:schemeClr val="tx1"/>
                </a:solidFill>
                <a:latin typeface="Open Sans" panose="020B0606030504020204" pitchFamily="34" charset="0"/>
                <a:ea typeface="Open Sans" panose="020B0606030504020204" pitchFamily="34" charset="0"/>
                <a:cs typeface="Open Sans" panose="020B0606030504020204" pitchFamily="34" charset="0"/>
              </a:rPr>
              <a:t>All new customers.</a:t>
            </a:r>
            <a:endParaRPr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lvl="0" indent="-311150" algn="l" rtl="0">
              <a:lnSpc>
                <a:spcPct val="115000"/>
              </a:lnSpc>
              <a:spcBef>
                <a:spcPts val="0"/>
              </a:spcBef>
              <a:spcAft>
                <a:spcPts val="0"/>
              </a:spcAft>
              <a:buSzPts val="1300"/>
              <a:buChar char="●"/>
            </a:pPr>
            <a:r>
              <a:rPr lang="en" sz="1300" dirty="0"/>
              <a:t>Rationale: </a:t>
            </a:r>
            <a:r>
              <a:rPr lang="en" sz="1100" dirty="0">
                <a:solidFill>
                  <a:srgbClr val="9E9E9E"/>
                </a:solidFill>
                <a:latin typeface="Open Sans "/>
              </a:rPr>
              <a:t> </a:t>
            </a:r>
            <a:r>
              <a:rPr lang="en" sz="1200" i="1" dirty="0">
                <a:solidFill>
                  <a:schemeClr val="tx1"/>
                </a:solidFill>
                <a:latin typeface="Open Sans "/>
              </a:rPr>
              <a:t>The new customers who placed orders  within the past week are relatively new hence requiring a positive rating/review will directly yield a positive feedback on achieving our budiness goal after orders are promptly delivered.</a:t>
            </a:r>
            <a:endParaRPr sz="1200" i="1" dirty="0">
              <a:solidFill>
                <a:schemeClr val="tx1"/>
              </a:solidFill>
            </a:endParaRPr>
          </a:p>
          <a:p>
            <a:pPr marL="0" lvl="0" indent="0" algn="l" rtl="0">
              <a:lnSpc>
                <a:spcPct val="115000"/>
              </a:lnSpc>
              <a:spcBef>
                <a:spcPts val="1600"/>
              </a:spcBef>
              <a:spcAft>
                <a:spcPts val="0"/>
              </a:spcAft>
              <a:buNone/>
            </a:pPr>
            <a:r>
              <a:rPr lang="en" sz="1200" dirty="0"/>
              <a:t>  </a:t>
            </a:r>
            <a:endParaRPr sz="1200" dirty="0"/>
          </a:p>
          <a:p>
            <a:pPr marL="0" lvl="0" indent="0" algn="l" rtl="0">
              <a:lnSpc>
                <a:spcPct val="115000"/>
              </a:lnSpc>
              <a:spcBef>
                <a:spcPts val="1600"/>
              </a:spcBef>
              <a:spcAft>
                <a:spcPts val="1600"/>
              </a:spcAft>
              <a:buNone/>
            </a:pPr>
            <a:endParaRPr sz="13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A/B Testing: Risks</a:t>
            </a:r>
            <a:endParaRPr sz="3400"/>
          </a:p>
        </p:txBody>
      </p:sp>
      <p:sp>
        <p:nvSpPr>
          <p:cNvPr id="188" name="Google Shape;188;p34"/>
          <p:cNvSpPr txBox="1">
            <a:spLocks noGrp="1"/>
          </p:cNvSpPr>
          <p:nvPr>
            <p:ph type="body" idx="4294967295"/>
          </p:nvPr>
        </p:nvSpPr>
        <p:spPr>
          <a:xfrm>
            <a:off x="862975" y="1213625"/>
            <a:ext cx="7300200" cy="3256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300" dirty="0">
                <a:solidFill>
                  <a:schemeClr val="tx1"/>
                </a:solidFill>
              </a:rPr>
              <a:t>Risk: New customers leaving a negative review hence driving new customers away</a:t>
            </a:r>
            <a:endParaRPr sz="1300" dirty="0">
              <a:solidFill>
                <a:schemeClr val="tx1"/>
              </a:solidFill>
            </a:endParaRPr>
          </a:p>
          <a:p>
            <a:pPr marL="914400" lvl="1" indent="-311150" algn="l" rtl="0">
              <a:lnSpc>
                <a:spcPct val="115000"/>
              </a:lnSpc>
              <a:spcBef>
                <a:spcPts val="0"/>
              </a:spcBef>
              <a:spcAft>
                <a:spcPts val="0"/>
              </a:spcAft>
              <a:buSzPts val="1300"/>
              <a:buChar char="○"/>
            </a:pPr>
            <a:r>
              <a:rPr lang="en" sz="1300" dirty="0">
                <a:solidFill>
                  <a:schemeClr val="tx1"/>
                </a:solidFill>
              </a:rPr>
              <a:t>Mitigation: This strategy is detrimental but necessary as we are building customer trust andtransparency hence both postive and negative feedbacks/ratings are necessary. The negative reviews can be audited to further understand customer pain points to help make the platform better.</a:t>
            </a:r>
            <a:endParaRPr sz="1300" dirty="0">
              <a:solidFill>
                <a:schemeClr val="tx1"/>
              </a:solidFill>
            </a:endParaRPr>
          </a:p>
          <a:p>
            <a:pPr marL="457200" lvl="0" indent="-311150" algn="l" rtl="0">
              <a:lnSpc>
                <a:spcPct val="115000"/>
              </a:lnSpc>
              <a:spcBef>
                <a:spcPts val="1600"/>
              </a:spcBef>
              <a:spcAft>
                <a:spcPts val="0"/>
              </a:spcAft>
              <a:buSzPts val="1300"/>
              <a:buChar char="●"/>
            </a:pPr>
            <a:r>
              <a:rPr lang="en" sz="1300" dirty="0">
                <a:solidFill>
                  <a:schemeClr val="tx1"/>
                </a:solidFill>
              </a:rPr>
              <a:t>Risk: New customers refusing to leave a rating/review or finding it frictional to leave a review/rating.</a:t>
            </a:r>
            <a:endParaRPr sz="1300" dirty="0">
              <a:solidFill>
                <a:schemeClr val="tx1"/>
              </a:solidFill>
            </a:endParaRPr>
          </a:p>
          <a:p>
            <a:pPr marL="914400" lvl="1" indent="-311150" algn="l" rtl="0">
              <a:lnSpc>
                <a:spcPct val="115000"/>
              </a:lnSpc>
              <a:spcBef>
                <a:spcPts val="0"/>
              </a:spcBef>
              <a:spcAft>
                <a:spcPts val="0"/>
              </a:spcAft>
              <a:buSzPts val="1300"/>
              <a:buChar char="○"/>
            </a:pPr>
            <a:r>
              <a:rPr lang="en" sz="1300" dirty="0">
                <a:solidFill>
                  <a:schemeClr val="tx1"/>
                </a:solidFill>
              </a:rPr>
              <a:t>Mitigation: To eliminate frictional experience, we’ll ensure the rating/review feature is tested thoroughly prior to incorporation.</a:t>
            </a:r>
            <a:endParaRPr sz="1300" dirty="0">
              <a:solidFill>
                <a:schemeClr val="tx1"/>
              </a:solidFill>
            </a:endParaRPr>
          </a:p>
          <a:p>
            <a:pPr marL="0" lvl="0" indent="0" algn="l" rtl="0">
              <a:lnSpc>
                <a:spcPct val="115000"/>
              </a:lnSpc>
              <a:spcBef>
                <a:spcPts val="1600"/>
              </a:spcBef>
              <a:spcAft>
                <a:spcPts val="0"/>
              </a:spcAft>
              <a:buNone/>
            </a:pPr>
            <a:endParaRPr dirty="0">
              <a:solidFill>
                <a:schemeClr val="tx1"/>
              </a:solidFill>
            </a:endParaRPr>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8"/>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Overview</a:t>
            </a:r>
            <a:endParaRPr sz="3400"/>
          </a:p>
        </p:txBody>
      </p:sp>
      <p:sp>
        <p:nvSpPr>
          <p:cNvPr id="67" name="Google Shape;67;p18"/>
          <p:cNvSpPr txBox="1">
            <a:spLocks noGrp="1"/>
          </p:cNvSpPr>
          <p:nvPr>
            <p:ph type="body" idx="4294967295"/>
          </p:nvPr>
        </p:nvSpPr>
        <p:spPr>
          <a:xfrm>
            <a:off x="1641025" y="1071650"/>
            <a:ext cx="3661500" cy="3325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u="sng">
                <a:solidFill>
                  <a:schemeClr val="hlink"/>
                </a:solidFill>
                <a:hlinkClick r:id="" action="ppaction://hlinkshowjump?jump=nextslide"/>
              </a:rPr>
              <a:t>Inspecting the Landscape</a:t>
            </a:r>
            <a:endParaRPr sz="1200" b="1"/>
          </a:p>
          <a:p>
            <a:pPr marL="914400" lvl="1" indent="-304800" algn="l" rtl="0">
              <a:lnSpc>
                <a:spcPct val="115000"/>
              </a:lnSpc>
              <a:spcBef>
                <a:spcPts val="0"/>
              </a:spcBef>
              <a:spcAft>
                <a:spcPts val="0"/>
              </a:spcAft>
              <a:buSzPts val="1200"/>
              <a:buChar char="○"/>
            </a:pPr>
            <a:r>
              <a:rPr lang="en" sz="1200"/>
              <a:t>Business Goal and Product Strategy</a:t>
            </a:r>
            <a:endParaRPr sz="1200"/>
          </a:p>
          <a:p>
            <a:pPr marL="914400" lvl="1" indent="-304800" algn="l" rtl="0">
              <a:lnSpc>
                <a:spcPct val="115000"/>
              </a:lnSpc>
              <a:spcBef>
                <a:spcPts val="0"/>
              </a:spcBef>
              <a:spcAft>
                <a:spcPts val="0"/>
              </a:spcAft>
              <a:buSzPts val="1200"/>
              <a:buChar char="○"/>
            </a:pPr>
            <a:r>
              <a:rPr lang="en" sz="1200"/>
              <a:t>Growth Components and Metrics</a:t>
            </a:r>
            <a:endParaRPr sz="1200"/>
          </a:p>
          <a:p>
            <a:pPr marL="914400" lvl="1" indent="-304800" algn="l" rtl="0">
              <a:lnSpc>
                <a:spcPct val="115000"/>
              </a:lnSpc>
              <a:spcBef>
                <a:spcPts val="0"/>
              </a:spcBef>
              <a:spcAft>
                <a:spcPts val="0"/>
              </a:spcAft>
              <a:buSzPts val="1200"/>
              <a:buChar char="○"/>
            </a:pPr>
            <a:r>
              <a:rPr lang="en" sz="1200"/>
              <a:t>Target Personas</a:t>
            </a:r>
            <a:endParaRPr sz="1200" b="1"/>
          </a:p>
          <a:p>
            <a:pPr marL="457200" lvl="0" indent="-304800" algn="l" rtl="0">
              <a:lnSpc>
                <a:spcPct val="115000"/>
              </a:lnSpc>
              <a:spcBef>
                <a:spcPts val="0"/>
              </a:spcBef>
              <a:spcAft>
                <a:spcPts val="0"/>
              </a:spcAft>
              <a:buSzPts val="1200"/>
              <a:buChar char="●"/>
            </a:pPr>
            <a:r>
              <a:rPr lang="en" sz="1200" b="1" u="sng">
                <a:solidFill>
                  <a:schemeClr val="hlink"/>
                </a:solidFill>
                <a:hlinkClick r:id="rId3" action="ppaction://hlinksldjump"/>
              </a:rPr>
              <a:t>Mapping Out the Path to Growth</a:t>
            </a:r>
            <a:r>
              <a:rPr lang="en" sz="1200" b="1"/>
              <a:t> </a:t>
            </a:r>
            <a:endParaRPr sz="1200" b="1"/>
          </a:p>
          <a:p>
            <a:pPr marL="914400" lvl="1" indent="-304800" algn="l" rtl="0">
              <a:lnSpc>
                <a:spcPct val="115000"/>
              </a:lnSpc>
              <a:spcBef>
                <a:spcPts val="0"/>
              </a:spcBef>
              <a:spcAft>
                <a:spcPts val="0"/>
              </a:spcAft>
              <a:buSzPts val="1200"/>
              <a:buChar char="○"/>
            </a:pPr>
            <a:r>
              <a:rPr lang="en" sz="1200"/>
              <a:t>Growth Problem Framing </a:t>
            </a:r>
            <a:endParaRPr sz="1200"/>
          </a:p>
          <a:p>
            <a:pPr marL="914400" lvl="1" indent="-304800" algn="l" rtl="0">
              <a:lnSpc>
                <a:spcPct val="115000"/>
              </a:lnSpc>
              <a:spcBef>
                <a:spcPts val="0"/>
              </a:spcBef>
              <a:spcAft>
                <a:spcPts val="0"/>
              </a:spcAft>
              <a:buSzPts val="1200"/>
              <a:buChar char="○"/>
            </a:pPr>
            <a:r>
              <a:rPr lang="en" sz="1200"/>
              <a:t>The Growth Loop</a:t>
            </a:r>
            <a:endParaRPr sz="1200"/>
          </a:p>
          <a:p>
            <a:pPr marL="914400" lvl="1" indent="-304800" algn="l" rtl="0">
              <a:lnSpc>
                <a:spcPct val="115000"/>
              </a:lnSpc>
              <a:spcBef>
                <a:spcPts val="0"/>
              </a:spcBef>
              <a:spcAft>
                <a:spcPts val="0"/>
              </a:spcAft>
              <a:buSzPts val="1200"/>
              <a:buChar char="○"/>
            </a:pPr>
            <a:r>
              <a:rPr lang="en" sz="1200"/>
              <a:t>Growth Hypotheses</a:t>
            </a:r>
            <a:endParaRPr sz="1200"/>
          </a:p>
          <a:p>
            <a:pPr marL="457200" lvl="0" indent="-304800" algn="l" rtl="0">
              <a:lnSpc>
                <a:spcPct val="115000"/>
              </a:lnSpc>
              <a:spcBef>
                <a:spcPts val="0"/>
              </a:spcBef>
              <a:spcAft>
                <a:spcPts val="0"/>
              </a:spcAft>
              <a:buSzPts val="1200"/>
              <a:buChar char="●"/>
            </a:pPr>
            <a:r>
              <a:rPr lang="en" sz="1200" b="1" u="sng">
                <a:solidFill>
                  <a:schemeClr val="hlink"/>
                </a:solidFill>
                <a:hlinkClick r:id="rId4" action="ppaction://hlinksldjump"/>
              </a:rPr>
              <a:t>Validating the Path to Growth </a:t>
            </a:r>
            <a:endParaRPr sz="1200"/>
          </a:p>
          <a:p>
            <a:pPr marL="914400" lvl="1" indent="-304800" algn="l" rtl="0">
              <a:lnSpc>
                <a:spcPct val="115000"/>
              </a:lnSpc>
              <a:spcBef>
                <a:spcPts val="0"/>
              </a:spcBef>
              <a:spcAft>
                <a:spcPts val="0"/>
              </a:spcAft>
              <a:buSzPts val="1200"/>
              <a:buChar char="○"/>
            </a:pPr>
            <a:r>
              <a:rPr lang="en" sz="1200"/>
              <a:t>A/B Testing Plan</a:t>
            </a:r>
            <a:endParaRPr sz="1200"/>
          </a:p>
          <a:p>
            <a:pPr marL="914400" lvl="1" indent="-304800" algn="l" rtl="0">
              <a:lnSpc>
                <a:spcPct val="115000"/>
              </a:lnSpc>
              <a:spcBef>
                <a:spcPts val="0"/>
              </a:spcBef>
              <a:spcAft>
                <a:spcPts val="0"/>
              </a:spcAft>
              <a:buSzPts val="1200"/>
              <a:buChar char="○"/>
            </a:pPr>
            <a:r>
              <a:rPr lang="en" sz="1200"/>
              <a:t>Analysis and Next Steps  </a:t>
            </a:r>
            <a:endParaRPr sz="1200" b="1"/>
          </a:p>
          <a:p>
            <a:pPr marL="457200" lvl="0" indent="-304800" algn="l" rtl="0">
              <a:lnSpc>
                <a:spcPct val="115000"/>
              </a:lnSpc>
              <a:spcBef>
                <a:spcPts val="0"/>
              </a:spcBef>
              <a:spcAft>
                <a:spcPts val="0"/>
              </a:spcAft>
              <a:buSzPts val="1200"/>
              <a:buChar char="●"/>
            </a:pPr>
            <a:r>
              <a:rPr lang="en" sz="1200" b="1" u="sng">
                <a:solidFill>
                  <a:schemeClr val="hlink"/>
                </a:solidFill>
                <a:hlinkClick r:id="rId5" action="ppaction://hlinksldjump"/>
              </a:rPr>
              <a:t>Developing the Future Growth Vision</a:t>
            </a:r>
            <a:r>
              <a:rPr lang="en" sz="1200" b="1"/>
              <a:t> </a:t>
            </a:r>
            <a:endParaRPr sz="1200" b="1"/>
          </a:p>
          <a:p>
            <a:pPr marL="914400" lvl="1" indent="-304800" algn="l" rtl="0">
              <a:lnSpc>
                <a:spcPct val="115000"/>
              </a:lnSpc>
              <a:spcBef>
                <a:spcPts val="0"/>
              </a:spcBef>
              <a:spcAft>
                <a:spcPts val="0"/>
              </a:spcAft>
              <a:buSzPts val="1200"/>
              <a:buChar char="○"/>
            </a:pPr>
            <a:r>
              <a:rPr lang="en" sz="1200"/>
              <a:t>Growth Risks</a:t>
            </a:r>
            <a:endParaRPr sz="1200"/>
          </a:p>
          <a:p>
            <a:pPr marL="914400" lvl="1" indent="-304800" algn="l" rtl="0">
              <a:lnSpc>
                <a:spcPct val="115000"/>
              </a:lnSpc>
              <a:spcBef>
                <a:spcPts val="0"/>
              </a:spcBef>
              <a:spcAft>
                <a:spcPts val="0"/>
              </a:spcAft>
              <a:buSzPts val="1200"/>
              <a:buChar char="○"/>
            </a:pPr>
            <a:r>
              <a:rPr lang="en" sz="1200"/>
              <a:t>Product Market Expansion Opportunity</a:t>
            </a:r>
            <a:endParaRPr sz="1200"/>
          </a:p>
          <a:p>
            <a:pPr marL="914400" lvl="1" indent="-304800" algn="l" rtl="0">
              <a:lnSpc>
                <a:spcPct val="115000"/>
              </a:lnSpc>
              <a:spcBef>
                <a:spcPts val="0"/>
              </a:spcBef>
              <a:spcAft>
                <a:spcPts val="0"/>
              </a:spcAft>
              <a:buSzPts val="1200"/>
              <a:buChar char="○"/>
            </a:pPr>
            <a:r>
              <a:rPr lang="en" sz="1200"/>
              <a:t>Growth Loop Expansion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Analysis and Next Steps</a:t>
            </a:r>
            <a:endParaRPr sz="3400"/>
          </a:p>
        </p:txBody>
      </p:sp>
      <p:sp>
        <p:nvSpPr>
          <p:cNvPr id="194" name="Google Shape;194;p35"/>
          <p:cNvSpPr txBox="1">
            <a:spLocks noGrp="1"/>
          </p:cNvSpPr>
          <p:nvPr>
            <p:ph type="body" idx="4294967295"/>
          </p:nvPr>
        </p:nvSpPr>
        <p:spPr>
          <a:xfrm>
            <a:off x="671625" y="1213625"/>
            <a:ext cx="7665000" cy="3256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300" dirty="0">
                <a:solidFill>
                  <a:schemeClr val="tx1"/>
                </a:solidFill>
              </a:rPr>
              <a:t>If the experiment succeeds, what we expect to see: </a:t>
            </a:r>
            <a:r>
              <a:rPr lang="en" sz="1300" i="1" dirty="0">
                <a:solidFill>
                  <a:schemeClr val="tx1"/>
                </a:solidFill>
              </a:rPr>
              <a:t> A gradual increase in customer sign up and order placed.</a:t>
            </a:r>
            <a:endParaRPr sz="1300" dirty="0">
              <a:solidFill>
                <a:schemeClr val="tx1"/>
              </a:solidFill>
            </a:endParaRPr>
          </a:p>
          <a:p>
            <a:pPr marL="914400" lvl="1" indent="-311150" algn="l" rtl="0">
              <a:lnSpc>
                <a:spcPct val="115000"/>
              </a:lnSpc>
              <a:spcBef>
                <a:spcPts val="0"/>
              </a:spcBef>
              <a:spcAft>
                <a:spcPts val="0"/>
              </a:spcAft>
              <a:buSzPts val="1300"/>
              <a:buChar char="○"/>
            </a:pPr>
            <a:r>
              <a:rPr lang="en-US" sz="1300" dirty="0">
                <a:solidFill>
                  <a:schemeClr val="tx1"/>
                </a:solidFill>
              </a:rPr>
              <a:t>Next steps : Given the analysis;</a:t>
            </a:r>
          </a:p>
          <a:p>
            <a:pPr marL="1371600" lvl="2" indent="-311150" algn="l" rtl="0">
              <a:lnSpc>
                <a:spcPct val="115000"/>
              </a:lnSpc>
              <a:spcBef>
                <a:spcPts val="0"/>
              </a:spcBef>
              <a:spcAft>
                <a:spcPts val="0"/>
              </a:spcAft>
              <a:buSzPts val="1300"/>
              <a:buChar char="■"/>
            </a:pPr>
            <a:r>
              <a:rPr lang="en-US" sz="1300" i="1" dirty="0">
                <a:solidFill>
                  <a:schemeClr val="tx1"/>
                </a:solidFill>
              </a:rPr>
              <a:t>We will optimize the web user experience to enhance engagement.</a:t>
            </a:r>
          </a:p>
          <a:p>
            <a:pPr marL="1371600" lvl="2" indent="-311150" algn="l" rtl="0">
              <a:lnSpc>
                <a:spcPct val="115000"/>
              </a:lnSpc>
              <a:spcBef>
                <a:spcPts val="0"/>
              </a:spcBef>
              <a:spcAft>
                <a:spcPts val="0"/>
              </a:spcAft>
              <a:buSzPts val="1300"/>
              <a:buChar char="■"/>
            </a:pPr>
            <a:r>
              <a:rPr lang="en-US" sz="1300" i="1" dirty="0">
                <a:solidFill>
                  <a:schemeClr val="tx1"/>
                </a:solidFill>
              </a:rPr>
              <a:t>We will add new features to give customers varying delivery time options to make products quickly available through premium memberships.</a:t>
            </a:r>
            <a:endParaRPr sz="1300" dirty="0">
              <a:solidFill>
                <a:schemeClr val="tx1"/>
              </a:solidFill>
            </a:endParaRPr>
          </a:p>
          <a:p>
            <a:pPr marL="457200" lvl="0" indent="-311150" algn="l" rtl="0">
              <a:lnSpc>
                <a:spcPct val="115000"/>
              </a:lnSpc>
              <a:spcBef>
                <a:spcPts val="1600"/>
              </a:spcBef>
              <a:spcAft>
                <a:spcPts val="0"/>
              </a:spcAft>
              <a:buSzPts val="1300"/>
              <a:buChar char="●"/>
            </a:pPr>
            <a:r>
              <a:rPr lang="en" sz="1300" dirty="0">
                <a:solidFill>
                  <a:schemeClr val="tx1"/>
                </a:solidFill>
              </a:rPr>
              <a:t>If the experiment fails, what we expect to see: </a:t>
            </a:r>
            <a:r>
              <a:rPr lang="en" sz="1300" i="1" dirty="0">
                <a:solidFill>
                  <a:schemeClr val="tx1"/>
                </a:solidFill>
              </a:rPr>
              <a:t>We will observe a decline in customer sign up and orders placed.</a:t>
            </a:r>
            <a:endParaRPr sz="1300" dirty="0">
              <a:solidFill>
                <a:schemeClr val="tx1"/>
              </a:solidFill>
            </a:endParaRPr>
          </a:p>
          <a:p>
            <a:pPr marL="914400" lvl="1" indent="-311150" algn="l" rtl="0">
              <a:lnSpc>
                <a:spcPct val="115000"/>
              </a:lnSpc>
              <a:spcBef>
                <a:spcPts val="0"/>
              </a:spcBef>
              <a:spcAft>
                <a:spcPts val="0"/>
              </a:spcAft>
              <a:buSzPts val="1300"/>
              <a:buChar char="○"/>
            </a:pPr>
            <a:r>
              <a:rPr lang="en" sz="1300" dirty="0">
                <a:solidFill>
                  <a:schemeClr val="tx1"/>
                </a:solidFill>
              </a:rPr>
              <a:t>Next steps </a:t>
            </a:r>
            <a:endParaRPr sz="1300" dirty="0">
              <a:solidFill>
                <a:schemeClr val="tx1"/>
              </a:solidFill>
            </a:endParaRPr>
          </a:p>
          <a:p>
            <a:pPr marL="1371600" lvl="2" indent="-311150" algn="l" rtl="0">
              <a:lnSpc>
                <a:spcPct val="115000"/>
              </a:lnSpc>
              <a:spcBef>
                <a:spcPts val="0"/>
              </a:spcBef>
              <a:spcAft>
                <a:spcPts val="0"/>
              </a:spcAft>
              <a:buSzPts val="1300"/>
              <a:buChar char="■"/>
            </a:pPr>
            <a:r>
              <a:rPr lang="en" sz="1300" i="1" dirty="0">
                <a:solidFill>
                  <a:schemeClr val="tx1"/>
                </a:solidFill>
              </a:rPr>
              <a:t>We will review both primary and secondary hypothesis and re-run the experimentations.</a:t>
            </a:r>
            <a:endParaRPr sz="1300" dirty="0">
              <a:solidFill>
                <a:schemeClr val="tx1"/>
              </a:solidFill>
            </a:endParaRPr>
          </a:p>
          <a:p>
            <a:pPr marL="1371600" lvl="2" indent="-311150" algn="l" rtl="0">
              <a:lnSpc>
                <a:spcPct val="115000"/>
              </a:lnSpc>
              <a:spcBef>
                <a:spcPts val="0"/>
              </a:spcBef>
              <a:spcAft>
                <a:spcPts val="0"/>
              </a:spcAft>
              <a:buSzPts val="1300"/>
              <a:buChar char="■"/>
            </a:pPr>
            <a:r>
              <a:rPr lang="en" sz="1300" i="1" dirty="0">
                <a:solidFill>
                  <a:schemeClr val="tx1"/>
                </a:solidFill>
              </a:rPr>
              <a:t>We will audit ratings and reviews to better understand customers’ pain-points further.</a:t>
            </a:r>
            <a:endParaRPr sz="1300" dirty="0">
              <a:solidFill>
                <a:schemeClr val="tx1"/>
              </a:solidFill>
            </a:endParaRPr>
          </a:p>
          <a:p>
            <a:pPr marL="914400" lvl="0" indent="0" algn="l" rtl="0">
              <a:lnSpc>
                <a:spcPct val="115000"/>
              </a:lnSpc>
              <a:spcBef>
                <a:spcPts val="1600"/>
              </a:spcBef>
              <a:spcAft>
                <a:spcPts val="1600"/>
              </a:spcAft>
              <a:buNone/>
            </a:pPr>
            <a:endParaRPr sz="1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idx="4294967295"/>
          </p:nvPr>
        </p:nvSpPr>
        <p:spPr>
          <a:xfrm>
            <a:off x="1464600" y="2403500"/>
            <a:ext cx="6214800" cy="572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400"/>
              <a:t>Developing the Growth Vision</a:t>
            </a:r>
            <a:endParaRPr sz="3400" b="0"/>
          </a:p>
        </p:txBody>
      </p:sp>
      <p:sp>
        <p:nvSpPr>
          <p:cNvPr id="200" name="Google Shape;200;p36"/>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solidFill>
                <a:srgbClr val="999999"/>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Growth Risks</a:t>
            </a:r>
            <a:endParaRPr/>
          </a:p>
        </p:txBody>
      </p:sp>
      <p:sp>
        <p:nvSpPr>
          <p:cNvPr id="206" name="Google Shape;206;p37"/>
          <p:cNvSpPr txBox="1">
            <a:spLocks noGrp="1"/>
          </p:cNvSpPr>
          <p:nvPr>
            <p:ph type="body" idx="4294967295"/>
          </p:nvPr>
        </p:nvSpPr>
        <p:spPr>
          <a:xfrm>
            <a:off x="1048800" y="1142325"/>
            <a:ext cx="7073100" cy="3256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dirty="0">
                <a:solidFill>
                  <a:schemeClr val="tx1"/>
                </a:solidFill>
              </a:rPr>
              <a:t>Customer Retention</a:t>
            </a:r>
            <a:endParaRPr sz="1300" dirty="0">
              <a:solidFill>
                <a:schemeClr val="tx1"/>
              </a:solidFill>
            </a:endParaRPr>
          </a:p>
          <a:p>
            <a:pPr marL="914400" lvl="1" indent="-298450" algn="l" rtl="0">
              <a:lnSpc>
                <a:spcPct val="115000"/>
              </a:lnSpc>
              <a:spcBef>
                <a:spcPts val="0"/>
              </a:spcBef>
              <a:spcAft>
                <a:spcPts val="0"/>
              </a:spcAft>
              <a:buSzPts val="1100"/>
              <a:buChar char="○"/>
            </a:pPr>
            <a:r>
              <a:rPr lang="en" sz="1100" b="1" dirty="0">
                <a:solidFill>
                  <a:schemeClr val="tx1"/>
                </a:solidFill>
              </a:rPr>
              <a:t>Problem</a:t>
            </a:r>
            <a:r>
              <a:rPr lang="en" sz="1100" dirty="0">
                <a:solidFill>
                  <a:schemeClr val="tx1"/>
                </a:solidFill>
              </a:rPr>
              <a:t>: If we can not retain customers, we won’t be able to continue to drive growth.</a:t>
            </a:r>
            <a:endParaRPr sz="1100" dirty="0">
              <a:solidFill>
                <a:schemeClr val="tx1"/>
              </a:solidFill>
            </a:endParaRPr>
          </a:p>
          <a:p>
            <a:pPr marL="914400" lvl="1" indent="-298450" algn="l" rtl="0">
              <a:lnSpc>
                <a:spcPct val="115000"/>
              </a:lnSpc>
              <a:spcBef>
                <a:spcPts val="0"/>
              </a:spcBef>
              <a:spcAft>
                <a:spcPts val="0"/>
              </a:spcAft>
              <a:buSzPts val="1100"/>
              <a:buChar char="○"/>
            </a:pPr>
            <a:r>
              <a:rPr lang="en" sz="1100" b="1" dirty="0">
                <a:solidFill>
                  <a:schemeClr val="tx1"/>
                </a:solidFill>
              </a:rPr>
              <a:t>Solution:</a:t>
            </a:r>
            <a:r>
              <a:rPr lang="en" sz="1100" dirty="0">
                <a:solidFill>
                  <a:schemeClr val="tx1"/>
                </a:solidFill>
              </a:rPr>
              <a:t> As we continue to acquire more users to sign up, we need to continue to ensure the acquired customers are happily engaged and stay with us and not causing churn.</a:t>
            </a:r>
            <a:endParaRPr sz="1100" dirty="0">
              <a:solidFill>
                <a:schemeClr val="tx1"/>
              </a:solidFill>
            </a:endParaRPr>
          </a:p>
          <a:p>
            <a:pPr marL="457200" lvl="0" indent="-311150" algn="l" rtl="0">
              <a:lnSpc>
                <a:spcPct val="115000"/>
              </a:lnSpc>
              <a:spcBef>
                <a:spcPts val="0"/>
              </a:spcBef>
              <a:spcAft>
                <a:spcPts val="0"/>
              </a:spcAft>
              <a:buSzPts val="1300"/>
              <a:buChar char="●"/>
            </a:pPr>
            <a:r>
              <a:rPr lang="en" sz="1300" dirty="0">
                <a:solidFill>
                  <a:schemeClr val="tx1"/>
                </a:solidFill>
              </a:rPr>
              <a:t>Market Saturation </a:t>
            </a:r>
            <a:endParaRPr sz="1300" dirty="0">
              <a:solidFill>
                <a:schemeClr val="tx1"/>
              </a:solidFill>
            </a:endParaRPr>
          </a:p>
          <a:p>
            <a:pPr marL="914400" lvl="1" indent="-311150" algn="l" rtl="0">
              <a:lnSpc>
                <a:spcPct val="115000"/>
              </a:lnSpc>
              <a:spcBef>
                <a:spcPts val="0"/>
              </a:spcBef>
              <a:spcAft>
                <a:spcPts val="0"/>
              </a:spcAft>
              <a:buSzPts val="1300"/>
              <a:buChar char="○"/>
            </a:pPr>
            <a:r>
              <a:rPr lang="en" sz="1100" b="1" dirty="0">
                <a:solidFill>
                  <a:schemeClr val="tx1"/>
                </a:solidFill>
              </a:rPr>
              <a:t>Problem</a:t>
            </a:r>
            <a:r>
              <a:rPr lang="en" sz="1100" dirty="0">
                <a:solidFill>
                  <a:schemeClr val="tx1"/>
                </a:solidFill>
              </a:rPr>
              <a:t>: There are multiple websites customers can go order snacks online.</a:t>
            </a:r>
            <a:endParaRPr sz="1100" dirty="0">
              <a:solidFill>
                <a:schemeClr val="tx1"/>
              </a:solidFill>
            </a:endParaRPr>
          </a:p>
          <a:p>
            <a:pPr marL="914400" lvl="1" indent="-311150" algn="l" rtl="0">
              <a:lnSpc>
                <a:spcPct val="115000"/>
              </a:lnSpc>
              <a:spcBef>
                <a:spcPts val="0"/>
              </a:spcBef>
              <a:spcAft>
                <a:spcPts val="0"/>
              </a:spcAft>
              <a:buSzPts val="1300"/>
              <a:buChar char="○"/>
            </a:pPr>
            <a:r>
              <a:rPr lang="en" sz="1100" b="1" dirty="0">
                <a:solidFill>
                  <a:schemeClr val="tx1"/>
                </a:solidFill>
              </a:rPr>
              <a:t>Solution</a:t>
            </a:r>
            <a:r>
              <a:rPr lang="en" sz="1100" dirty="0">
                <a:solidFill>
                  <a:schemeClr val="tx1"/>
                </a:solidFill>
              </a:rPr>
              <a:t>: We need to uphold and prioritize the high values and trustworthiness within the compony by living upto our mission to not serve the customer but amaze them.</a:t>
            </a:r>
            <a:endParaRPr sz="1100" dirty="0">
              <a:solidFill>
                <a:schemeClr val="tx1"/>
              </a:solidFill>
            </a:endParaRPr>
          </a:p>
          <a:p>
            <a:pPr marL="457200" lvl="0" indent="-311150" algn="l" rtl="0">
              <a:lnSpc>
                <a:spcPct val="115000"/>
              </a:lnSpc>
              <a:spcBef>
                <a:spcPts val="0"/>
              </a:spcBef>
              <a:spcAft>
                <a:spcPts val="0"/>
              </a:spcAft>
              <a:buSzPts val="1300"/>
              <a:buChar char="●"/>
            </a:pPr>
            <a:r>
              <a:rPr lang="en" sz="1300" dirty="0">
                <a:solidFill>
                  <a:schemeClr val="tx1"/>
                </a:solidFill>
              </a:rPr>
              <a:t>Single Product and Market </a:t>
            </a:r>
            <a:endParaRPr sz="1300" dirty="0">
              <a:solidFill>
                <a:schemeClr val="tx1"/>
              </a:solidFill>
            </a:endParaRPr>
          </a:p>
          <a:p>
            <a:pPr marL="914400" lvl="1" indent="-311150" algn="l" rtl="0">
              <a:lnSpc>
                <a:spcPct val="115000"/>
              </a:lnSpc>
              <a:spcBef>
                <a:spcPts val="0"/>
              </a:spcBef>
              <a:spcAft>
                <a:spcPts val="0"/>
              </a:spcAft>
              <a:buSzPts val="1300"/>
              <a:buChar char="○"/>
            </a:pPr>
            <a:r>
              <a:rPr lang="en" sz="1100" b="1" dirty="0">
                <a:solidFill>
                  <a:schemeClr val="tx1"/>
                </a:solidFill>
              </a:rPr>
              <a:t>Problem</a:t>
            </a:r>
            <a:r>
              <a:rPr lang="en" sz="1100" dirty="0">
                <a:solidFill>
                  <a:schemeClr val="tx1"/>
                </a:solidFill>
              </a:rPr>
              <a:t>: What are the ramifications if our products massively succeeds or fails? Can we implement multiple strategies to keep up the pace or bounce back.</a:t>
            </a:r>
            <a:endParaRPr sz="1100" dirty="0">
              <a:solidFill>
                <a:schemeClr val="tx1"/>
              </a:solidFill>
            </a:endParaRPr>
          </a:p>
          <a:p>
            <a:pPr marL="914400" lvl="1" indent="-311150" algn="l" rtl="0">
              <a:lnSpc>
                <a:spcPct val="115000"/>
              </a:lnSpc>
              <a:spcBef>
                <a:spcPts val="0"/>
              </a:spcBef>
              <a:spcAft>
                <a:spcPts val="0"/>
              </a:spcAft>
              <a:buSzPts val="1300"/>
              <a:buChar char="○"/>
            </a:pPr>
            <a:r>
              <a:rPr lang="en" sz="1100" b="1" dirty="0">
                <a:solidFill>
                  <a:schemeClr val="tx1"/>
                </a:solidFill>
              </a:rPr>
              <a:t>Solution</a:t>
            </a:r>
            <a:r>
              <a:rPr lang="en" sz="1100" dirty="0">
                <a:solidFill>
                  <a:schemeClr val="tx1"/>
                </a:solidFill>
              </a:rPr>
              <a:t>: Our only business venture is strictly online. Its imperative we are as resilient as possible to ensure customer success. In the event of a downfall, we should have a baseline success poised as a target.</a:t>
            </a:r>
            <a:endParaRPr sz="1100" dirty="0">
              <a:solidFill>
                <a:schemeClr val="tx1"/>
              </a:solidFill>
            </a:endParaRPr>
          </a:p>
        </p:txBody>
      </p:sp>
      <p:sp>
        <p:nvSpPr>
          <p:cNvPr id="207" name="Google Shape;207;p37"/>
          <p:cNvSpPr txBox="1"/>
          <p:nvPr/>
        </p:nvSpPr>
        <p:spPr>
          <a:xfrm>
            <a:off x="3853775" y="4382775"/>
            <a:ext cx="1540800" cy="35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300"/>
              <a:t>Product Market Expansion Opportunity</a:t>
            </a:r>
            <a:endParaRPr sz="3300"/>
          </a:p>
        </p:txBody>
      </p:sp>
      <p:sp>
        <p:nvSpPr>
          <p:cNvPr id="213" name="Google Shape;213;p38"/>
          <p:cNvSpPr txBox="1"/>
          <p:nvPr/>
        </p:nvSpPr>
        <p:spPr>
          <a:xfrm rot="5400000">
            <a:off x="2936150" y="4495675"/>
            <a:ext cx="39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14" name="Google Shape;214;p38"/>
          <p:cNvSpPr txBox="1"/>
          <p:nvPr/>
        </p:nvSpPr>
        <p:spPr>
          <a:xfrm>
            <a:off x="3738100" y="4669550"/>
            <a:ext cx="1876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latin typeface="Open Sans"/>
                <a:ea typeface="Open Sans"/>
                <a:cs typeface="Open Sans"/>
                <a:sym typeface="Open Sans"/>
              </a:rPr>
              <a:t>Product and Services</a:t>
            </a:r>
            <a:endParaRPr sz="1200" b="1" dirty="0">
              <a:latin typeface="Open Sans"/>
              <a:ea typeface="Open Sans"/>
              <a:cs typeface="Open Sans"/>
              <a:sym typeface="Open Sans"/>
            </a:endParaRPr>
          </a:p>
        </p:txBody>
      </p:sp>
      <p:sp>
        <p:nvSpPr>
          <p:cNvPr id="215" name="Google Shape;215;p38"/>
          <p:cNvSpPr txBox="1"/>
          <p:nvPr/>
        </p:nvSpPr>
        <p:spPr>
          <a:xfrm rot="-5400000">
            <a:off x="215760" y="2501703"/>
            <a:ext cx="1040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Open Sans"/>
                <a:ea typeface="Open Sans"/>
                <a:cs typeface="Open Sans"/>
                <a:sym typeface="Open Sans"/>
              </a:rPr>
              <a:t>Markets</a:t>
            </a:r>
            <a:endParaRPr sz="1200" b="1">
              <a:latin typeface="Open Sans"/>
              <a:ea typeface="Open Sans"/>
              <a:cs typeface="Open Sans"/>
              <a:sym typeface="Open Sans"/>
            </a:endParaRPr>
          </a:p>
        </p:txBody>
      </p:sp>
      <p:graphicFrame>
        <p:nvGraphicFramePr>
          <p:cNvPr id="216" name="Google Shape;216;p38"/>
          <p:cNvGraphicFramePr/>
          <p:nvPr>
            <p:extLst>
              <p:ext uri="{D42A27DB-BD31-4B8C-83A1-F6EECF244321}">
                <p14:modId xmlns:p14="http://schemas.microsoft.com/office/powerpoint/2010/main" val="1253335575"/>
              </p:ext>
            </p:extLst>
          </p:nvPr>
        </p:nvGraphicFramePr>
        <p:xfrm>
          <a:off x="1231750" y="1644887"/>
          <a:ext cx="6871726" cy="2983225"/>
        </p:xfrm>
        <a:graphic>
          <a:graphicData uri="http://schemas.openxmlformats.org/drawingml/2006/table">
            <a:tbl>
              <a:tblPr>
                <a:noFill/>
                <a:tableStyleId>{B4BE6B9B-D142-4D32-ABCD-EE970F495A85}</a:tableStyleId>
              </a:tblPr>
              <a:tblGrid>
                <a:gridCol w="3435863">
                  <a:extLst>
                    <a:ext uri="{9D8B030D-6E8A-4147-A177-3AD203B41FA5}">
                      <a16:colId xmlns:a16="http://schemas.microsoft.com/office/drawing/2014/main" val="20000"/>
                    </a:ext>
                  </a:extLst>
                </a:gridCol>
                <a:gridCol w="3435863">
                  <a:extLst>
                    <a:ext uri="{9D8B030D-6E8A-4147-A177-3AD203B41FA5}">
                      <a16:colId xmlns:a16="http://schemas.microsoft.com/office/drawing/2014/main" val="20001"/>
                    </a:ext>
                  </a:extLst>
                </a:gridCol>
              </a:tblGrid>
              <a:tr h="1389660">
                <a:tc>
                  <a:txBody>
                    <a:bodyPr/>
                    <a:lstStyle/>
                    <a:p>
                      <a:pPr marL="0" lvl="0" indent="0" algn="l" rtl="0">
                        <a:spcBef>
                          <a:spcPts val="0"/>
                        </a:spcBef>
                        <a:spcAft>
                          <a:spcPts val="0"/>
                        </a:spcAft>
                        <a:buNone/>
                      </a:pPr>
                      <a:r>
                        <a:rPr lang="en" sz="1000" i="1" dirty="0">
                          <a:latin typeface="Open Sans"/>
                          <a:ea typeface="Open Sans"/>
                          <a:cs typeface="Open Sans"/>
                          <a:sym typeface="Open Sans"/>
                        </a:rPr>
                        <a:t>Market Expansion - existing offerings, new markets</a:t>
                      </a:r>
                      <a:endParaRPr sz="1000" i="1" dirty="0">
                        <a:latin typeface="Open Sans"/>
                        <a:ea typeface="Open Sans"/>
                        <a:cs typeface="Open Sans"/>
                        <a:sym typeface="Open Sans"/>
                      </a:endParaRPr>
                    </a:p>
                    <a:p>
                      <a:pPr marL="0" lvl="0" indent="0" algn="l" rtl="0">
                        <a:lnSpc>
                          <a:spcPct val="115000"/>
                        </a:lnSpc>
                        <a:spcBef>
                          <a:spcPts val="0"/>
                        </a:spcBef>
                        <a:spcAft>
                          <a:spcPts val="0"/>
                        </a:spcAft>
                        <a:buNone/>
                      </a:pPr>
                      <a:endParaRPr sz="1100" i="1" dirty="0">
                        <a:solidFill>
                          <a:srgbClr val="9E9E9E"/>
                        </a:solidFill>
                        <a:latin typeface="Open Sans"/>
                        <a:ea typeface="Open Sans"/>
                        <a:cs typeface="Open Sans"/>
                        <a:sym typeface="Open Sans"/>
                      </a:endParaRPr>
                    </a:p>
                    <a:p>
                      <a:pPr marL="457200" lvl="0" indent="-292100" algn="l" rtl="0">
                        <a:spcBef>
                          <a:spcPts val="0"/>
                        </a:spcBef>
                        <a:spcAft>
                          <a:spcPts val="0"/>
                        </a:spcAft>
                        <a:buClr>
                          <a:schemeClr val="dk1"/>
                        </a:buClr>
                        <a:buSzPts val="1000"/>
                        <a:buFont typeface="Open Sans"/>
                        <a:buChar char="●"/>
                      </a:pPr>
                      <a:r>
                        <a:rPr lang="en" sz="1000" b="1" dirty="0">
                          <a:solidFill>
                            <a:schemeClr val="dk1"/>
                          </a:solidFill>
                          <a:latin typeface="Open Sans"/>
                          <a:ea typeface="Open Sans"/>
                          <a:cs typeface="Open Sans"/>
                          <a:sym typeface="Open Sans"/>
                        </a:rPr>
                        <a:t>Product:</a:t>
                      </a:r>
                      <a:r>
                        <a:rPr lang="en" sz="1000" dirty="0">
                          <a:solidFill>
                            <a:schemeClr val="dk1"/>
                          </a:solidFill>
                          <a:latin typeface="Open Sans"/>
                          <a:ea typeface="Open Sans"/>
                          <a:cs typeface="Open Sans"/>
                          <a:sym typeface="Open Sans"/>
                        </a:rPr>
                        <a:t> </a:t>
                      </a:r>
                      <a:r>
                        <a:rPr lang="en" sz="1050" i="0" dirty="0">
                          <a:solidFill>
                            <a:schemeClr val="tx1"/>
                          </a:solidFill>
                          <a:latin typeface="Open Sans"/>
                          <a:ea typeface="Open Sans"/>
                          <a:cs typeface="Open Sans"/>
                          <a:sym typeface="Open Sans"/>
                        </a:rPr>
                        <a:t>Target college students </a:t>
                      </a:r>
                      <a:endParaRPr sz="900" i="0" dirty="0">
                        <a:solidFill>
                          <a:schemeClr val="tx1"/>
                        </a:solidFill>
                        <a:latin typeface="Open Sans"/>
                        <a:ea typeface="Open Sans"/>
                        <a:cs typeface="Open Sans"/>
                        <a:sym typeface="Open Sans"/>
                      </a:endParaRPr>
                    </a:p>
                    <a:p>
                      <a:pPr marL="457200" lvl="0" indent="-292100" algn="l" rtl="0">
                        <a:spcBef>
                          <a:spcPts val="0"/>
                        </a:spcBef>
                        <a:spcAft>
                          <a:spcPts val="0"/>
                        </a:spcAft>
                        <a:buClr>
                          <a:schemeClr val="dk1"/>
                        </a:buClr>
                        <a:buSzPts val="1000"/>
                        <a:buFont typeface="Open Sans"/>
                        <a:buChar char="●"/>
                      </a:pPr>
                      <a:r>
                        <a:rPr lang="en" sz="1000" b="1" dirty="0">
                          <a:solidFill>
                            <a:schemeClr val="dk1"/>
                          </a:solidFill>
                          <a:latin typeface="Open Sans"/>
                          <a:ea typeface="Open Sans"/>
                          <a:cs typeface="Open Sans"/>
                          <a:sym typeface="Open Sans"/>
                        </a:rPr>
                        <a:t>Rationale: </a:t>
                      </a:r>
                      <a:r>
                        <a:rPr lang="en" sz="1100" b="0" i="0" dirty="0">
                          <a:solidFill>
                            <a:schemeClr val="tx1"/>
                          </a:solidFill>
                          <a:latin typeface="Open Sans"/>
                          <a:ea typeface="Open Sans"/>
                          <a:cs typeface="Open Sans"/>
                          <a:sym typeface="Open Sans"/>
                        </a:rPr>
                        <a:t>This strategy will bring our services to a particular segment group</a:t>
                      </a:r>
                      <a:endParaRPr sz="1100" b="0" i="0" dirty="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000" i="1" dirty="0">
                          <a:latin typeface="Open Sans"/>
                          <a:ea typeface="Open Sans"/>
                          <a:cs typeface="Open Sans"/>
                          <a:sym typeface="Open Sans"/>
                        </a:rPr>
                        <a:t>Diversification - new offerings, new markets</a:t>
                      </a:r>
                      <a:endParaRPr sz="1200" dirty="0">
                        <a:latin typeface="Open Sans"/>
                        <a:ea typeface="Open Sans"/>
                        <a:cs typeface="Open Sans"/>
                        <a:sym typeface="Open Sans"/>
                      </a:endParaRPr>
                    </a:p>
                    <a:p>
                      <a:pPr marL="0" lvl="0" indent="0" algn="l" rtl="0">
                        <a:lnSpc>
                          <a:spcPct val="115000"/>
                        </a:lnSpc>
                        <a:spcBef>
                          <a:spcPts val="0"/>
                        </a:spcBef>
                        <a:spcAft>
                          <a:spcPts val="0"/>
                        </a:spcAft>
                        <a:buNone/>
                      </a:pPr>
                      <a:endParaRPr sz="1100" i="1" dirty="0">
                        <a:solidFill>
                          <a:srgbClr val="9E9E9E"/>
                        </a:solidFill>
                        <a:latin typeface="Open Sans"/>
                        <a:ea typeface="Open Sans"/>
                        <a:cs typeface="Open Sans"/>
                        <a:sym typeface="Open Sans"/>
                      </a:endParaRPr>
                    </a:p>
                    <a:p>
                      <a:pPr marL="457200" lvl="0" indent="-292100" algn="l" rtl="0">
                        <a:spcBef>
                          <a:spcPts val="0"/>
                        </a:spcBef>
                        <a:spcAft>
                          <a:spcPts val="0"/>
                        </a:spcAft>
                        <a:buClr>
                          <a:schemeClr val="dk1"/>
                        </a:buClr>
                        <a:buSzPts val="1000"/>
                        <a:buFont typeface="Open Sans"/>
                        <a:buChar char="●"/>
                      </a:pPr>
                      <a:r>
                        <a:rPr lang="en" sz="1000" b="1" dirty="0">
                          <a:solidFill>
                            <a:schemeClr val="dk1"/>
                          </a:solidFill>
                          <a:latin typeface="Open Sans"/>
                          <a:ea typeface="Open Sans"/>
                          <a:cs typeface="Open Sans"/>
                          <a:sym typeface="Open Sans"/>
                        </a:rPr>
                        <a:t>Product:</a:t>
                      </a:r>
                      <a:r>
                        <a:rPr lang="en" sz="1000" dirty="0">
                          <a:solidFill>
                            <a:schemeClr val="dk1"/>
                          </a:solidFill>
                          <a:latin typeface="Open Sans"/>
                          <a:ea typeface="Open Sans"/>
                          <a:cs typeface="Open Sans"/>
                          <a:sym typeface="Open Sans"/>
                        </a:rPr>
                        <a:t> </a:t>
                      </a:r>
                      <a:r>
                        <a:rPr lang="en" sz="1100" i="1" dirty="0">
                          <a:solidFill>
                            <a:schemeClr val="tx1"/>
                          </a:solidFill>
                          <a:latin typeface="Open Sans"/>
                          <a:ea typeface="Open Sans"/>
                          <a:cs typeface="Open Sans"/>
                          <a:sym typeface="Open Sans"/>
                        </a:rPr>
                        <a:t>Partner with other businesses to quickly make their products available.</a:t>
                      </a:r>
                      <a:endParaRPr sz="1100" dirty="0">
                        <a:solidFill>
                          <a:schemeClr val="tx1"/>
                        </a:solidFill>
                        <a:latin typeface="Open Sans"/>
                        <a:ea typeface="Open Sans"/>
                        <a:cs typeface="Open Sans"/>
                        <a:sym typeface="Open Sans"/>
                      </a:endParaRPr>
                    </a:p>
                    <a:p>
                      <a:pPr marL="457200" lvl="0" indent="-292100" algn="l" rtl="0">
                        <a:spcBef>
                          <a:spcPts val="0"/>
                        </a:spcBef>
                        <a:spcAft>
                          <a:spcPts val="0"/>
                        </a:spcAft>
                        <a:buClr>
                          <a:schemeClr val="dk1"/>
                        </a:buClr>
                        <a:buSzPts val="1000"/>
                        <a:buFont typeface="Open Sans"/>
                        <a:buChar char="●"/>
                      </a:pPr>
                      <a:r>
                        <a:rPr lang="en" sz="1000" b="1" dirty="0">
                          <a:solidFill>
                            <a:schemeClr val="dk1"/>
                          </a:solidFill>
                          <a:latin typeface="Open Sans"/>
                          <a:ea typeface="Open Sans"/>
                          <a:cs typeface="Open Sans"/>
                          <a:sym typeface="Open Sans"/>
                        </a:rPr>
                        <a:t>Rationale: </a:t>
                      </a:r>
                      <a:r>
                        <a:rPr lang="en" sz="1100" b="0" i="0" dirty="0">
                          <a:solidFill>
                            <a:schemeClr val="tx1"/>
                          </a:solidFill>
                          <a:latin typeface="Open Sans"/>
                          <a:ea typeface="Open Sans"/>
                          <a:cs typeface="Open Sans"/>
                          <a:sym typeface="Open Sans"/>
                        </a:rPr>
                        <a:t>This will ensure customers can quickly access their products without wait/delivery times from website</a:t>
                      </a:r>
                      <a:r>
                        <a:rPr lang="en" sz="1100" b="1" i="1" dirty="0">
                          <a:solidFill>
                            <a:srgbClr val="9E9E9E"/>
                          </a:solidFill>
                          <a:latin typeface="Open Sans"/>
                          <a:ea typeface="Open Sans"/>
                          <a:cs typeface="Open Sans"/>
                          <a:sym typeface="Open Sans"/>
                        </a:rPr>
                        <a:t>.</a:t>
                      </a:r>
                      <a:endParaRPr sz="1100" i="1"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593565">
                <a:tc>
                  <a:txBody>
                    <a:bodyPr/>
                    <a:lstStyle/>
                    <a:p>
                      <a:pPr marL="0" lvl="0" indent="0" algn="l" rtl="0">
                        <a:spcBef>
                          <a:spcPts val="0"/>
                        </a:spcBef>
                        <a:spcAft>
                          <a:spcPts val="0"/>
                        </a:spcAft>
                        <a:buNone/>
                      </a:pPr>
                      <a:r>
                        <a:rPr lang="en" sz="1000" i="1" dirty="0">
                          <a:latin typeface="Open Sans"/>
                          <a:ea typeface="Open Sans"/>
                          <a:cs typeface="Open Sans"/>
                          <a:sym typeface="Open Sans"/>
                        </a:rPr>
                        <a:t>Market Penetration - existing offerings, existing market </a:t>
                      </a:r>
                      <a:endParaRPr sz="1000" i="1" dirty="0">
                        <a:latin typeface="Open Sans"/>
                        <a:ea typeface="Open Sans"/>
                        <a:cs typeface="Open Sans"/>
                        <a:sym typeface="Open Sans"/>
                      </a:endParaRPr>
                    </a:p>
                    <a:p>
                      <a:pPr marL="0" lvl="0" indent="0" algn="l" rtl="0">
                        <a:spcBef>
                          <a:spcPts val="0"/>
                        </a:spcBef>
                        <a:spcAft>
                          <a:spcPts val="0"/>
                        </a:spcAft>
                        <a:buNone/>
                      </a:pPr>
                      <a:endParaRPr sz="1000" i="1" dirty="0">
                        <a:latin typeface="Open Sans"/>
                        <a:ea typeface="Open Sans"/>
                        <a:cs typeface="Open Sans"/>
                        <a:sym typeface="Open Sans"/>
                      </a:endParaRPr>
                    </a:p>
                    <a:p>
                      <a:pPr marL="457200" lvl="0" indent="-292100" algn="l" rtl="0">
                        <a:spcBef>
                          <a:spcPts val="0"/>
                        </a:spcBef>
                        <a:spcAft>
                          <a:spcPts val="0"/>
                        </a:spcAft>
                        <a:buClr>
                          <a:schemeClr val="dk1"/>
                        </a:buClr>
                        <a:buSzPts val="1000"/>
                        <a:buFont typeface="Open Sans"/>
                        <a:buChar char="●"/>
                      </a:pPr>
                      <a:r>
                        <a:rPr lang="en" sz="1000" b="1" dirty="0">
                          <a:solidFill>
                            <a:schemeClr val="dk1"/>
                          </a:solidFill>
                          <a:latin typeface="Open Sans"/>
                          <a:ea typeface="Open Sans"/>
                          <a:cs typeface="Open Sans"/>
                          <a:sym typeface="Open Sans"/>
                        </a:rPr>
                        <a:t>Product:</a:t>
                      </a:r>
                      <a:r>
                        <a:rPr lang="en" sz="1000" dirty="0">
                          <a:solidFill>
                            <a:schemeClr val="dk1"/>
                          </a:solidFill>
                          <a:latin typeface="Open Sans"/>
                          <a:ea typeface="Open Sans"/>
                          <a:cs typeface="Open Sans"/>
                          <a:sym typeface="Open Sans"/>
                        </a:rPr>
                        <a:t> </a:t>
                      </a:r>
                      <a:r>
                        <a:rPr lang="en" sz="1100" i="0" dirty="0">
                          <a:solidFill>
                            <a:schemeClr val="tx1"/>
                          </a:solidFill>
                          <a:latin typeface="Open Sans"/>
                          <a:ea typeface="Open Sans"/>
                          <a:cs typeface="Open Sans"/>
                          <a:sym typeface="Open Sans"/>
                        </a:rPr>
                        <a:t>Optimization of the platform to add more snack themes to the 5 provided.</a:t>
                      </a:r>
                      <a:endParaRPr sz="1100" i="0" dirty="0">
                        <a:solidFill>
                          <a:schemeClr val="tx1"/>
                        </a:solidFill>
                        <a:latin typeface="Open Sans"/>
                        <a:ea typeface="Open Sans"/>
                        <a:cs typeface="Open Sans"/>
                        <a:sym typeface="Open Sans"/>
                      </a:endParaRPr>
                    </a:p>
                    <a:p>
                      <a:pPr marL="457200" lvl="0" indent="-292100" algn="l" rtl="0">
                        <a:spcBef>
                          <a:spcPts val="0"/>
                        </a:spcBef>
                        <a:spcAft>
                          <a:spcPts val="0"/>
                        </a:spcAft>
                        <a:buClr>
                          <a:schemeClr val="dk1"/>
                        </a:buClr>
                        <a:buSzPts val="1000"/>
                        <a:buFont typeface="Open Sans"/>
                        <a:buChar char="●"/>
                      </a:pPr>
                      <a:r>
                        <a:rPr lang="en" sz="1000" b="1" dirty="0">
                          <a:solidFill>
                            <a:schemeClr val="dk1"/>
                          </a:solidFill>
                          <a:latin typeface="Open Sans"/>
                          <a:ea typeface="Open Sans"/>
                          <a:cs typeface="Open Sans"/>
                          <a:sym typeface="Open Sans"/>
                        </a:rPr>
                        <a:t>Rationale: </a:t>
                      </a:r>
                      <a:r>
                        <a:rPr lang="en" sz="1100" b="0" i="0" dirty="0">
                          <a:solidFill>
                            <a:schemeClr val="tx1"/>
                          </a:solidFill>
                          <a:latin typeface="Open Sans"/>
                          <a:ea typeface="Open Sans"/>
                          <a:cs typeface="Open Sans"/>
                          <a:sym typeface="Open Sans"/>
                        </a:rPr>
                        <a:t>Retain  existing customers through to the addition of multiple themes</a:t>
                      </a:r>
                      <a:endParaRPr sz="1100" b="0" i="0" dirty="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000" i="1" dirty="0">
                          <a:latin typeface="Open Sans"/>
                          <a:ea typeface="Open Sans"/>
                          <a:cs typeface="Open Sans"/>
                          <a:sym typeface="Open Sans"/>
                        </a:rPr>
                        <a:t>Product Development - new offerings, existing market</a:t>
                      </a:r>
                      <a:endParaRPr sz="1000" i="1" dirty="0">
                        <a:latin typeface="Open Sans"/>
                        <a:ea typeface="Open Sans"/>
                        <a:cs typeface="Open Sans"/>
                        <a:sym typeface="Open Sans"/>
                      </a:endParaRPr>
                    </a:p>
                    <a:p>
                      <a:pPr marL="0" lvl="0" indent="0" algn="l" rtl="0">
                        <a:spcBef>
                          <a:spcPts val="0"/>
                        </a:spcBef>
                        <a:spcAft>
                          <a:spcPts val="0"/>
                        </a:spcAft>
                        <a:buNone/>
                      </a:pPr>
                      <a:endParaRPr sz="1000" i="1" dirty="0">
                        <a:latin typeface="Open Sans"/>
                        <a:ea typeface="Open Sans"/>
                        <a:cs typeface="Open Sans"/>
                        <a:sym typeface="Open Sans"/>
                      </a:endParaRPr>
                    </a:p>
                    <a:p>
                      <a:pPr marL="457200" lvl="0" indent="-292100" algn="l" rtl="0">
                        <a:spcBef>
                          <a:spcPts val="0"/>
                        </a:spcBef>
                        <a:spcAft>
                          <a:spcPts val="0"/>
                        </a:spcAft>
                        <a:buClr>
                          <a:schemeClr val="dk1"/>
                        </a:buClr>
                        <a:buSzPts val="1000"/>
                        <a:buFont typeface="Open Sans"/>
                        <a:buChar char="●"/>
                      </a:pPr>
                      <a:r>
                        <a:rPr lang="en" sz="1000" b="1" dirty="0">
                          <a:solidFill>
                            <a:schemeClr val="dk1"/>
                          </a:solidFill>
                          <a:latin typeface="Open Sans"/>
                          <a:ea typeface="Open Sans"/>
                          <a:cs typeface="Open Sans"/>
                          <a:sym typeface="Open Sans"/>
                        </a:rPr>
                        <a:t>Product:</a:t>
                      </a:r>
                      <a:r>
                        <a:rPr lang="en" sz="1000" dirty="0">
                          <a:solidFill>
                            <a:schemeClr val="dk1"/>
                          </a:solidFill>
                          <a:latin typeface="Open Sans"/>
                          <a:ea typeface="Open Sans"/>
                          <a:cs typeface="Open Sans"/>
                          <a:sym typeface="Open Sans"/>
                        </a:rPr>
                        <a:t> </a:t>
                      </a:r>
                      <a:r>
                        <a:rPr lang="en-US" sz="1100" i="0" dirty="0">
                          <a:solidFill>
                            <a:schemeClr val="tx1"/>
                          </a:solidFill>
                          <a:latin typeface="Open Sans"/>
                          <a:ea typeface="Open Sans"/>
                          <a:cs typeface="Open Sans"/>
                          <a:sym typeface="Open Sans"/>
                        </a:rPr>
                        <a:t>Expansion of  platform to incorporate other products like perishable grocery and general merchandise</a:t>
                      </a:r>
                      <a:r>
                        <a:rPr lang="en-US" sz="1000" i="1" dirty="0">
                          <a:solidFill>
                            <a:srgbClr val="9E9E9E"/>
                          </a:solidFill>
                          <a:latin typeface="Open Sans"/>
                          <a:ea typeface="Open Sans"/>
                          <a:cs typeface="Open Sans"/>
                          <a:sym typeface="Open Sans"/>
                        </a:rPr>
                        <a:t>.</a:t>
                      </a:r>
                      <a:endParaRPr lang="en-US" sz="900" dirty="0">
                        <a:solidFill>
                          <a:schemeClr val="dk1"/>
                        </a:solidFill>
                        <a:latin typeface="Open Sans"/>
                        <a:ea typeface="Open Sans"/>
                        <a:cs typeface="Open Sans"/>
                        <a:sym typeface="Open Sans"/>
                      </a:endParaRPr>
                    </a:p>
                    <a:p>
                      <a:pPr marL="457200" lvl="0" indent="-292100" algn="l" rtl="0">
                        <a:spcBef>
                          <a:spcPts val="0"/>
                        </a:spcBef>
                        <a:spcAft>
                          <a:spcPts val="0"/>
                        </a:spcAft>
                        <a:buClr>
                          <a:schemeClr val="dk1"/>
                        </a:buClr>
                        <a:buSzPts val="1000"/>
                        <a:buFont typeface="Open Sans"/>
                        <a:buChar char="●"/>
                      </a:pPr>
                      <a:r>
                        <a:rPr lang="en-US" sz="1000" b="1" dirty="0">
                          <a:solidFill>
                            <a:schemeClr val="dk1"/>
                          </a:solidFill>
                          <a:latin typeface="Open Sans"/>
                          <a:ea typeface="Open Sans"/>
                          <a:cs typeface="Open Sans"/>
                          <a:sym typeface="Open Sans"/>
                        </a:rPr>
                        <a:t>Rationale:</a:t>
                      </a:r>
                      <a:r>
                        <a:rPr lang="en-US" sz="1100" b="0" i="0" dirty="0">
                          <a:solidFill>
                            <a:schemeClr val="tx1"/>
                          </a:solidFill>
                          <a:latin typeface="Open Sans"/>
                          <a:ea typeface="Open Sans"/>
                          <a:cs typeface="Open Sans"/>
                          <a:sym typeface="Open Sans"/>
                        </a:rPr>
                        <a:t> Add more products to the platform for existing customers.</a:t>
                      </a:r>
                    </a:p>
                  </a:txBody>
                  <a:tcPr marL="91425" marR="91425" marT="91425" marB="91425"/>
                </a:tc>
                <a:extLst>
                  <a:ext uri="{0D108BD9-81ED-4DB2-BD59-A6C34878D82A}">
                    <a16:rowId xmlns:a16="http://schemas.microsoft.com/office/drawing/2014/main" val="10001"/>
                  </a:ext>
                </a:extLst>
              </a:tr>
            </a:tbl>
          </a:graphicData>
        </a:graphic>
      </p:graphicFrame>
      <p:sp>
        <p:nvSpPr>
          <p:cNvPr id="217" name="Google Shape;217;p38"/>
          <p:cNvSpPr txBox="1"/>
          <p:nvPr/>
        </p:nvSpPr>
        <p:spPr>
          <a:xfrm>
            <a:off x="2200125" y="4481238"/>
            <a:ext cx="890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accent5"/>
                </a:solidFill>
                <a:latin typeface="Open Sans"/>
                <a:ea typeface="Open Sans"/>
                <a:cs typeface="Open Sans"/>
                <a:sym typeface="Open Sans"/>
              </a:rPr>
              <a:t>Existing</a:t>
            </a:r>
            <a:endParaRPr sz="1200" b="1" dirty="0">
              <a:solidFill>
                <a:schemeClr val="accent5"/>
              </a:solidFill>
              <a:latin typeface="Open Sans"/>
              <a:ea typeface="Open Sans"/>
              <a:cs typeface="Open Sans"/>
              <a:sym typeface="Open Sans"/>
            </a:endParaRPr>
          </a:p>
        </p:txBody>
      </p:sp>
      <p:sp>
        <p:nvSpPr>
          <p:cNvPr id="218" name="Google Shape;218;p38"/>
          <p:cNvSpPr txBox="1"/>
          <p:nvPr/>
        </p:nvSpPr>
        <p:spPr>
          <a:xfrm>
            <a:off x="6387975" y="4481238"/>
            <a:ext cx="555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accent5"/>
                </a:solidFill>
                <a:latin typeface="Open Sans"/>
                <a:ea typeface="Open Sans"/>
                <a:cs typeface="Open Sans"/>
                <a:sym typeface="Open Sans"/>
              </a:rPr>
              <a:t>New</a:t>
            </a:r>
            <a:endParaRPr sz="1200" b="1" dirty="0">
              <a:solidFill>
                <a:schemeClr val="accent5"/>
              </a:solidFill>
              <a:latin typeface="Open Sans"/>
              <a:ea typeface="Open Sans"/>
              <a:cs typeface="Open Sans"/>
              <a:sym typeface="Open Sans"/>
            </a:endParaRPr>
          </a:p>
        </p:txBody>
      </p:sp>
      <p:sp>
        <p:nvSpPr>
          <p:cNvPr id="219" name="Google Shape;219;p38"/>
          <p:cNvSpPr txBox="1"/>
          <p:nvPr/>
        </p:nvSpPr>
        <p:spPr>
          <a:xfrm rot="-5400000">
            <a:off x="607450" y="3208050"/>
            <a:ext cx="879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5"/>
                </a:solidFill>
                <a:latin typeface="Open Sans"/>
                <a:ea typeface="Open Sans"/>
                <a:cs typeface="Open Sans"/>
                <a:sym typeface="Open Sans"/>
              </a:rPr>
              <a:t>Existing</a:t>
            </a:r>
            <a:endParaRPr sz="1200" b="1">
              <a:solidFill>
                <a:schemeClr val="accent5"/>
              </a:solidFill>
              <a:latin typeface="Open Sans"/>
              <a:ea typeface="Open Sans"/>
              <a:cs typeface="Open Sans"/>
              <a:sym typeface="Open Sans"/>
            </a:endParaRPr>
          </a:p>
        </p:txBody>
      </p:sp>
      <p:sp>
        <p:nvSpPr>
          <p:cNvPr id="220" name="Google Shape;220;p38"/>
          <p:cNvSpPr txBox="1"/>
          <p:nvPr/>
        </p:nvSpPr>
        <p:spPr>
          <a:xfrm rot="-5400000">
            <a:off x="769150" y="2009550"/>
            <a:ext cx="555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5"/>
                </a:solidFill>
                <a:latin typeface="Open Sans"/>
                <a:ea typeface="Open Sans"/>
                <a:cs typeface="Open Sans"/>
                <a:sym typeface="Open Sans"/>
              </a:rPr>
              <a:t>New</a:t>
            </a:r>
            <a:endParaRPr sz="1200" b="1">
              <a:solidFill>
                <a:schemeClr val="accent5"/>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9"/>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t>Growth Loop Expansion</a:t>
            </a:r>
            <a:endParaRPr sz="3300"/>
          </a:p>
        </p:txBody>
      </p:sp>
      <p:sp>
        <p:nvSpPr>
          <p:cNvPr id="226" name="Google Shape;226;p39"/>
          <p:cNvSpPr/>
          <p:nvPr/>
        </p:nvSpPr>
        <p:spPr>
          <a:xfrm rot="2400272" flipH="1">
            <a:off x="6332779" y="1532329"/>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9"/>
          <p:cNvSpPr/>
          <p:nvPr/>
        </p:nvSpPr>
        <p:spPr>
          <a:xfrm rot="2700000">
            <a:off x="3771534" y="3332344"/>
            <a:ext cx="409415" cy="295712"/>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9"/>
          <p:cNvSpPr/>
          <p:nvPr/>
        </p:nvSpPr>
        <p:spPr>
          <a:xfrm rot="9235382">
            <a:off x="3592746" y="1718274"/>
            <a:ext cx="409484" cy="295443"/>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9"/>
          <p:cNvSpPr/>
          <p:nvPr/>
        </p:nvSpPr>
        <p:spPr>
          <a:xfrm rot="-2078683">
            <a:off x="6488921" y="2775529"/>
            <a:ext cx="409509" cy="295667"/>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39"/>
          <p:cNvSpPr txBox="1"/>
          <p:nvPr/>
        </p:nvSpPr>
        <p:spPr>
          <a:xfrm>
            <a:off x="4619477" y="1997204"/>
            <a:ext cx="171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accent5"/>
                </a:solidFill>
                <a:latin typeface="Open Sans"/>
                <a:ea typeface="Open Sans"/>
                <a:cs typeface="Open Sans"/>
                <a:sym typeface="Open Sans"/>
              </a:rPr>
              <a:t>Craft Snacks Growth Loop</a:t>
            </a:r>
            <a:endParaRPr b="1" dirty="0">
              <a:solidFill>
                <a:schemeClr val="accent5"/>
              </a:solidFill>
              <a:latin typeface="Open Sans"/>
              <a:ea typeface="Open Sans"/>
              <a:cs typeface="Open Sans"/>
              <a:sym typeface="Open Sans"/>
            </a:endParaRPr>
          </a:p>
        </p:txBody>
      </p:sp>
      <p:sp>
        <p:nvSpPr>
          <p:cNvPr id="233" name="Google Shape;233;p39"/>
          <p:cNvSpPr/>
          <p:nvPr/>
        </p:nvSpPr>
        <p:spPr>
          <a:xfrm rot="9606401" flipH="1">
            <a:off x="2969715" y="4524389"/>
            <a:ext cx="801423" cy="295420"/>
          </a:xfrm>
          <a:prstGeom prst="leftArrow">
            <a:avLst>
              <a:gd name="adj1" fmla="val 50000"/>
              <a:gd name="adj2" fmla="val 50000"/>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34" name="Google Shape;234;p39"/>
          <p:cNvSpPr/>
          <p:nvPr/>
        </p:nvSpPr>
        <p:spPr>
          <a:xfrm rot="-5631038" flipH="1">
            <a:off x="282254" y="3191245"/>
            <a:ext cx="813035" cy="295265"/>
          </a:xfrm>
          <a:prstGeom prst="leftArrow">
            <a:avLst>
              <a:gd name="adj1" fmla="val 50000"/>
              <a:gd name="adj2" fmla="val 50000"/>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35" name="Google Shape;235;p39"/>
          <p:cNvSpPr txBox="1"/>
          <p:nvPr/>
        </p:nvSpPr>
        <p:spPr>
          <a:xfrm>
            <a:off x="920175" y="4008500"/>
            <a:ext cx="1817100" cy="830966"/>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dirty="0">
                <a:latin typeface="Open Sans"/>
                <a:ea typeface="Open Sans"/>
                <a:cs typeface="Open Sans"/>
                <a:sym typeface="Open Sans"/>
              </a:rPr>
              <a:t>5. Friends and families are enthralled by the services provided from reviews and ratings</a:t>
            </a:r>
            <a:endParaRPr sz="1050" dirty="0">
              <a:latin typeface="Open Sans"/>
              <a:ea typeface="Open Sans"/>
              <a:cs typeface="Open Sans"/>
              <a:sym typeface="Open Sans"/>
            </a:endParaRPr>
          </a:p>
        </p:txBody>
      </p:sp>
      <p:sp>
        <p:nvSpPr>
          <p:cNvPr id="236" name="Google Shape;236;p39"/>
          <p:cNvSpPr txBox="1"/>
          <p:nvPr/>
        </p:nvSpPr>
        <p:spPr>
          <a:xfrm>
            <a:off x="6692877" y="1870269"/>
            <a:ext cx="2451123" cy="830966"/>
          </a:xfrm>
          <a:prstGeom prst="rect">
            <a:avLst/>
          </a:prstGeom>
          <a:solidFill>
            <a:srgbClr val="F3F3F3"/>
          </a:solidFill>
          <a:ln>
            <a:noFill/>
          </a:ln>
        </p:spPr>
        <p:txBody>
          <a:bodyPr spcFirstLastPara="1" wrap="square" lIns="91425" tIns="91425" rIns="91425" bIns="91425" anchor="t" anchorCtr="0">
            <a:spAutoFit/>
          </a:bodyPr>
          <a:lstStyle/>
          <a:p>
            <a:r>
              <a:rPr lang="en-US" sz="1050" dirty="0">
                <a:latin typeface="Open Sans"/>
                <a:ea typeface="Open Sans"/>
                <a:cs typeface="Open Sans"/>
                <a:sym typeface="Open Sans"/>
              </a:rPr>
              <a:t>3. The orders are quickly processed and shipped based on preferences with a 30-day option to return with full refund</a:t>
            </a:r>
          </a:p>
        </p:txBody>
      </p:sp>
      <p:sp>
        <p:nvSpPr>
          <p:cNvPr id="237" name="Google Shape;237;p39"/>
          <p:cNvSpPr txBox="1"/>
          <p:nvPr/>
        </p:nvSpPr>
        <p:spPr>
          <a:xfrm>
            <a:off x="4024338" y="1165320"/>
            <a:ext cx="2283382" cy="507801"/>
          </a:xfrm>
          <a:prstGeom prst="rect">
            <a:avLst/>
          </a:prstGeom>
          <a:solidFill>
            <a:srgbClr val="F3F3F3"/>
          </a:solidFill>
          <a:ln>
            <a:noFill/>
          </a:ln>
        </p:spPr>
        <p:txBody>
          <a:bodyPr spcFirstLastPara="1" wrap="square" lIns="91425" tIns="91425" rIns="91425" bIns="91425" anchor="t" anchorCtr="0">
            <a:spAutoFit/>
          </a:bodyPr>
          <a:lstStyle/>
          <a:p>
            <a:r>
              <a:rPr lang="en-US" sz="1050" dirty="0">
                <a:latin typeface="Open Sans"/>
                <a:ea typeface="Open Sans"/>
                <a:cs typeface="Open Sans"/>
                <a:sym typeface="Open Sans"/>
              </a:rPr>
              <a:t>2. New customers scope the site and place their orders online</a:t>
            </a:r>
            <a:endParaRPr sz="1050" dirty="0">
              <a:latin typeface="Open Sans"/>
              <a:ea typeface="Open Sans"/>
              <a:cs typeface="Open Sans"/>
              <a:sym typeface="Open Sans"/>
            </a:endParaRPr>
          </a:p>
        </p:txBody>
      </p:sp>
      <p:sp>
        <p:nvSpPr>
          <p:cNvPr id="238" name="Google Shape;238;p39"/>
          <p:cNvSpPr txBox="1"/>
          <p:nvPr/>
        </p:nvSpPr>
        <p:spPr>
          <a:xfrm>
            <a:off x="334717" y="1065791"/>
            <a:ext cx="1844333" cy="861744"/>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latin typeface="Open Sans"/>
                <a:ea typeface="Open Sans"/>
                <a:cs typeface="Open Sans"/>
                <a:sym typeface="Open Sans"/>
              </a:rPr>
              <a:t>6. Potential customers sign up for the free 2-week demo and confirm the services provided.</a:t>
            </a:r>
          </a:p>
        </p:txBody>
      </p:sp>
      <p:sp>
        <p:nvSpPr>
          <p:cNvPr id="239" name="Google Shape;239;p39"/>
          <p:cNvSpPr/>
          <p:nvPr/>
        </p:nvSpPr>
        <p:spPr>
          <a:xfrm rot="2264711" flipH="1">
            <a:off x="1190681" y="2587726"/>
            <a:ext cx="813035" cy="295113"/>
          </a:xfrm>
          <a:prstGeom prst="leftArrow">
            <a:avLst>
              <a:gd name="adj1" fmla="val 50000"/>
              <a:gd name="adj2" fmla="val 50000"/>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41" name="Google Shape;241;p39"/>
          <p:cNvSpPr txBox="1"/>
          <p:nvPr/>
        </p:nvSpPr>
        <p:spPr>
          <a:xfrm>
            <a:off x="4722409" y="2923362"/>
            <a:ext cx="1195200" cy="323100"/>
          </a:xfrm>
          <a:prstGeom prst="rect">
            <a:avLst/>
          </a:prstGeom>
          <a:solidFill>
            <a:srgbClr val="D9D2E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2"/>
                </a:solidFill>
                <a:latin typeface="Open Sans"/>
                <a:ea typeface="Open Sans"/>
                <a:cs typeface="Open Sans"/>
                <a:sym typeface="Open Sans"/>
              </a:rPr>
              <a:t>The original loop</a:t>
            </a:r>
            <a:endParaRPr sz="900" b="1" i="1">
              <a:solidFill>
                <a:schemeClr val="dk2"/>
              </a:solidFill>
              <a:latin typeface="Open Sans"/>
              <a:ea typeface="Open Sans"/>
              <a:cs typeface="Open Sans"/>
              <a:sym typeface="Open Sans"/>
            </a:endParaRPr>
          </a:p>
        </p:txBody>
      </p:sp>
      <p:sp>
        <p:nvSpPr>
          <p:cNvPr id="242" name="Google Shape;242;p39"/>
          <p:cNvSpPr txBox="1"/>
          <p:nvPr/>
        </p:nvSpPr>
        <p:spPr>
          <a:xfrm>
            <a:off x="1137450" y="3546800"/>
            <a:ext cx="1449900" cy="323100"/>
          </a:xfrm>
          <a:prstGeom prst="rect">
            <a:avLst/>
          </a:prstGeom>
          <a:solidFill>
            <a:srgbClr val="D9D2E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rgbClr val="434343"/>
                </a:solidFill>
                <a:latin typeface="Open Sans"/>
                <a:ea typeface="Open Sans"/>
                <a:cs typeface="Open Sans"/>
                <a:sym typeface="Open Sans"/>
              </a:rPr>
              <a:t>The expanded  loop</a:t>
            </a:r>
            <a:endParaRPr sz="900" b="1" i="1">
              <a:solidFill>
                <a:srgbClr val="434343"/>
              </a:solidFill>
              <a:latin typeface="Open Sans"/>
              <a:ea typeface="Open Sans"/>
              <a:cs typeface="Open Sans"/>
              <a:sym typeface="Open Sans"/>
            </a:endParaRPr>
          </a:p>
        </p:txBody>
      </p:sp>
      <p:sp>
        <p:nvSpPr>
          <p:cNvPr id="2" name="Google Shape;231;p39">
            <a:extLst>
              <a:ext uri="{FF2B5EF4-FFF2-40B4-BE49-F238E27FC236}">
                <a16:creationId xmlns:a16="http://schemas.microsoft.com/office/drawing/2014/main" id="{DEEF5068-F9F9-ADB8-A39F-183843E46878}"/>
              </a:ext>
            </a:extLst>
          </p:cNvPr>
          <p:cNvSpPr txBox="1"/>
          <p:nvPr/>
        </p:nvSpPr>
        <p:spPr>
          <a:xfrm>
            <a:off x="2532551" y="2340473"/>
            <a:ext cx="1815989" cy="669384"/>
          </a:xfrm>
          <a:prstGeom prst="rect">
            <a:avLst/>
          </a:prstGeom>
          <a:solidFill>
            <a:srgbClr val="F3F3F3"/>
          </a:solidFill>
          <a:ln>
            <a:noFill/>
          </a:ln>
        </p:spPr>
        <p:txBody>
          <a:bodyPr spcFirstLastPara="1" wrap="square" lIns="91425" tIns="91425" rIns="91425" bIns="91425" anchor="t" anchorCtr="0">
            <a:spAutoFit/>
          </a:bodyPr>
          <a:lstStyle/>
          <a:p>
            <a:r>
              <a:rPr lang="en-US" sz="1050" dirty="0">
                <a:latin typeface="Open Sans"/>
                <a:ea typeface="Open Sans"/>
                <a:cs typeface="Open Sans"/>
                <a:sym typeface="Open Sans"/>
              </a:rPr>
              <a:t>1. More new customers sign up for the craft snacks accounts</a:t>
            </a:r>
            <a:endParaRPr sz="1050" dirty="0">
              <a:latin typeface="Open Sans"/>
              <a:ea typeface="Open Sans"/>
              <a:cs typeface="Open Sans"/>
              <a:sym typeface="Open Sans"/>
            </a:endParaRPr>
          </a:p>
        </p:txBody>
      </p:sp>
      <p:sp>
        <p:nvSpPr>
          <p:cNvPr id="3" name="Google Shape;232;p39">
            <a:extLst>
              <a:ext uri="{FF2B5EF4-FFF2-40B4-BE49-F238E27FC236}">
                <a16:creationId xmlns:a16="http://schemas.microsoft.com/office/drawing/2014/main" id="{E81F8605-349E-3B59-9499-C952BAE8C908}"/>
              </a:ext>
            </a:extLst>
          </p:cNvPr>
          <p:cNvSpPr txBox="1"/>
          <p:nvPr/>
        </p:nvSpPr>
        <p:spPr>
          <a:xfrm>
            <a:off x="4619477" y="3480200"/>
            <a:ext cx="1851683" cy="1154132"/>
          </a:xfrm>
          <a:prstGeom prst="rect">
            <a:avLst/>
          </a:prstGeom>
          <a:solidFill>
            <a:srgbClr val="F3F3F3"/>
          </a:solidFill>
          <a:ln>
            <a:noFill/>
          </a:ln>
        </p:spPr>
        <p:txBody>
          <a:bodyPr spcFirstLastPara="1" wrap="square" lIns="91425" tIns="91425" rIns="91425" bIns="91425" anchor="t" anchorCtr="0">
            <a:spAutoFit/>
          </a:bodyPr>
          <a:lstStyle/>
          <a:p>
            <a:r>
              <a:rPr lang="en-US" sz="1050" dirty="0">
                <a:latin typeface="Open Sans"/>
                <a:ea typeface="Open Sans"/>
                <a:cs typeface="Open Sans"/>
                <a:sym typeface="Open Sans"/>
              </a:rPr>
              <a:t>4. The new customer writes review on the products and services with options to share experiences with friends online.</a:t>
            </a:r>
          </a:p>
        </p:txBody>
      </p:sp>
    </p:spTree>
    <p:extLst>
      <p:ext uri="{BB962C8B-B14F-4D97-AF65-F5344CB8AC3E}">
        <p14:creationId xmlns:p14="http://schemas.microsoft.com/office/powerpoint/2010/main" val="1018346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Growth Plan Summary and Rationale</a:t>
            </a:r>
            <a:r>
              <a:rPr lang="en"/>
              <a:t> </a:t>
            </a:r>
            <a:endParaRPr/>
          </a:p>
        </p:txBody>
      </p:sp>
      <p:sp>
        <p:nvSpPr>
          <p:cNvPr id="253" name="Google Shape;253;p41"/>
          <p:cNvSpPr txBox="1">
            <a:spLocks noGrp="1"/>
          </p:cNvSpPr>
          <p:nvPr>
            <p:ph type="body" idx="4294967295"/>
          </p:nvPr>
        </p:nvSpPr>
        <p:spPr>
          <a:xfrm>
            <a:off x="1048799" y="1142324"/>
            <a:ext cx="7380497" cy="3892131"/>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Original Growth Loop</a:t>
            </a:r>
            <a:endParaRPr dirty="0">
              <a:solidFill>
                <a:schemeClr val="tx1"/>
              </a:solidFill>
            </a:endParaRPr>
          </a:p>
          <a:p>
            <a:pPr marL="457200" lvl="0" indent="-342900" algn="l" rtl="0">
              <a:lnSpc>
                <a:spcPct val="115000"/>
              </a:lnSpc>
              <a:spcBef>
                <a:spcPts val="1600"/>
              </a:spcBef>
              <a:spcAft>
                <a:spcPts val="0"/>
              </a:spcAft>
              <a:buSzPts val="1800"/>
              <a:buChar char="●"/>
            </a:pPr>
            <a:r>
              <a:rPr lang="en" dirty="0">
                <a:solidFill>
                  <a:schemeClr val="tx1"/>
                </a:solidFill>
              </a:rPr>
              <a:t>Focus: </a:t>
            </a:r>
            <a:r>
              <a:rPr lang="en" sz="1600" i="1" dirty="0">
                <a:solidFill>
                  <a:schemeClr val="tx1"/>
                </a:solidFill>
              </a:rPr>
              <a:t>Market Penetration</a:t>
            </a:r>
            <a:endParaRPr dirty="0">
              <a:solidFill>
                <a:schemeClr val="tx1"/>
              </a:solidFill>
            </a:endParaRPr>
          </a:p>
          <a:p>
            <a:pPr marL="457200" lvl="0" indent="-342900" algn="l" rtl="0">
              <a:lnSpc>
                <a:spcPct val="115000"/>
              </a:lnSpc>
              <a:spcBef>
                <a:spcPts val="0"/>
              </a:spcBef>
              <a:spcAft>
                <a:spcPts val="0"/>
              </a:spcAft>
              <a:buSzPts val="1800"/>
              <a:buChar char="●"/>
            </a:pPr>
            <a:r>
              <a:rPr lang="en" dirty="0">
                <a:solidFill>
                  <a:schemeClr val="tx1"/>
                </a:solidFill>
              </a:rPr>
              <a:t>Rationale</a:t>
            </a:r>
            <a:r>
              <a:rPr lang="en" sz="2400" dirty="0">
                <a:solidFill>
                  <a:schemeClr val="tx1"/>
                </a:solidFill>
              </a:rPr>
              <a:t>: </a:t>
            </a:r>
            <a:r>
              <a:rPr lang="en" sz="1600" i="1" dirty="0">
                <a:solidFill>
                  <a:schemeClr val="tx1"/>
                </a:solidFill>
              </a:rPr>
              <a:t>The objective was to increase customer satisfaction hence increasing active user sign ups through prompt delivery services and options for a full refund within 30-days of purchase.</a:t>
            </a:r>
          </a:p>
          <a:p>
            <a:pPr marL="114300" lvl="0" indent="0" algn="l" rtl="0">
              <a:lnSpc>
                <a:spcPct val="115000"/>
              </a:lnSpc>
              <a:spcBef>
                <a:spcPts val="0"/>
              </a:spcBef>
              <a:spcAft>
                <a:spcPts val="0"/>
              </a:spcAft>
              <a:buSzPts val="1800"/>
              <a:buNone/>
            </a:pPr>
            <a:r>
              <a:rPr lang="en" dirty="0">
                <a:solidFill>
                  <a:schemeClr val="tx1"/>
                </a:solidFill>
              </a:rPr>
              <a:t>Expanded Growth Loop</a:t>
            </a:r>
            <a:endParaRPr dirty="0">
              <a:solidFill>
                <a:schemeClr val="tx1"/>
              </a:solidFill>
            </a:endParaRPr>
          </a:p>
          <a:p>
            <a:pPr>
              <a:spcBef>
                <a:spcPts val="1600"/>
              </a:spcBef>
            </a:pPr>
            <a:r>
              <a:rPr lang="en" dirty="0">
                <a:solidFill>
                  <a:schemeClr val="tx1"/>
                </a:solidFill>
              </a:rPr>
              <a:t>Focus: </a:t>
            </a:r>
            <a:r>
              <a:rPr lang="en-US" sz="1600" i="1" dirty="0">
                <a:solidFill>
                  <a:schemeClr val="tx1"/>
                </a:solidFill>
              </a:rPr>
              <a:t>Market Penetration</a:t>
            </a:r>
            <a:endParaRPr sz="1600" dirty="0">
              <a:solidFill>
                <a:schemeClr val="tx1"/>
              </a:solidFill>
            </a:endParaRPr>
          </a:p>
          <a:p>
            <a:pPr marL="457200" lvl="0" indent="-342900" algn="l" rtl="0">
              <a:lnSpc>
                <a:spcPct val="115000"/>
              </a:lnSpc>
              <a:spcBef>
                <a:spcPts val="0"/>
              </a:spcBef>
              <a:spcAft>
                <a:spcPts val="0"/>
              </a:spcAft>
              <a:buSzPts val="1800"/>
              <a:buChar char="●"/>
            </a:pPr>
            <a:r>
              <a:rPr lang="en" dirty="0">
                <a:solidFill>
                  <a:schemeClr val="tx1"/>
                </a:solidFill>
              </a:rPr>
              <a:t>Rationale: </a:t>
            </a:r>
            <a:r>
              <a:rPr lang="en" sz="1600" dirty="0">
                <a:solidFill>
                  <a:schemeClr val="tx1"/>
                </a:solidFill>
              </a:rPr>
              <a:t>The incorporation of reviews and ratings will attract more customers to try the free demo hence increasing customer sign up and basket size with orders placed</a:t>
            </a:r>
            <a:r>
              <a:rPr lang="en" sz="2000" dirty="0">
                <a:solidFill>
                  <a:schemeClr val="tx1"/>
                </a:solidFill>
              </a:rPr>
              <a:t>.</a:t>
            </a:r>
            <a:endParaRPr sz="2000" dirty="0">
              <a:solidFill>
                <a:schemeClr val="tx1"/>
              </a:solidFill>
            </a:endParaRPr>
          </a:p>
          <a:p>
            <a:pPr marL="0" lvl="0" indent="0" algn="l" rtl="0">
              <a:lnSpc>
                <a:spcPct val="115000"/>
              </a:lnSpc>
              <a:spcBef>
                <a:spcPts val="1600"/>
              </a:spcBef>
              <a:spcAft>
                <a:spcPts val="1600"/>
              </a:spcAft>
              <a:buNone/>
            </a:pPr>
            <a:endParaRPr dirty="0"/>
          </a:p>
        </p:txBody>
      </p:sp>
      <p:sp>
        <p:nvSpPr>
          <p:cNvPr id="254" name="Google Shape;254;p41"/>
          <p:cNvSpPr txBox="1"/>
          <p:nvPr/>
        </p:nvSpPr>
        <p:spPr>
          <a:xfrm>
            <a:off x="3853775" y="4382775"/>
            <a:ext cx="154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400"/>
              <a:t>Inspecting the Landscape</a:t>
            </a:r>
            <a:endParaRPr sz="34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dirty="0"/>
              <a:t>Business Goal &amp; Product Strategy</a:t>
            </a:r>
            <a:endParaRPr sz="3400" dirty="0"/>
          </a:p>
        </p:txBody>
      </p:sp>
      <p:sp>
        <p:nvSpPr>
          <p:cNvPr id="78" name="Google Shape;78;p20"/>
          <p:cNvSpPr txBox="1">
            <a:spLocks noGrp="1"/>
          </p:cNvSpPr>
          <p:nvPr>
            <p:ph type="body" idx="1"/>
          </p:nvPr>
        </p:nvSpPr>
        <p:spPr>
          <a:xfrm>
            <a:off x="311700" y="1152475"/>
            <a:ext cx="8520600" cy="319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Business Goal</a:t>
            </a:r>
            <a:endParaRPr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Goal:  We want to achieve </a:t>
            </a:r>
            <a:r>
              <a:rPr lang="en-US" sz="1300" u="none" strike="noStrike" baseline="0" dirty="0">
                <a:solidFill>
                  <a:schemeClr val="tx1"/>
                </a:solidFill>
                <a:latin typeface="Open Sans" panose="020B0606030504020204" pitchFamily="34" charset="0"/>
                <a:ea typeface="Open Sans" panose="020B0606030504020204" pitchFamily="34" charset="0"/>
                <a:cs typeface="Open Sans" panose="020B0606030504020204" pitchFamily="34" charset="0"/>
              </a:rPr>
              <a:t>growth in new monthly subscribed users over the next quarter</a:t>
            </a:r>
            <a:r>
              <a:rPr lang="en-US" sz="1800" b="0" i="0" u="none" strike="noStrike" baseline="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sz="13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  Achieve a 20% month-over-month growth over the next qua</a:t>
            </a: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r</a:t>
            </a: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ter.</a:t>
            </a:r>
            <a:endParaRPr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lnSpc>
                <a:spcPct val="115000"/>
              </a:lnSpc>
              <a:spcBef>
                <a:spcPts val="1600"/>
              </a:spcBef>
              <a:spcAft>
                <a:spcPts val="0"/>
              </a:spcAft>
              <a:buNone/>
            </a:pPr>
            <a:r>
              <a:rPr lang="en"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Product Strategy</a:t>
            </a:r>
            <a:endParaRPr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lvl="0" indent="-311150" algn="l" rtl="0">
              <a:lnSpc>
                <a:spcPct val="115000"/>
              </a:lnSpc>
              <a:spcBef>
                <a:spcPts val="1600"/>
              </a:spcBef>
              <a:spcAft>
                <a:spcPts val="0"/>
              </a:spcAft>
              <a:buSzPts val="1300"/>
              <a:buChar char="●"/>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Strategy: Create viral growth by leveraging existing customers’ network.</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Existing Customers</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889000" lvl="1" indent="-285750">
              <a:spcBef>
                <a:spcPts val="0"/>
              </a:spcBef>
              <a:buSzPts val="1300"/>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 This is achieved by engaging with our customers in meaningful ways while sharing its value.</a:t>
            </a:r>
            <a:endPar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Potential Customers</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14400" lvl="1" indent="-311150" algn="l" rtl="0">
              <a:lnSpc>
                <a:spcPct val="115000"/>
              </a:lnSpc>
              <a:spcBef>
                <a:spcPts val="0"/>
              </a:spcBef>
              <a:spcAft>
                <a:spcPts val="0"/>
              </a:spcAft>
              <a:buSzPts val="1300"/>
              <a:buChar char="○"/>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the implementation of leveraging existing customers’ network, potential customers will be tapped into to realize and trust the product faster.</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lvl="0" indent="0" algn="l" rtl="0">
              <a:lnSpc>
                <a:spcPct val="115000"/>
              </a:lnSpc>
              <a:spcBef>
                <a:spcPts val="1600"/>
              </a:spcBef>
              <a:spcAft>
                <a:spcPts val="0"/>
              </a:spcAft>
              <a:buNone/>
            </a:pPr>
            <a:endParaRPr sz="1300" dirty="0"/>
          </a:p>
          <a:p>
            <a:pPr marL="457200" lvl="0" indent="0" algn="l" rtl="0">
              <a:lnSpc>
                <a:spcPct val="115000"/>
              </a:lnSpc>
              <a:spcBef>
                <a:spcPts val="1600"/>
              </a:spcBef>
              <a:spcAft>
                <a:spcPts val="1600"/>
              </a:spcAft>
              <a:buNone/>
            </a:pPr>
            <a:endParaRPr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1"/>
          <p:cNvSpPr txBox="1">
            <a:spLocks noGrp="1"/>
          </p:cNvSpPr>
          <p:nvPr>
            <p:ph type="title" idx="4294967295"/>
          </p:nvPr>
        </p:nvSpPr>
        <p:spPr>
          <a:xfrm>
            <a:off x="573025" y="23120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Growth Components</a:t>
            </a:r>
            <a:endParaRPr sz="3400"/>
          </a:p>
        </p:txBody>
      </p:sp>
      <p:sp>
        <p:nvSpPr>
          <p:cNvPr id="84" name="Google Shape;84;p21"/>
          <p:cNvSpPr txBox="1">
            <a:spLocks noGrp="1"/>
          </p:cNvSpPr>
          <p:nvPr>
            <p:ph type="body" idx="4294967295"/>
          </p:nvPr>
        </p:nvSpPr>
        <p:spPr>
          <a:xfrm>
            <a:off x="890900" y="1243238"/>
            <a:ext cx="6966900" cy="45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b="1"/>
              <a:t>Growth Components Along the User Journey</a:t>
            </a:r>
            <a:endParaRPr sz="1300" b="1"/>
          </a:p>
        </p:txBody>
      </p:sp>
      <p:graphicFrame>
        <p:nvGraphicFramePr>
          <p:cNvPr id="85" name="Google Shape;85;p21"/>
          <p:cNvGraphicFramePr/>
          <p:nvPr>
            <p:extLst>
              <p:ext uri="{D42A27DB-BD31-4B8C-83A1-F6EECF244321}">
                <p14:modId xmlns:p14="http://schemas.microsoft.com/office/powerpoint/2010/main" val="2674689370"/>
              </p:ext>
            </p:extLst>
          </p:nvPr>
        </p:nvGraphicFramePr>
        <p:xfrm>
          <a:off x="1077775" y="1632975"/>
          <a:ext cx="6966900" cy="2834520"/>
        </p:xfrm>
        <a:graphic>
          <a:graphicData uri="http://schemas.openxmlformats.org/drawingml/2006/table">
            <a:tbl>
              <a:tblPr>
                <a:noFill/>
                <a:tableStyleId>{B4BE6B9B-D142-4D32-ABCD-EE970F495A85}</a:tableStyleId>
              </a:tblPr>
              <a:tblGrid>
                <a:gridCol w="1220975">
                  <a:extLst>
                    <a:ext uri="{9D8B030D-6E8A-4147-A177-3AD203B41FA5}">
                      <a16:colId xmlns:a16="http://schemas.microsoft.com/office/drawing/2014/main" val="20000"/>
                    </a:ext>
                  </a:extLst>
                </a:gridCol>
                <a:gridCol w="3212775">
                  <a:extLst>
                    <a:ext uri="{9D8B030D-6E8A-4147-A177-3AD203B41FA5}">
                      <a16:colId xmlns:a16="http://schemas.microsoft.com/office/drawing/2014/main" val="20001"/>
                    </a:ext>
                  </a:extLst>
                </a:gridCol>
                <a:gridCol w="25331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1100">
                          <a:solidFill>
                            <a:schemeClr val="tx1"/>
                          </a:solidFill>
                          <a:latin typeface="Open Sans"/>
                          <a:ea typeface="Open Sans"/>
                          <a:cs typeface="Open Sans"/>
                          <a:sym typeface="Open Sans"/>
                        </a:rPr>
                        <a:t>User Journey</a:t>
                      </a:r>
                      <a:endParaRPr sz="1100">
                        <a:solidFill>
                          <a:schemeClr val="tx1"/>
                        </a:solidFill>
                        <a:latin typeface="Open Sans"/>
                        <a:ea typeface="Open Sans"/>
                        <a:cs typeface="Open Sans"/>
                        <a:sym typeface="Open Sans"/>
                      </a:endParaRPr>
                    </a:p>
                  </a:txBody>
                  <a:tcPr marL="91425" marR="91425" marT="91425" marB="91425">
                    <a:solidFill>
                      <a:schemeClr val="lt2"/>
                    </a:solidFill>
                  </a:tcPr>
                </a:tc>
                <a:tc>
                  <a:txBody>
                    <a:bodyPr/>
                    <a:lstStyle/>
                    <a:p>
                      <a:pPr marL="0" lvl="0" indent="0" algn="ctr" rtl="0">
                        <a:spcBef>
                          <a:spcPts val="0"/>
                        </a:spcBef>
                        <a:spcAft>
                          <a:spcPts val="0"/>
                        </a:spcAft>
                        <a:buNone/>
                      </a:pPr>
                      <a:r>
                        <a:rPr lang="en" sz="1100">
                          <a:solidFill>
                            <a:schemeClr val="tx1"/>
                          </a:solidFill>
                          <a:latin typeface="Open Sans"/>
                          <a:ea typeface="Open Sans"/>
                          <a:cs typeface="Open Sans"/>
                          <a:sym typeface="Open Sans"/>
                        </a:rPr>
                        <a:t>Growth Components</a:t>
                      </a:r>
                      <a:endParaRPr sz="1100">
                        <a:solidFill>
                          <a:schemeClr val="tx1"/>
                        </a:solidFill>
                        <a:latin typeface="Open Sans"/>
                        <a:ea typeface="Open Sans"/>
                        <a:cs typeface="Open Sans"/>
                        <a:sym typeface="Open Sans"/>
                      </a:endParaRPr>
                    </a:p>
                  </a:txBody>
                  <a:tcPr marL="91425" marR="91425" marT="91425" marB="91425">
                    <a:solidFill>
                      <a:schemeClr val="lt2"/>
                    </a:solidFill>
                  </a:tcPr>
                </a:tc>
                <a:tc>
                  <a:txBody>
                    <a:bodyPr/>
                    <a:lstStyle/>
                    <a:p>
                      <a:pPr marL="0" lvl="0" indent="0" algn="ctr" rtl="0">
                        <a:spcBef>
                          <a:spcPts val="0"/>
                        </a:spcBef>
                        <a:spcAft>
                          <a:spcPts val="0"/>
                        </a:spcAft>
                        <a:buNone/>
                      </a:pPr>
                      <a:r>
                        <a:rPr lang="en" sz="1100">
                          <a:solidFill>
                            <a:schemeClr val="tx1"/>
                          </a:solidFill>
                          <a:latin typeface="Open Sans"/>
                          <a:ea typeface="Open Sans"/>
                          <a:cs typeface="Open Sans"/>
                          <a:sym typeface="Open Sans"/>
                        </a:rPr>
                        <a:t>Business Metrics</a:t>
                      </a:r>
                      <a:endParaRPr sz="1100">
                        <a:solidFill>
                          <a:schemeClr val="tx1"/>
                        </a:solidFill>
                        <a:latin typeface="Open Sans"/>
                        <a:ea typeface="Open Sans"/>
                        <a:cs typeface="Open Sans"/>
                        <a:sym typeface="Open Sans"/>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00">
                          <a:solidFill>
                            <a:schemeClr val="tx1"/>
                          </a:solidFill>
                          <a:latin typeface="Open Sans"/>
                          <a:ea typeface="Open Sans"/>
                          <a:cs typeface="Open Sans"/>
                          <a:sym typeface="Open Sans"/>
                        </a:rPr>
                        <a:t>Acquisition</a:t>
                      </a:r>
                      <a:endParaRPr sz="110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i="0" dirty="0">
                          <a:solidFill>
                            <a:schemeClr val="tx1"/>
                          </a:solidFill>
                          <a:latin typeface="Open Sans"/>
                          <a:ea typeface="Open Sans"/>
                          <a:cs typeface="Open Sans"/>
                          <a:sym typeface="Open Sans"/>
                        </a:rPr>
                        <a:t>Search enginge results, social media, email maketing, social media sharing</a:t>
                      </a:r>
                      <a:endParaRPr i="0" dirty="0">
                        <a:solidFill>
                          <a:schemeClr val="tx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i="0" dirty="0">
                          <a:solidFill>
                            <a:schemeClr val="tx1"/>
                          </a:solidFill>
                          <a:latin typeface="Open Sans"/>
                          <a:ea typeface="Open Sans"/>
                          <a:cs typeface="Open Sans"/>
                          <a:sym typeface="Open Sans"/>
                        </a:rPr>
                        <a:t>Weekly visitors</a:t>
                      </a:r>
                      <a:endParaRPr i="0" dirty="0">
                        <a:solidFill>
                          <a:schemeClr val="tx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100">
                          <a:solidFill>
                            <a:schemeClr val="tx1"/>
                          </a:solidFill>
                          <a:latin typeface="Open Sans"/>
                          <a:ea typeface="Open Sans"/>
                          <a:cs typeface="Open Sans"/>
                          <a:sym typeface="Open Sans"/>
                        </a:rPr>
                        <a:t>Activation</a:t>
                      </a:r>
                      <a:endParaRPr sz="110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i="0" dirty="0">
                          <a:solidFill>
                            <a:schemeClr val="tx1"/>
                          </a:solidFill>
                          <a:latin typeface="Open Sans"/>
                          <a:ea typeface="Open Sans"/>
                          <a:cs typeface="Open Sans"/>
                          <a:sym typeface="Open Sans"/>
                        </a:rPr>
                        <a:t>A strong landing page, promotional efforts</a:t>
                      </a:r>
                      <a:endParaRPr i="0" dirty="0">
                        <a:solidFill>
                          <a:schemeClr val="tx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i="0" dirty="0">
                          <a:solidFill>
                            <a:schemeClr val="tx1"/>
                          </a:solidFill>
                          <a:latin typeface="Open Sans"/>
                          <a:ea typeface="Open Sans"/>
                          <a:cs typeface="Open Sans"/>
                          <a:sym typeface="Open Sans"/>
                        </a:rPr>
                        <a:t>New weekly conversion rate. </a:t>
                      </a:r>
                      <a:r>
                        <a:rPr lang="en-US" sz="1100" i="0" dirty="0">
                          <a:solidFill>
                            <a:schemeClr val="tx1"/>
                          </a:solidFill>
                          <a:latin typeface="Open Sans"/>
                          <a:ea typeface="Open Sans"/>
                          <a:cs typeface="Open Sans"/>
                          <a:sym typeface="Open Sans"/>
                        </a:rPr>
                        <a:t>W</a:t>
                      </a:r>
                      <a:r>
                        <a:rPr lang="en" sz="1100" i="0" dirty="0">
                          <a:solidFill>
                            <a:schemeClr val="tx1"/>
                          </a:solidFill>
                          <a:latin typeface="Open Sans"/>
                          <a:ea typeface="Open Sans"/>
                          <a:cs typeface="Open Sans"/>
                          <a:sym typeface="Open Sans"/>
                        </a:rPr>
                        <a:t>eekly new users.</a:t>
                      </a:r>
                      <a:endParaRPr i="0" dirty="0">
                        <a:solidFill>
                          <a:schemeClr val="tx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100" dirty="0">
                          <a:solidFill>
                            <a:schemeClr val="tx1"/>
                          </a:solidFill>
                          <a:latin typeface="Open Sans"/>
                          <a:ea typeface="Open Sans"/>
                          <a:cs typeface="Open Sans"/>
                          <a:sym typeface="Open Sans"/>
                        </a:rPr>
                        <a:t>Retention</a:t>
                      </a:r>
                      <a:endParaRPr sz="1100" dirty="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100" i="0" dirty="0">
                          <a:solidFill>
                            <a:schemeClr val="tx1"/>
                          </a:solidFill>
                          <a:latin typeface="Open Sans"/>
                          <a:ea typeface="Open Sans"/>
                          <a:cs typeface="Open Sans"/>
                          <a:sym typeface="Open Sans"/>
                        </a:rPr>
                        <a:t>Cu</a:t>
                      </a:r>
                      <a:r>
                        <a:rPr lang="en" sz="1100" i="0" dirty="0">
                          <a:solidFill>
                            <a:schemeClr val="tx1"/>
                          </a:solidFill>
                          <a:latin typeface="Open Sans"/>
                          <a:ea typeface="Open Sans"/>
                          <a:cs typeface="Open Sans"/>
                          <a:sym typeface="Open Sans"/>
                        </a:rPr>
                        <a:t>stomer loyalty programs, actions of engament with contents on platform.</a:t>
                      </a:r>
                      <a:endParaRPr i="0" dirty="0">
                        <a:solidFill>
                          <a:schemeClr val="tx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i="0" dirty="0">
                          <a:solidFill>
                            <a:schemeClr val="tx1"/>
                          </a:solidFill>
                          <a:latin typeface="Open Sans"/>
                          <a:ea typeface="Open Sans"/>
                          <a:cs typeface="Open Sans"/>
                          <a:sym typeface="Open Sans"/>
                        </a:rPr>
                        <a:t>Weekly active and inactive users.</a:t>
                      </a:r>
                      <a:endParaRPr i="0" dirty="0">
                        <a:solidFill>
                          <a:schemeClr val="tx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100">
                          <a:solidFill>
                            <a:schemeClr val="tx1"/>
                          </a:solidFill>
                          <a:latin typeface="Open Sans"/>
                          <a:ea typeface="Open Sans"/>
                          <a:cs typeface="Open Sans"/>
                          <a:sym typeface="Open Sans"/>
                        </a:rPr>
                        <a:t>Revenue</a:t>
                      </a:r>
                      <a:endParaRPr sz="110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100">
                          <a:solidFill>
                            <a:schemeClr val="tx1"/>
                          </a:solidFill>
                          <a:latin typeface="Open Sans"/>
                          <a:ea typeface="Open Sans"/>
                          <a:cs typeface="Open Sans"/>
                          <a:sym typeface="Open Sans"/>
                        </a:rPr>
                        <a:t>Monthly subscription model</a:t>
                      </a:r>
                      <a:endParaRPr sz="110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100">
                          <a:solidFill>
                            <a:schemeClr val="tx1"/>
                          </a:solidFill>
                          <a:latin typeface="Open Sans"/>
                          <a:ea typeface="Open Sans"/>
                          <a:cs typeface="Open Sans"/>
                          <a:sym typeface="Open Sans"/>
                        </a:rPr>
                        <a:t>N/A</a:t>
                      </a:r>
                      <a:endParaRPr sz="110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100">
                          <a:solidFill>
                            <a:schemeClr val="tx1"/>
                          </a:solidFill>
                          <a:latin typeface="Open Sans"/>
                          <a:ea typeface="Open Sans"/>
                          <a:cs typeface="Open Sans"/>
                          <a:sym typeface="Open Sans"/>
                        </a:rPr>
                        <a:t>Referral</a:t>
                      </a:r>
                      <a:endParaRPr sz="110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100">
                          <a:solidFill>
                            <a:schemeClr val="tx1"/>
                          </a:solidFill>
                          <a:latin typeface="Open Sans"/>
                          <a:ea typeface="Open Sans"/>
                          <a:cs typeface="Open Sans"/>
                          <a:sym typeface="Open Sans"/>
                        </a:rPr>
                        <a:t>N/A -</a:t>
                      </a:r>
                      <a:r>
                        <a:rPr lang="en" sz="1100" i="1">
                          <a:solidFill>
                            <a:schemeClr val="tx1"/>
                          </a:solidFill>
                          <a:latin typeface="Open Sans"/>
                          <a:ea typeface="Open Sans"/>
                          <a:cs typeface="Open Sans"/>
                          <a:sym typeface="Open Sans"/>
                        </a:rPr>
                        <a:t> No formal referral program, informal word of mouth growth</a:t>
                      </a:r>
                      <a:endParaRPr sz="1100" i="1">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100" dirty="0">
                          <a:solidFill>
                            <a:schemeClr val="tx1"/>
                          </a:solidFill>
                          <a:latin typeface="Open Sans"/>
                          <a:ea typeface="Open Sans"/>
                          <a:cs typeface="Open Sans"/>
                          <a:sym typeface="Open Sans"/>
                        </a:rPr>
                        <a:t>N/A </a:t>
                      </a:r>
                      <a:endParaRPr sz="1100"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2"/>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Growth Metrics</a:t>
            </a:r>
            <a:endParaRPr sz="3400"/>
          </a:p>
        </p:txBody>
      </p:sp>
      <p:sp>
        <p:nvSpPr>
          <p:cNvPr id="91" name="Google Shape;91;p22"/>
          <p:cNvSpPr txBox="1">
            <a:spLocks noGrp="1"/>
          </p:cNvSpPr>
          <p:nvPr>
            <p:ph type="body" idx="4294967295"/>
          </p:nvPr>
        </p:nvSpPr>
        <p:spPr>
          <a:xfrm>
            <a:off x="1048800" y="1142325"/>
            <a:ext cx="7060200" cy="3256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Primary Metric</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14400" lvl="0" indent="-311150" algn="l" rtl="0">
              <a:lnSpc>
                <a:spcPct val="150000"/>
              </a:lnSpc>
              <a:spcBef>
                <a:spcPts val="0"/>
              </a:spcBef>
              <a:spcAft>
                <a:spcPts val="0"/>
              </a:spcAft>
              <a:buSzPts val="1300"/>
              <a:buChar char="●"/>
            </a:pPr>
            <a:r>
              <a:rPr lang="en"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Weekly new users </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Secondary Metrics</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14400" lvl="1" indent="-311150" algn="l" rtl="0">
              <a:lnSpc>
                <a:spcPct val="115000"/>
              </a:lnSpc>
              <a:spcBef>
                <a:spcPts val="0"/>
              </a:spcBef>
              <a:spcAft>
                <a:spcPts val="0"/>
              </a:spcAft>
              <a:buSzPts val="1300"/>
              <a:buChar char="○"/>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Upstream</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r>
              <a:rPr lang="en"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Weekly visitors</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r>
              <a:rPr lang="en"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New user conversion rate</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r>
              <a:rPr lang="en"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Weekly unique shared links </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914400" lvl="1" indent="-311150" algn="l" rtl="0">
              <a:lnSpc>
                <a:spcPct val="115000"/>
              </a:lnSpc>
              <a:spcBef>
                <a:spcPts val="0"/>
              </a:spcBef>
              <a:spcAft>
                <a:spcPts val="0"/>
              </a:spcAft>
              <a:buSzPts val="1300"/>
              <a:buChar char="○"/>
            </a:pPr>
            <a:r>
              <a:rPr lang="en"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Dowstream</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r>
              <a:rPr lang="en"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Weekly active users </a:t>
            </a:r>
            <a:endParaRPr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lvl="2" indent="-311150">
              <a:spcBef>
                <a:spcPts val="0"/>
              </a:spcBef>
              <a:buSzPts val="1300"/>
            </a:pP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Weekly active users </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71600" lvl="2" indent="-311150" algn="l" rtl="0">
              <a:lnSpc>
                <a:spcPct val="115000"/>
              </a:lnSpc>
              <a:spcBef>
                <a:spcPts val="0"/>
              </a:spcBef>
              <a:spcAft>
                <a:spcPts val="0"/>
              </a:spcAft>
              <a:buSzPts val="1300"/>
              <a:buChar char="■"/>
            </a:pPr>
            <a:endPar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3"/>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Target Persona</a:t>
            </a:r>
            <a:endParaRPr sz="3400"/>
          </a:p>
        </p:txBody>
      </p:sp>
      <p:sp>
        <p:nvSpPr>
          <p:cNvPr id="97" name="Google Shape;97;p23"/>
          <p:cNvSpPr txBox="1">
            <a:spLocks noGrp="1"/>
          </p:cNvSpPr>
          <p:nvPr>
            <p:ph type="body" idx="4294967295"/>
          </p:nvPr>
        </p:nvSpPr>
        <p:spPr>
          <a:xfrm>
            <a:off x="1048800" y="1609025"/>
            <a:ext cx="3575400" cy="255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1. </a:t>
            </a:r>
            <a:r>
              <a:rPr lang="en" dirty="0">
                <a:solidFill>
                  <a:schemeClr val="tx1"/>
                </a:solidFill>
              </a:rPr>
              <a:t>Existing Customers</a:t>
            </a:r>
            <a:endParaRPr dirty="0">
              <a:solidFill>
                <a:schemeClr val="tx1"/>
              </a:solidFill>
            </a:endParaRPr>
          </a:p>
          <a:p>
            <a:pPr marL="457200" lvl="0" indent="-311150" algn="l" rtl="0">
              <a:lnSpc>
                <a:spcPct val="115000"/>
              </a:lnSpc>
              <a:spcBef>
                <a:spcPts val="1600"/>
              </a:spcBef>
              <a:spcAft>
                <a:spcPts val="0"/>
              </a:spcAft>
              <a:buSzPts val="1300"/>
              <a:buAutoNum type="alphaUcPeriod"/>
            </a:pPr>
            <a:r>
              <a:rPr lang="en" sz="1200" dirty="0">
                <a:solidFill>
                  <a:schemeClr val="tx1"/>
                </a:solidFill>
              </a:rPr>
              <a:t>‘ I enjoyed the availability of different theme snacks to choose from ‘</a:t>
            </a:r>
          </a:p>
          <a:p>
            <a:pPr marL="457200" lvl="0" indent="-311150" algn="l" rtl="0">
              <a:lnSpc>
                <a:spcPct val="115000"/>
              </a:lnSpc>
              <a:spcBef>
                <a:spcPts val="1600"/>
              </a:spcBef>
              <a:spcAft>
                <a:spcPts val="0"/>
              </a:spcAft>
              <a:buSzPts val="1300"/>
              <a:buAutoNum type="alphaUcPeriod"/>
            </a:pPr>
            <a:r>
              <a:rPr lang="en" sz="1200" dirty="0">
                <a:solidFill>
                  <a:schemeClr val="tx1"/>
                </a:solidFill>
              </a:rPr>
              <a:t>‘ The snack are so delicious making me not to stop re-ordering’</a:t>
            </a:r>
          </a:p>
          <a:p>
            <a:pPr marL="457200" lvl="0" indent="-311150" algn="l" rtl="0">
              <a:lnSpc>
                <a:spcPct val="115000"/>
              </a:lnSpc>
              <a:spcBef>
                <a:spcPts val="1600"/>
              </a:spcBef>
              <a:spcAft>
                <a:spcPts val="0"/>
              </a:spcAft>
              <a:buSzPts val="1300"/>
              <a:buAutoNum type="alphaUcPeriod"/>
            </a:pPr>
            <a:r>
              <a:rPr lang="en" sz="1200" dirty="0">
                <a:solidFill>
                  <a:schemeClr val="tx1"/>
                </a:solidFill>
              </a:rPr>
              <a:t>‘Being able to search, order and complete payment is so easy!’</a:t>
            </a:r>
            <a:endParaRPr sz="1200" dirty="0">
              <a:solidFill>
                <a:schemeClr val="tx1"/>
              </a:solidFill>
            </a:endParaRPr>
          </a:p>
          <a:p>
            <a:pPr marL="0" lvl="0" indent="0" algn="l" rtl="0">
              <a:lnSpc>
                <a:spcPct val="115000"/>
              </a:lnSpc>
              <a:spcBef>
                <a:spcPts val="1600"/>
              </a:spcBef>
              <a:spcAft>
                <a:spcPts val="0"/>
              </a:spcAft>
              <a:buNone/>
            </a:pPr>
            <a:endParaRPr sz="1100" i="1" dirty="0">
              <a:solidFill>
                <a:srgbClr val="9E9E9E"/>
              </a:solidFill>
            </a:endParaRPr>
          </a:p>
          <a:p>
            <a:pPr marL="0" lvl="0" indent="0" algn="l" rtl="0">
              <a:lnSpc>
                <a:spcPct val="115000"/>
              </a:lnSpc>
              <a:spcBef>
                <a:spcPts val="1600"/>
              </a:spcBef>
              <a:spcAft>
                <a:spcPts val="0"/>
              </a:spcAft>
              <a:buNone/>
            </a:pPr>
            <a:endParaRPr sz="1300" b="1" dirty="0"/>
          </a:p>
          <a:p>
            <a:pPr marL="0" lvl="0" indent="0" algn="l" rtl="0">
              <a:lnSpc>
                <a:spcPct val="115000"/>
              </a:lnSpc>
              <a:spcBef>
                <a:spcPts val="1600"/>
              </a:spcBef>
              <a:spcAft>
                <a:spcPts val="0"/>
              </a:spcAft>
              <a:buNone/>
            </a:pPr>
            <a:endParaRPr sz="1300" dirty="0"/>
          </a:p>
          <a:p>
            <a:pPr marL="0" lvl="0" indent="0" algn="l" rtl="0">
              <a:lnSpc>
                <a:spcPct val="115000"/>
              </a:lnSpc>
              <a:spcBef>
                <a:spcPts val="1600"/>
              </a:spcBef>
              <a:spcAft>
                <a:spcPts val="1600"/>
              </a:spcAft>
              <a:buNone/>
            </a:pPr>
            <a:endParaRPr dirty="0"/>
          </a:p>
        </p:txBody>
      </p:sp>
      <p:sp>
        <p:nvSpPr>
          <p:cNvPr id="98" name="Google Shape;98;p23"/>
          <p:cNvSpPr txBox="1">
            <a:spLocks noGrp="1"/>
          </p:cNvSpPr>
          <p:nvPr>
            <p:ph type="body" idx="4294967295"/>
          </p:nvPr>
        </p:nvSpPr>
        <p:spPr>
          <a:xfrm>
            <a:off x="4680975" y="1609025"/>
            <a:ext cx="3399600" cy="255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2. Potential New Customers</a:t>
            </a:r>
            <a:endParaRPr dirty="0">
              <a:solidFill>
                <a:schemeClr val="tx1"/>
              </a:solidFill>
            </a:endParaRPr>
          </a:p>
          <a:p>
            <a:pPr indent="-311150">
              <a:spcBef>
                <a:spcPts val="1600"/>
              </a:spcBef>
              <a:buSzPts val="1300"/>
              <a:buFont typeface="Open Sans Light"/>
              <a:buAutoNum type="alphaUcPeriod"/>
            </a:pPr>
            <a:r>
              <a:rPr lang="en-US" sz="1200" dirty="0">
                <a:solidFill>
                  <a:schemeClr val="tx1"/>
                </a:solidFill>
              </a:rPr>
              <a:t>‘I’ve tried multiple e-commerce websites. This is different and intimidating ’</a:t>
            </a:r>
            <a:endParaRPr sz="1200" dirty="0">
              <a:solidFill>
                <a:schemeClr val="tx1"/>
              </a:solidFill>
            </a:endParaRPr>
          </a:p>
          <a:p>
            <a:pPr>
              <a:buFont typeface="Open Sans Light"/>
              <a:buAutoNum type="alphaUcPeriod"/>
            </a:pPr>
            <a:r>
              <a:rPr lang="en-US" sz="1200" dirty="0">
                <a:solidFill>
                  <a:schemeClr val="tx1"/>
                </a:solidFill>
              </a:rPr>
              <a:t>‘ I’m not confident of the different services provided other than those displayed ‘</a:t>
            </a:r>
          </a:p>
          <a:p>
            <a:pPr>
              <a:buFont typeface="Open Sans Light"/>
              <a:buAutoNum type="alphaUcPeriod"/>
            </a:pPr>
            <a:r>
              <a:rPr lang="en-US" sz="1200" dirty="0">
                <a:solidFill>
                  <a:schemeClr val="tx1"/>
                </a:solidFill>
              </a:rPr>
              <a:t>‘ I’m not big on snacks but the information provided is very tempting ‘</a:t>
            </a:r>
          </a:p>
        </p:txBody>
      </p:sp>
      <p:sp>
        <p:nvSpPr>
          <p:cNvPr id="99" name="Google Shape;99;p23"/>
          <p:cNvSpPr txBox="1">
            <a:spLocks noGrp="1"/>
          </p:cNvSpPr>
          <p:nvPr>
            <p:ph type="body" idx="4294967295"/>
          </p:nvPr>
        </p:nvSpPr>
        <p:spPr>
          <a:xfrm>
            <a:off x="1048800" y="1187325"/>
            <a:ext cx="4008900" cy="51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t>Key Characteristics</a:t>
            </a:r>
            <a:endParaRPr b="1" dirty="0"/>
          </a:p>
          <a:p>
            <a:pPr marL="0" lvl="0" indent="0" algn="l" rtl="0">
              <a:lnSpc>
                <a:spcPct val="115000"/>
              </a:lnSpc>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title" idx="4294967295"/>
          </p:nvPr>
        </p:nvSpPr>
        <p:spPr>
          <a:xfrm>
            <a:off x="2128650" y="2408900"/>
            <a:ext cx="4886700" cy="572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400"/>
              <a:t>Mapping Out the Path to Growth</a:t>
            </a:r>
            <a:endParaRPr sz="34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idx="4294967295"/>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400"/>
              <a:t>Growth Problem Framing</a:t>
            </a:r>
            <a:endParaRPr sz="3400"/>
          </a:p>
        </p:txBody>
      </p:sp>
      <p:sp>
        <p:nvSpPr>
          <p:cNvPr id="110" name="Google Shape;110;p25"/>
          <p:cNvSpPr txBox="1">
            <a:spLocks noGrp="1"/>
          </p:cNvSpPr>
          <p:nvPr>
            <p:ph type="body" idx="4294967295"/>
          </p:nvPr>
        </p:nvSpPr>
        <p:spPr>
          <a:xfrm>
            <a:off x="992550" y="1237175"/>
            <a:ext cx="7158900" cy="325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a:t>How  can we leverage </a:t>
            </a:r>
            <a:r>
              <a:rPr lang="en" sz="1300" b="1"/>
              <a:t>existing resources</a:t>
            </a:r>
            <a:r>
              <a:rPr lang="en" sz="1300"/>
              <a:t> and </a:t>
            </a:r>
            <a:r>
              <a:rPr lang="en" sz="1300" b="1"/>
              <a:t>the value it unlocks</a:t>
            </a:r>
            <a:r>
              <a:rPr lang="en" sz="1300"/>
              <a:t> to overcome </a:t>
            </a:r>
            <a:r>
              <a:rPr lang="en" sz="1300" b="1"/>
              <a:t>hurdles </a:t>
            </a:r>
            <a:r>
              <a:rPr lang="en" sz="1300"/>
              <a:t>and achieve our </a:t>
            </a:r>
            <a:r>
              <a:rPr lang="en" sz="1300" b="1"/>
              <a:t>goal</a:t>
            </a:r>
            <a:r>
              <a:rPr lang="en" sz="1300"/>
              <a:t>? </a:t>
            </a:r>
            <a:endParaRPr sz="1300"/>
          </a:p>
        </p:txBody>
      </p:sp>
      <p:graphicFrame>
        <p:nvGraphicFramePr>
          <p:cNvPr id="111" name="Google Shape;111;p25"/>
          <p:cNvGraphicFramePr/>
          <p:nvPr>
            <p:extLst>
              <p:ext uri="{D42A27DB-BD31-4B8C-83A1-F6EECF244321}">
                <p14:modId xmlns:p14="http://schemas.microsoft.com/office/powerpoint/2010/main" val="2994879382"/>
              </p:ext>
            </p:extLst>
          </p:nvPr>
        </p:nvGraphicFramePr>
        <p:xfrm>
          <a:off x="952500" y="1948349"/>
          <a:ext cx="7239000" cy="3192073"/>
        </p:xfrm>
        <a:graphic>
          <a:graphicData uri="http://schemas.openxmlformats.org/drawingml/2006/table">
            <a:tbl>
              <a:tblPr>
                <a:noFill/>
                <a:tableStyleId>{B4BE6B9B-D142-4D32-ABCD-EE970F495A85}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1352127">
                <a:tc>
                  <a:txBody>
                    <a:bodyPr/>
                    <a:lstStyle/>
                    <a:p>
                      <a:pPr marL="0" lvl="0" indent="0" algn="l" rtl="0">
                        <a:spcBef>
                          <a:spcPts val="0"/>
                        </a:spcBef>
                        <a:spcAft>
                          <a:spcPts val="0"/>
                        </a:spcAft>
                        <a:buNone/>
                      </a:pPr>
                      <a:r>
                        <a:rPr lang="en" sz="1300" b="1" dirty="0">
                          <a:latin typeface="Open Sans"/>
                          <a:ea typeface="Open Sans"/>
                          <a:cs typeface="Open Sans"/>
                          <a:sym typeface="Open Sans"/>
                        </a:rPr>
                        <a:t>Hurdles</a:t>
                      </a:r>
                      <a:endParaRPr sz="1300" dirty="0">
                        <a:latin typeface="Open Sans"/>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i="0" dirty="0">
                          <a:solidFill>
                            <a:schemeClr val="tx1"/>
                          </a:solidFill>
                          <a:latin typeface="Open Sans"/>
                          <a:ea typeface="Open Sans"/>
                          <a:cs typeface="Open Sans"/>
                          <a:sym typeface="Open Sans"/>
                        </a:rPr>
                        <a:t>Poor return and refund policies</a:t>
                      </a:r>
                      <a:endParaRPr sz="1400" i="0" dirty="0">
                        <a:solidFill>
                          <a:schemeClr val="tx1"/>
                        </a:solidFill>
                        <a:latin typeface="Open Sans"/>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i="0" dirty="0">
                          <a:solidFill>
                            <a:schemeClr val="tx1"/>
                          </a:solidFill>
                          <a:latin typeface="Open Sans"/>
                          <a:ea typeface="Open Sans"/>
                          <a:cs typeface="Open Sans"/>
                          <a:sym typeface="Open Sans"/>
                        </a:rPr>
                        <a:t>Inconsistent logistics and delivery time.</a:t>
                      </a:r>
                      <a:endParaRPr sz="1400" i="0" dirty="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300" b="1" dirty="0">
                          <a:latin typeface="Open Sans"/>
                          <a:ea typeface="Open Sans"/>
                          <a:cs typeface="Open Sans"/>
                          <a:sym typeface="Open Sans"/>
                        </a:rPr>
                        <a:t>Goal</a:t>
                      </a:r>
                      <a:endParaRPr sz="1300" b="1" dirty="0">
                        <a:latin typeface="Open Sans"/>
                        <a:ea typeface="Open Sans"/>
                        <a:cs typeface="Open Sans"/>
                        <a:sym typeface="Open Sans"/>
                      </a:endParaRPr>
                    </a:p>
                    <a:p>
                      <a:pPr marL="457200" lvl="0" indent="-311150" algn="l" rtl="0">
                        <a:lnSpc>
                          <a:spcPct val="115000"/>
                        </a:lnSpc>
                        <a:spcBef>
                          <a:spcPts val="0"/>
                        </a:spcBef>
                        <a:spcAft>
                          <a:spcPts val="0"/>
                        </a:spcAft>
                        <a:buClr>
                          <a:schemeClr val="dk1"/>
                        </a:buClr>
                        <a:buSzPts val="1300"/>
                        <a:buFont typeface="Open Sans"/>
                        <a:buChar char="●"/>
                      </a:pPr>
                      <a:r>
                        <a:rPr lang="en" sz="1200" i="0" dirty="0">
                          <a:solidFill>
                            <a:schemeClr val="tx1"/>
                          </a:solidFill>
                          <a:latin typeface="Open Sans"/>
                          <a:ea typeface="Open Sans"/>
                          <a:cs typeface="Open Sans"/>
                          <a:sym typeface="Open Sans"/>
                        </a:rPr>
                        <a:t>Grow the number of new subscribers by 20% month/month doe the next qua</a:t>
                      </a:r>
                      <a:r>
                        <a:rPr lang="en-US" sz="1200" i="0" dirty="0">
                          <a:solidFill>
                            <a:schemeClr val="tx1"/>
                          </a:solidFill>
                          <a:latin typeface="Open Sans"/>
                          <a:ea typeface="Open Sans"/>
                          <a:cs typeface="Open Sans"/>
                          <a:sym typeface="Open Sans"/>
                        </a:rPr>
                        <a:t>r</a:t>
                      </a:r>
                      <a:r>
                        <a:rPr lang="en" sz="1200" i="0" dirty="0">
                          <a:solidFill>
                            <a:schemeClr val="tx1"/>
                          </a:solidFill>
                          <a:latin typeface="Open Sans"/>
                          <a:ea typeface="Open Sans"/>
                          <a:cs typeface="Open Sans"/>
                          <a:sym typeface="Open Sans"/>
                        </a:rPr>
                        <a:t>ter.</a:t>
                      </a:r>
                      <a:endParaRPr sz="1400" i="0"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383424">
                <a:tc>
                  <a:txBody>
                    <a:bodyPr/>
                    <a:lstStyle/>
                    <a:p>
                      <a:pPr marL="0" lvl="0" indent="0" algn="l" rtl="0">
                        <a:spcBef>
                          <a:spcPts val="0"/>
                        </a:spcBef>
                        <a:spcAft>
                          <a:spcPts val="0"/>
                        </a:spcAft>
                        <a:buNone/>
                      </a:pPr>
                      <a:r>
                        <a:rPr lang="en" sz="1300" b="1" dirty="0">
                          <a:latin typeface="Open Sans"/>
                          <a:ea typeface="Open Sans"/>
                          <a:cs typeface="Open Sans"/>
                          <a:sym typeface="Open Sans"/>
                        </a:rPr>
                        <a:t>Resources</a:t>
                      </a:r>
                      <a:endParaRPr sz="1300" b="1" i="0" dirty="0">
                        <a:latin typeface="Open Sans"/>
                        <a:ea typeface="Open Sans"/>
                        <a:cs typeface="Open Sans"/>
                        <a:sym typeface="Open Sans"/>
                      </a:endParaRPr>
                    </a:p>
                    <a:p>
                      <a:pPr marL="457200" lvl="0" indent="-311150" algn="l" rtl="0">
                        <a:lnSpc>
                          <a:spcPct val="115000"/>
                        </a:lnSpc>
                        <a:spcBef>
                          <a:spcPts val="0"/>
                        </a:spcBef>
                        <a:spcAft>
                          <a:spcPts val="0"/>
                        </a:spcAft>
                        <a:buClr>
                          <a:schemeClr val="dk1"/>
                        </a:buClr>
                        <a:buSzPts val="1300"/>
                        <a:buFont typeface="Open Sans"/>
                        <a:buChar char="●"/>
                      </a:pPr>
                      <a:r>
                        <a:rPr lang="en" sz="1200" i="0" dirty="0">
                          <a:solidFill>
                            <a:schemeClr val="tx1"/>
                          </a:solidFill>
                          <a:latin typeface="Open Sans"/>
                          <a:ea typeface="Open Sans"/>
                          <a:cs typeface="Open Sans"/>
                          <a:sym typeface="Open Sans"/>
                        </a:rPr>
                        <a:t>Website is easy to navigate and place orders.</a:t>
                      </a:r>
                      <a:endParaRPr sz="1200" i="0" dirty="0">
                        <a:solidFill>
                          <a:schemeClr val="tx1"/>
                        </a:solidFill>
                        <a:latin typeface="Open Sans"/>
                        <a:ea typeface="Open Sans"/>
                        <a:cs typeface="Open Sans"/>
                        <a:sym typeface="Open Sans"/>
                      </a:endParaRPr>
                    </a:p>
                    <a:p>
                      <a:pPr marL="457200" lvl="0" indent="-311150" algn="l" rtl="0">
                        <a:spcBef>
                          <a:spcPts val="0"/>
                        </a:spcBef>
                        <a:spcAft>
                          <a:spcPts val="0"/>
                        </a:spcAft>
                        <a:buSzPts val="1300"/>
                        <a:buFont typeface="Open Sans"/>
                        <a:buChar char="●"/>
                      </a:pPr>
                      <a:r>
                        <a:rPr lang="en" sz="1200" i="0" dirty="0">
                          <a:solidFill>
                            <a:schemeClr val="tx1"/>
                          </a:solidFill>
                          <a:latin typeface="Open Sans"/>
                          <a:ea typeface="Open Sans"/>
                          <a:cs typeface="Open Sans"/>
                          <a:sym typeface="Open Sans"/>
                        </a:rPr>
                        <a:t>The availability of different themes to choose from is rewarding. </a:t>
                      </a:r>
                    </a:p>
                    <a:p>
                      <a:pPr marL="457200" lvl="0" indent="-311150" algn="l" rtl="0">
                        <a:spcBef>
                          <a:spcPts val="0"/>
                        </a:spcBef>
                        <a:spcAft>
                          <a:spcPts val="0"/>
                        </a:spcAft>
                        <a:buSzPts val="1300"/>
                        <a:buFont typeface="Open Sans"/>
                        <a:buChar char="●"/>
                      </a:pPr>
                      <a:r>
                        <a:rPr lang="en" sz="1200" i="0" dirty="0">
                          <a:solidFill>
                            <a:schemeClr val="tx1"/>
                          </a:solidFill>
                          <a:latin typeface="Open Sans"/>
                          <a:ea typeface="Open Sans"/>
                          <a:cs typeface="Open Sans"/>
                          <a:sym typeface="Open Sans"/>
                        </a:rPr>
                        <a:t>The ability to track orders and see when it’ll  be delivered.</a:t>
                      </a:r>
                      <a:endParaRPr sz="1200" i="0" dirty="0">
                        <a:solidFill>
                          <a:schemeClr val="tx1"/>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300" b="1" dirty="0">
                          <a:latin typeface="Open Sans"/>
                          <a:ea typeface="Open Sans"/>
                          <a:cs typeface="Open Sans"/>
                          <a:sym typeface="Open Sans"/>
                        </a:rPr>
                        <a:t>Value</a:t>
                      </a:r>
                      <a:endParaRPr sz="1400" b="1" i="0" dirty="0">
                        <a:solidFill>
                          <a:schemeClr val="tx1"/>
                        </a:solidFill>
                        <a:latin typeface="Open Sans"/>
                        <a:ea typeface="Open Sans"/>
                        <a:cs typeface="Open Sans"/>
                        <a:sym typeface="Open Sans"/>
                      </a:endParaRPr>
                    </a:p>
                    <a:p>
                      <a:pPr marL="457200" lvl="0" indent="-311150" algn="l" rtl="0">
                        <a:lnSpc>
                          <a:spcPct val="115000"/>
                        </a:lnSpc>
                        <a:spcBef>
                          <a:spcPts val="0"/>
                        </a:spcBef>
                        <a:spcAft>
                          <a:spcPts val="0"/>
                        </a:spcAft>
                        <a:buClr>
                          <a:schemeClr val="dk1"/>
                        </a:buClr>
                        <a:buSzPts val="1300"/>
                        <a:buFont typeface="Open Sans"/>
                        <a:buChar char="●"/>
                      </a:pPr>
                      <a:r>
                        <a:rPr lang="en" sz="1200" i="0" dirty="0">
                          <a:solidFill>
                            <a:schemeClr val="tx1"/>
                          </a:solidFill>
                          <a:latin typeface="Open Sans"/>
                          <a:ea typeface="Open Sans"/>
                          <a:cs typeface="Open Sans"/>
                          <a:sym typeface="Open Sans"/>
                        </a:rPr>
                        <a:t>Trust is already built in the market segment.</a:t>
                      </a:r>
                      <a:endParaRPr sz="1400" i="0" dirty="0">
                        <a:solidFill>
                          <a:schemeClr val="tx1"/>
                        </a:solidFill>
                        <a:latin typeface="Open Sans"/>
                        <a:ea typeface="Open Sans"/>
                        <a:cs typeface="Open Sans"/>
                        <a:sym typeface="Open Sans"/>
                      </a:endParaRPr>
                    </a:p>
                    <a:p>
                      <a:pPr marL="457200" lvl="0" indent="-311150" algn="l" rtl="0">
                        <a:lnSpc>
                          <a:spcPct val="115000"/>
                        </a:lnSpc>
                        <a:spcBef>
                          <a:spcPts val="0"/>
                        </a:spcBef>
                        <a:spcAft>
                          <a:spcPts val="0"/>
                        </a:spcAft>
                        <a:buClr>
                          <a:schemeClr val="dk1"/>
                        </a:buClr>
                        <a:buSzPts val="1300"/>
                        <a:buFont typeface="Open Sans"/>
                        <a:buChar char="●"/>
                      </a:pPr>
                      <a:r>
                        <a:rPr lang="en" sz="1200" i="0" dirty="0">
                          <a:solidFill>
                            <a:schemeClr val="tx1"/>
                          </a:solidFill>
                          <a:latin typeface="Open Sans"/>
                          <a:ea typeface="Open Sans"/>
                          <a:cs typeface="Open Sans"/>
                          <a:sym typeface="Open Sans"/>
                        </a:rPr>
                        <a:t>The platfrom is easy to use.</a:t>
                      </a:r>
                    </a:p>
                    <a:p>
                      <a:pPr marL="457200" lvl="0" indent="-311150" algn="l" rtl="0">
                        <a:lnSpc>
                          <a:spcPct val="115000"/>
                        </a:lnSpc>
                        <a:spcBef>
                          <a:spcPts val="0"/>
                        </a:spcBef>
                        <a:spcAft>
                          <a:spcPts val="0"/>
                        </a:spcAft>
                        <a:buClr>
                          <a:schemeClr val="dk1"/>
                        </a:buClr>
                        <a:buSzPts val="1300"/>
                        <a:buFont typeface="Open Sans"/>
                        <a:buChar char="●"/>
                      </a:pPr>
                      <a:r>
                        <a:rPr lang="en" sz="1200" i="0" dirty="0">
                          <a:solidFill>
                            <a:schemeClr val="tx1"/>
                          </a:solidFill>
                          <a:latin typeface="Open Sans"/>
                          <a:ea typeface="Open Sans"/>
                          <a:cs typeface="Open Sans"/>
                          <a:sym typeface="Open Sans"/>
                        </a:rPr>
                        <a:t>The ability to assess the quality and trustworthiness through reviews.</a:t>
                      </a:r>
                    </a:p>
                    <a:p>
                      <a:pPr marL="457200" lvl="0" indent="-311150" algn="l" rtl="0">
                        <a:lnSpc>
                          <a:spcPct val="115000"/>
                        </a:lnSpc>
                        <a:spcBef>
                          <a:spcPts val="0"/>
                        </a:spcBef>
                        <a:spcAft>
                          <a:spcPts val="0"/>
                        </a:spcAft>
                        <a:buClr>
                          <a:schemeClr val="dk1"/>
                        </a:buClr>
                        <a:buSzPts val="1300"/>
                        <a:buFont typeface="Open Sans"/>
                        <a:buChar char="●"/>
                      </a:pPr>
                      <a:r>
                        <a:rPr lang="en" sz="1200" i="0" dirty="0">
                          <a:solidFill>
                            <a:schemeClr val="tx1"/>
                          </a:solidFill>
                          <a:latin typeface="Open Sans"/>
                          <a:ea typeface="Open Sans"/>
                          <a:cs typeface="Open Sans"/>
                          <a:sym typeface="Open Sans"/>
                        </a:rPr>
                        <a:t>Each user has a social media for networking.</a:t>
                      </a:r>
                      <a:endParaRPr sz="1400" i="0"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2B3E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5301</Words>
  <Application>Microsoft Office PowerPoint</Application>
  <PresentationFormat>On-screen Show (16:9)</PresentationFormat>
  <Paragraphs>476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Open Sans</vt:lpstr>
      <vt:lpstr>Helvetica Neue</vt:lpstr>
      <vt:lpstr>Open Sans Light</vt:lpstr>
      <vt:lpstr>Open Sans </vt:lpstr>
      <vt:lpstr>Arial</vt:lpstr>
      <vt:lpstr>Simple Light</vt:lpstr>
      <vt:lpstr>Crafting a Growth Loop </vt:lpstr>
      <vt:lpstr>Overview</vt:lpstr>
      <vt:lpstr>Inspecting the Landscape</vt:lpstr>
      <vt:lpstr>Business Goal &amp; Product Strategy</vt:lpstr>
      <vt:lpstr>Growth Components</vt:lpstr>
      <vt:lpstr>Growth Metrics</vt:lpstr>
      <vt:lpstr>Target Persona</vt:lpstr>
      <vt:lpstr>Mapping Out the Path to Growth</vt:lpstr>
      <vt:lpstr>Growth Problem Framing</vt:lpstr>
      <vt:lpstr>The Growth Loop</vt:lpstr>
      <vt:lpstr>The Growth Loop</vt:lpstr>
      <vt:lpstr>The Growth Loop: Hypotheses </vt:lpstr>
      <vt:lpstr>Growth Hypotheses</vt:lpstr>
      <vt:lpstr>Growth Hypotheses (continued) </vt:lpstr>
      <vt:lpstr>Validating the Path to Growth</vt:lpstr>
      <vt:lpstr>A/B Testing: Goal and Metric</vt:lpstr>
      <vt:lpstr>A/B Testing: Goal and Metric (cont’d)</vt:lpstr>
      <vt:lpstr>A/B Testing: Audience and Setup</vt:lpstr>
      <vt:lpstr>A/B Testing: Risks</vt:lpstr>
      <vt:lpstr>Analysis and Next Steps</vt:lpstr>
      <vt:lpstr>Developing the Growth Vision</vt:lpstr>
      <vt:lpstr>Growth Risks</vt:lpstr>
      <vt:lpstr>Product Market Expansion Opportunity</vt:lpstr>
      <vt:lpstr>Growth Loop Expansion</vt:lpstr>
      <vt:lpstr>Growth Plan Summary and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 Growth Loop </dc:title>
  <cp:lastModifiedBy>Abdulai, Jamil</cp:lastModifiedBy>
  <cp:revision>54</cp:revision>
  <dcterms:modified xsi:type="dcterms:W3CDTF">2022-10-04T17:29:26Z</dcterms:modified>
</cp:coreProperties>
</file>