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eart\OneDrive\Documents\UDACITY%20MAND\Storytelling%20with%20Data\Project%203%20Storytelling%20with%20Data\Ecommerce%20Data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eart\OneDrive\Documents\UDACITY%20MAND\Storytelling%20with%20Data\Project%203%20Storytelling%20with%20Data\Ecommerce%20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eart\OneDrive\Documents\UDACITY%20MAND\Storytelling%20with%20Data\Project%203%20Storytelling%20with%20Data\Ecommerce%20Datas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Times New Roman" panose="02020603050405020304" pitchFamily="18" charset="0"/>
                <a:cs typeface="Times New Roman" panose="02020603050405020304" pitchFamily="18" charset="0"/>
              </a:rPr>
              <a:t>THE TOP 10 COUNTRIES BY QUANTITY</a:t>
            </a:r>
            <a:r>
              <a:rPr lang="en-US" sz="1200" b="1" baseline="0">
                <a:latin typeface="Times New Roman" panose="02020603050405020304" pitchFamily="18" charset="0"/>
                <a:cs typeface="Times New Roman" panose="02020603050405020304" pitchFamily="18" charset="0"/>
              </a:rPr>
              <a:t> OF SALES</a:t>
            </a:r>
            <a:endParaRPr lang="en-US" sz="1200"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0070C0"/>
            </a:solidFill>
            <a:ln>
              <a:noFill/>
            </a:ln>
            <a:effectLst/>
          </c:spPr>
          <c:invertIfNegative val="0"/>
          <c:dPt>
            <c:idx val="0"/>
            <c:invertIfNegative val="0"/>
            <c:bubble3D val="0"/>
            <c:spPr>
              <a:solidFill>
                <a:srgbClr val="0070C0"/>
              </a:solidFill>
              <a:ln w="6350">
                <a:solidFill>
                  <a:schemeClr val="accent1"/>
                </a:solidFill>
              </a:ln>
              <a:effectLst/>
            </c:spPr>
            <c:extLst>
              <c:ext xmlns:c16="http://schemas.microsoft.com/office/drawing/2014/chart" uri="{C3380CC4-5D6E-409C-BE32-E72D297353CC}">
                <c16:uniqueId val="{00000001-C15D-49DE-BCAD-5D948C5D459E}"/>
              </c:ext>
            </c:extLst>
          </c:dPt>
          <c:dPt>
            <c:idx val="2"/>
            <c:invertIfNegative val="0"/>
            <c:bubble3D val="0"/>
            <c:spPr>
              <a:solidFill>
                <a:srgbClr val="0070C0"/>
              </a:solidFill>
              <a:ln>
                <a:noFill/>
              </a:ln>
              <a:effectLst/>
            </c:spPr>
            <c:extLst>
              <c:ext xmlns:c16="http://schemas.microsoft.com/office/drawing/2014/chart" uri="{C3380CC4-5D6E-409C-BE32-E72D297353CC}">
                <c16:uniqueId val="{00000003-C15D-49DE-BCAD-5D948C5D459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'top-10quantity'!$A$2:$A$11</c:f>
              <c:strCache>
                <c:ptCount val="10"/>
                <c:pt idx="0">
                  <c:v>United Kingdom</c:v>
                </c:pt>
                <c:pt idx="1">
                  <c:v>Germany</c:v>
                </c:pt>
                <c:pt idx="2">
                  <c:v>France</c:v>
                </c:pt>
                <c:pt idx="3">
                  <c:v>EIRE</c:v>
                </c:pt>
                <c:pt idx="4">
                  <c:v>Spain</c:v>
                </c:pt>
                <c:pt idx="5">
                  <c:v>Netherlands</c:v>
                </c:pt>
                <c:pt idx="6">
                  <c:v>Belgium</c:v>
                </c:pt>
                <c:pt idx="7">
                  <c:v>Switzerland</c:v>
                </c:pt>
                <c:pt idx="8">
                  <c:v>Portugal</c:v>
                </c:pt>
                <c:pt idx="9">
                  <c:v>Australia</c:v>
                </c:pt>
              </c:strCache>
            </c:strRef>
          </c:cat>
          <c:val>
            <c:numRef>
              <c:f>'top-10quantity'!$B$2:$B$11</c:f>
              <c:numCache>
                <c:formatCode>General</c:formatCode>
                <c:ptCount val="10"/>
                <c:pt idx="0">
                  <c:v>45616</c:v>
                </c:pt>
                <c:pt idx="1">
                  <c:v>896</c:v>
                </c:pt>
                <c:pt idx="2">
                  <c:v>855</c:v>
                </c:pt>
                <c:pt idx="3">
                  <c:v>769</c:v>
                </c:pt>
                <c:pt idx="4">
                  <c:v>251</c:v>
                </c:pt>
                <c:pt idx="5">
                  <c:v>224</c:v>
                </c:pt>
                <c:pt idx="6">
                  <c:v>215</c:v>
                </c:pt>
                <c:pt idx="7">
                  <c:v>174</c:v>
                </c:pt>
                <c:pt idx="8">
                  <c:v>161</c:v>
                </c:pt>
                <c:pt idx="9">
                  <c:v>129</c:v>
                </c:pt>
              </c:numCache>
            </c:numRef>
          </c:val>
          <c:extLst>
            <c:ext xmlns:c16="http://schemas.microsoft.com/office/drawing/2014/chart" uri="{C3380CC4-5D6E-409C-BE32-E72D297353CC}">
              <c16:uniqueId val="{00000004-C15D-49DE-BCAD-5D948C5D459E}"/>
            </c:ext>
          </c:extLst>
        </c:ser>
        <c:dLbls>
          <c:dLblPos val="outEnd"/>
          <c:showLegendKey val="0"/>
          <c:showVal val="1"/>
          <c:showCatName val="0"/>
          <c:showSerName val="0"/>
          <c:showPercent val="0"/>
          <c:showBubbleSize val="0"/>
        </c:dLbls>
        <c:gapWidth val="219"/>
        <c:overlap val="-27"/>
        <c:axId val="1909292639"/>
        <c:axId val="1909295135"/>
      </c:barChart>
      <c:catAx>
        <c:axId val="1909292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latin typeface="Times New Roman" panose="02020603050405020304" pitchFamily="18" charset="0"/>
                    <a:cs typeface="Times New Roman" panose="02020603050405020304" pitchFamily="18" charset="0"/>
                  </a:rPr>
                  <a:t>COUNTRY</a:t>
                </a:r>
                <a:endParaRPr lang="en-US"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295135"/>
        <c:crosses val="autoZero"/>
        <c:auto val="1"/>
        <c:lblAlgn val="ctr"/>
        <c:lblOffset val="100"/>
        <c:noMultiLvlLbl val="0"/>
      </c:catAx>
      <c:valAx>
        <c:axId val="1909295135"/>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b="1">
                    <a:latin typeface="Times New Roman" panose="02020603050405020304" pitchFamily="18" charset="0"/>
                    <a:cs typeface="Times New Roman" panose="02020603050405020304" pitchFamily="18" charset="0"/>
                  </a:rPr>
                  <a:t>COUNT OF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2926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Times New Roman" panose="02020603050405020304" pitchFamily="18" charset="0"/>
                <a:cs typeface="Times New Roman" panose="02020603050405020304" pitchFamily="18" charset="0"/>
              </a:rPr>
              <a:t>THE TOP 10 COUNTRIES BY QUANTITY</a:t>
            </a:r>
            <a:r>
              <a:rPr lang="en-US" sz="1200" b="1" baseline="0">
                <a:latin typeface="Times New Roman" panose="02020603050405020304" pitchFamily="18" charset="0"/>
                <a:cs typeface="Times New Roman" panose="02020603050405020304" pitchFamily="18" charset="0"/>
              </a:rPr>
              <a:t> OF SALES</a:t>
            </a:r>
            <a:endParaRPr lang="en-US" sz="1200"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0070C0"/>
            </a:solidFill>
            <a:ln>
              <a:noFill/>
            </a:ln>
            <a:effectLst/>
          </c:spPr>
          <c:invertIfNegative val="0"/>
          <c:dPt>
            <c:idx val="0"/>
            <c:invertIfNegative val="0"/>
            <c:bubble3D val="0"/>
            <c:spPr>
              <a:solidFill>
                <a:srgbClr val="0070C0"/>
              </a:solidFill>
              <a:ln w="6350">
                <a:solidFill>
                  <a:schemeClr val="accent1"/>
                </a:solidFill>
              </a:ln>
              <a:effectLst/>
            </c:spPr>
            <c:extLst>
              <c:ext xmlns:c16="http://schemas.microsoft.com/office/drawing/2014/chart" uri="{C3380CC4-5D6E-409C-BE32-E72D297353CC}">
                <c16:uniqueId val="{00000001-281E-42FA-AAF9-F6C78EB65315}"/>
              </c:ext>
            </c:extLst>
          </c:dPt>
          <c:dPt>
            <c:idx val="2"/>
            <c:invertIfNegative val="0"/>
            <c:bubble3D val="0"/>
            <c:spPr>
              <a:solidFill>
                <a:srgbClr val="0070C0"/>
              </a:solidFill>
              <a:ln>
                <a:noFill/>
              </a:ln>
              <a:effectLst/>
            </c:spPr>
            <c:extLst>
              <c:ext xmlns:c16="http://schemas.microsoft.com/office/drawing/2014/chart" uri="{C3380CC4-5D6E-409C-BE32-E72D297353CC}">
                <c16:uniqueId val="{00000003-281E-42FA-AAF9-F6C78EB6531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'top-10quantity'!$A$2:$A$11</c:f>
              <c:strCache>
                <c:ptCount val="10"/>
                <c:pt idx="0">
                  <c:v>United Kingdom</c:v>
                </c:pt>
                <c:pt idx="1">
                  <c:v>Germany</c:v>
                </c:pt>
                <c:pt idx="2">
                  <c:v>France</c:v>
                </c:pt>
                <c:pt idx="3">
                  <c:v>EIRE</c:v>
                </c:pt>
                <c:pt idx="4">
                  <c:v>Spain</c:v>
                </c:pt>
                <c:pt idx="5">
                  <c:v>Netherlands</c:v>
                </c:pt>
                <c:pt idx="6">
                  <c:v>Belgium</c:v>
                </c:pt>
                <c:pt idx="7">
                  <c:v>Switzerland</c:v>
                </c:pt>
                <c:pt idx="8">
                  <c:v>Portugal</c:v>
                </c:pt>
                <c:pt idx="9">
                  <c:v>Australia</c:v>
                </c:pt>
              </c:strCache>
            </c:strRef>
          </c:cat>
          <c:val>
            <c:numRef>
              <c:f>'top-10quantity'!$B$2:$B$11</c:f>
              <c:numCache>
                <c:formatCode>General</c:formatCode>
                <c:ptCount val="10"/>
                <c:pt idx="0">
                  <c:v>45616</c:v>
                </c:pt>
                <c:pt idx="1">
                  <c:v>896</c:v>
                </c:pt>
                <c:pt idx="2">
                  <c:v>855</c:v>
                </c:pt>
                <c:pt idx="3">
                  <c:v>769</c:v>
                </c:pt>
                <c:pt idx="4">
                  <c:v>251</c:v>
                </c:pt>
                <c:pt idx="5">
                  <c:v>224</c:v>
                </c:pt>
                <c:pt idx="6">
                  <c:v>215</c:v>
                </c:pt>
                <c:pt idx="7">
                  <c:v>174</c:v>
                </c:pt>
                <c:pt idx="8">
                  <c:v>161</c:v>
                </c:pt>
                <c:pt idx="9">
                  <c:v>129</c:v>
                </c:pt>
              </c:numCache>
            </c:numRef>
          </c:val>
          <c:extLst>
            <c:ext xmlns:c16="http://schemas.microsoft.com/office/drawing/2014/chart" uri="{C3380CC4-5D6E-409C-BE32-E72D297353CC}">
              <c16:uniqueId val="{00000004-281E-42FA-AAF9-F6C78EB65315}"/>
            </c:ext>
          </c:extLst>
        </c:ser>
        <c:dLbls>
          <c:dLblPos val="outEnd"/>
          <c:showLegendKey val="0"/>
          <c:showVal val="1"/>
          <c:showCatName val="0"/>
          <c:showSerName val="0"/>
          <c:showPercent val="0"/>
          <c:showBubbleSize val="0"/>
        </c:dLbls>
        <c:gapWidth val="219"/>
        <c:overlap val="-27"/>
        <c:axId val="1909292639"/>
        <c:axId val="1909295135"/>
      </c:barChart>
      <c:catAx>
        <c:axId val="1909292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latin typeface="Times New Roman" panose="02020603050405020304" pitchFamily="18" charset="0"/>
                    <a:cs typeface="Times New Roman" panose="02020603050405020304" pitchFamily="18" charset="0"/>
                  </a:rPr>
                  <a:t>COUNTRY</a:t>
                </a:r>
                <a:endParaRPr lang="en-US"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295135"/>
        <c:crosses val="autoZero"/>
        <c:auto val="1"/>
        <c:lblAlgn val="ctr"/>
        <c:lblOffset val="100"/>
        <c:noMultiLvlLbl val="0"/>
      </c:catAx>
      <c:valAx>
        <c:axId val="1909295135"/>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b="1">
                    <a:latin typeface="Times New Roman" panose="02020603050405020304" pitchFamily="18" charset="0"/>
                    <a:cs typeface="Times New Roman" panose="02020603050405020304" pitchFamily="18" charset="0"/>
                  </a:rPr>
                  <a:t>COUNT OF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2926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latin typeface="Times New Roman" panose="02020603050405020304" pitchFamily="18" charset="0"/>
                <a:cs typeface="Times New Roman" panose="02020603050405020304" pitchFamily="18" charset="0"/>
              </a:rPr>
              <a:t>THE TOP 10 COUNTRIES BY QUANTITY</a:t>
            </a:r>
            <a:r>
              <a:rPr lang="en-US" sz="1200" b="1" baseline="0">
                <a:latin typeface="Times New Roman" panose="02020603050405020304" pitchFamily="18" charset="0"/>
                <a:cs typeface="Times New Roman" panose="02020603050405020304" pitchFamily="18" charset="0"/>
              </a:rPr>
              <a:t> OF SALES</a:t>
            </a:r>
            <a:endParaRPr lang="en-US" sz="1200"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0070C0"/>
            </a:solidFill>
            <a:ln>
              <a:noFill/>
            </a:ln>
            <a:effectLst/>
          </c:spPr>
          <c:invertIfNegative val="0"/>
          <c:dPt>
            <c:idx val="0"/>
            <c:invertIfNegative val="0"/>
            <c:bubble3D val="0"/>
            <c:spPr>
              <a:solidFill>
                <a:srgbClr val="0070C0"/>
              </a:solidFill>
              <a:ln w="6350">
                <a:solidFill>
                  <a:schemeClr val="accent1"/>
                </a:solidFill>
              </a:ln>
              <a:effectLst/>
            </c:spPr>
            <c:extLst>
              <c:ext xmlns:c16="http://schemas.microsoft.com/office/drawing/2014/chart" uri="{C3380CC4-5D6E-409C-BE32-E72D297353CC}">
                <c16:uniqueId val="{00000001-8FBB-46C8-90BC-A169544DA31B}"/>
              </c:ext>
            </c:extLst>
          </c:dPt>
          <c:dPt>
            <c:idx val="2"/>
            <c:invertIfNegative val="0"/>
            <c:bubble3D val="0"/>
            <c:spPr>
              <a:solidFill>
                <a:srgbClr val="0070C0"/>
              </a:solidFill>
              <a:ln>
                <a:noFill/>
              </a:ln>
              <a:effectLst/>
            </c:spPr>
            <c:extLst>
              <c:ext xmlns:c16="http://schemas.microsoft.com/office/drawing/2014/chart" uri="{C3380CC4-5D6E-409C-BE32-E72D297353CC}">
                <c16:uniqueId val="{00000003-8FBB-46C8-90BC-A169544DA31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'top-10quantity'!$A$2:$A$11</c:f>
              <c:strCache>
                <c:ptCount val="10"/>
                <c:pt idx="0">
                  <c:v>United Kingdom</c:v>
                </c:pt>
                <c:pt idx="1">
                  <c:v>Germany</c:v>
                </c:pt>
                <c:pt idx="2">
                  <c:v>France</c:v>
                </c:pt>
                <c:pt idx="3">
                  <c:v>EIRE</c:v>
                </c:pt>
                <c:pt idx="4">
                  <c:v>Spain</c:v>
                </c:pt>
                <c:pt idx="5">
                  <c:v>Netherlands</c:v>
                </c:pt>
                <c:pt idx="6">
                  <c:v>Belgium</c:v>
                </c:pt>
                <c:pt idx="7">
                  <c:v>Switzerland</c:v>
                </c:pt>
                <c:pt idx="8">
                  <c:v>Portugal</c:v>
                </c:pt>
                <c:pt idx="9">
                  <c:v>Australia</c:v>
                </c:pt>
              </c:strCache>
            </c:strRef>
          </c:cat>
          <c:val>
            <c:numRef>
              <c:f>'top-10quantity'!$B$2:$B$11</c:f>
              <c:numCache>
                <c:formatCode>General</c:formatCode>
                <c:ptCount val="10"/>
                <c:pt idx="0">
                  <c:v>45616</c:v>
                </c:pt>
                <c:pt idx="1">
                  <c:v>896</c:v>
                </c:pt>
                <c:pt idx="2">
                  <c:v>855</c:v>
                </c:pt>
                <c:pt idx="3">
                  <c:v>769</c:v>
                </c:pt>
                <c:pt idx="4">
                  <c:v>251</c:v>
                </c:pt>
                <c:pt idx="5">
                  <c:v>224</c:v>
                </c:pt>
                <c:pt idx="6">
                  <c:v>215</c:v>
                </c:pt>
                <c:pt idx="7">
                  <c:v>174</c:v>
                </c:pt>
                <c:pt idx="8">
                  <c:v>161</c:v>
                </c:pt>
                <c:pt idx="9">
                  <c:v>129</c:v>
                </c:pt>
              </c:numCache>
            </c:numRef>
          </c:val>
          <c:extLst>
            <c:ext xmlns:c16="http://schemas.microsoft.com/office/drawing/2014/chart" uri="{C3380CC4-5D6E-409C-BE32-E72D297353CC}">
              <c16:uniqueId val="{00000004-8FBB-46C8-90BC-A169544DA31B}"/>
            </c:ext>
          </c:extLst>
        </c:ser>
        <c:dLbls>
          <c:dLblPos val="outEnd"/>
          <c:showLegendKey val="0"/>
          <c:showVal val="1"/>
          <c:showCatName val="0"/>
          <c:showSerName val="0"/>
          <c:showPercent val="0"/>
          <c:showBubbleSize val="0"/>
        </c:dLbls>
        <c:gapWidth val="219"/>
        <c:overlap val="-27"/>
        <c:axId val="1909292639"/>
        <c:axId val="1909295135"/>
      </c:barChart>
      <c:catAx>
        <c:axId val="1909292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latin typeface="Times New Roman" panose="02020603050405020304" pitchFamily="18" charset="0"/>
                    <a:cs typeface="Times New Roman" panose="02020603050405020304" pitchFamily="18" charset="0"/>
                  </a:rPr>
                  <a:t>COUNTRY</a:t>
                </a:r>
                <a:endParaRPr lang="en-US" b="1">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295135"/>
        <c:crosses val="autoZero"/>
        <c:auto val="1"/>
        <c:lblAlgn val="ctr"/>
        <c:lblOffset val="100"/>
        <c:noMultiLvlLbl val="0"/>
      </c:catAx>
      <c:valAx>
        <c:axId val="1909295135"/>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900" b="1">
                    <a:latin typeface="Times New Roman" panose="02020603050405020304" pitchFamily="18" charset="0"/>
                    <a:cs typeface="Times New Roman" panose="02020603050405020304" pitchFamily="18" charset="0"/>
                  </a:rPr>
                  <a:t>COUNT OF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92926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DC0B-EE10-0680-9796-AE5699A753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845F-6D33-E6BD-382A-DC54232C9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96305C-1B69-EB15-55D2-71CA336E9234}"/>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5" name="Footer Placeholder 4">
            <a:extLst>
              <a:ext uri="{FF2B5EF4-FFF2-40B4-BE49-F238E27FC236}">
                <a16:creationId xmlns:a16="http://schemas.microsoft.com/office/drawing/2014/main" id="{04F695DC-4581-1AE3-F438-8C721E41A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5A8B-41CE-F452-A012-0D64243E91A2}"/>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281599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77D2-9C80-D3C7-C9A5-CD4C6B8069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B03F33-D3DA-EA82-AD49-856F3AB7C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5B0F8-FC6B-B36B-97E9-0F48B9A872BA}"/>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5" name="Footer Placeholder 4">
            <a:extLst>
              <a:ext uri="{FF2B5EF4-FFF2-40B4-BE49-F238E27FC236}">
                <a16:creationId xmlns:a16="http://schemas.microsoft.com/office/drawing/2014/main" id="{5587E1FC-5619-4ADD-7963-15ACDC9F0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D12A7-BF32-3989-2F62-3EE895770A6C}"/>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61381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E6AA63-B4F3-360D-7872-A7B72FBDB1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522B85-33F5-BD0C-E5C3-DD8778B8D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50A59-B4FB-7AEE-520D-34E7617098D4}"/>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5" name="Footer Placeholder 4">
            <a:extLst>
              <a:ext uri="{FF2B5EF4-FFF2-40B4-BE49-F238E27FC236}">
                <a16:creationId xmlns:a16="http://schemas.microsoft.com/office/drawing/2014/main" id="{01FD1D73-A48C-CCB4-F50E-54ACD4111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0D94-80C0-DAEF-6A03-EAD7D371CBD5}"/>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72975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1203-BBFC-4B09-FBE3-F9D2EC8C6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F29A8-E327-F8D9-9AB2-FDBEB9A57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B2369-5D53-AE85-1108-8250422C85D1}"/>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5" name="Footer Placeholder 4">
            <a:extLst>
              <a:ext uri="{FF2B5EF4-FFF2-40B4-BE49-F238E27FC236}">
                <a16:creationId xmlns:a16="http://schemas.microsoft.com/office/drawing/2014/main" id="{77732260-90AD-7994-5022-0F44FE945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6EDA6-8FEA-AC71-3D67-C30D1F4B8432}"/>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229516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F7C9-A11D-FA10-EDA0-E14E882C9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24D6B6-C0F3-F1B6-7C2B-21910E64D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F82F3A-4553-4121-09E2-D502A0964AB2}"/>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5" name="Footer Placeholder 4">
            <a:extLst>
              <a:ext uri="{FF2B5EF4-FFF2-40B4-BE49-F238E27FC236}">
                <a16:creationId xmlns:a16="http://schemas.microsoft.com/office/drawing/2014/main" id="{CB0787B1-BE81-80DE-F62B-2ECA1A4BB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017A0-4F03-4EBA-B5A3-E8D5E8191B86}"/>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128392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B39D-0D30-532A-D205-C72F4E820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78A252-12DE-BA2F-EA6F-E75430C77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C1DD46-12CF-EECB-1FF0-FE738F4245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B91084-9EE7-ED22-5210-11E68C29869E}"/>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6" name="Footer Placeholder 5">
            <a:extLst>
              <a:ext uri="{FF2B5EF4-FFF2-40B4-BE49-F238E27FC236}">
                <a16:creationId xmlns:a16="http://schemas.microsoft.com/office/drawing/2014/main" id="{D42B0D73-F1C9-A5EC-B4ED-5946E9C99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9CC4A-5E1B-046B-75B4-80A5A86FF03E}"/>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209262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6243-9E60-0410-2BAB-D72A4822E3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530E4-F8DC-8D35-17B4-DA62B929FB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29146-A0AC-0E59-E5D5-EF57A81D0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571377-D4A0-3709-4D53-22184F7FDD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4C971-CBC0-8634-F5F4-1E20A7BF9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F881EF-2B3E-6CBE-CF5C-A652F463ECFC}"/>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8" name="Footer Placeholder 7">
            <a:extLst>
              <a:ext uri="{FF2B5EF4-FFF2-40B4-BE49-F238E27FC236}">
                <a16:creationId xmlns:a16="http://schemas.microsoft.com/office/drawing/2014/main" id="{770A9346-E95C-DB72-A51F-F9CD8411F5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3D9F67-07A2-DF42-0945-572506293736}"/>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30788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6E62-A701-7021-19CA-BF846291D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E12D42-173A-A849-C320-9F38EC58340D}"/>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4" name="Footer Placeholder 3">
            <a:extLst>
              <a:ext uri="{FF2B5EF4-FFF2-40B4-BE49-F238E27FC236}">
                <a16:creationId xmlns:a16="http://schemas.microsoft.com/office/drawing/2014/main" id="{0A206FE9-30CA-E3E1-068E-2E78D99027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4A260C-8CCE-040C-C0BC-CE27F1AA0CCB}"/>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371283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16643-9BC5-9D52-36F3-9414741FDBFB}"/>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3" name="Footer Placeholder 2">
            <a:extLst>
              <a:ext uri="{FF2B5EF4-FFF2-40B4-BE49-F238E27FC236}">
                <a16:creationId xmlns:a16="http://schemas.microsoft.com/office/drawing/2014/main" id="{87106939-BDC0-C7C7-094D-A7926B094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202EAD-A2EB-441C-7196-A0D996B90C59}"/>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283143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1302-05DA-6E11-5931-86DBA5EB0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C61AB2-4E6B-E0FE-43B5-ACA10E7E0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DD911-16CA-06A4-CAF7-6D03221FC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64AF1-9569-F48A-E26D-FDE5BD1028D6}"/>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6" name="Footer Placeholder 5">
            <a:extLst>
              <a:ext uri="{FF2B5EF4-FFF2-40B4-BE49-F238E27FC236}">
                <a16:creationId xmlns:a16="http://schemas.microsoft.com/office/drawing/2014/main" id="{1EC076E4-B18C-23F1-B918-FD812E6AF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7EEF5-F21D-F6F7-2394-79CA50D9BEE6}"/>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341111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E295-BA59-594C-9703-6B6C57A0E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BDF1F2-A7C6-BB91-5A0E-EBE0DCC46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55DA2C-FF88-60BC-9BE7-51A0B9E0F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04A04-DA16-E5DE-6B62-CB7C6193D10B}"/>
              </a:ext>
            </a:extLst>
          </p:cNvPr>
          <p:cNvSpPr>
            <a:spLocks noGrp="1"/>
          </p:cNvSpPr>
          <p:nvPr>
            <p:ph type="dt" sz="half" idx="10"/>
          </p:nvPr>
        </p:nvSpPr>
        <p:spPr/>
        <p:txBody>
          <a:bodyPr/>
          <a:lstStyle/>
          <a:p>
            <a:fld id="{27A06EDE-41E9-4B9C-B87E-B5784D669476}" type="datetimeFigureOut">
              <a:rPr lang="en-US" smtClean="0"/>
              <a:t>7/24/2022</a:t>
            </a:fld>
            <a:endParaRPr lang="en-US"/>
          </a:p>
        </p:txBody>
      </p:sp>
      <p:sp>
        <p:nvSpPr>
          <p:cNvPr id="6" name="Footer Placeholder 5">
            <a:extLst>
              <a:ext uri="{FF2B5EF4-FFF2-40B4-BE49-F238E27FC236}">
                <a16:creationId xmlns:a16="http://schemas.microsoft.com/office/drawing/2014/main" id="{0C37EE04-DE6D-5A32-1320-F0535D11E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A4D51-19D0-2402-E3C3-6B18DCCBE529}"/>
              </a:ext>
            </a:extLst>
          </p:cNvPr>
          <p:cNvSpPr>
            <a:spLocks noGrp="1"/>
          </p:cNvSpPr>
          <p:nvPr>
            <p:ph type="sldNum" sz="quarter" idx="12"/>
          </p:nvPr>
        </p:nvSpPr>
        <p:spPr/>
        <p:txBody>
          <a:bodyPr/>
          <a:lstStyle/>
          <a:p>
            <a:fld id="{809E3381-3659-4556-BF8D-7ADA100E4956}" type="slidenum">
              <a:rPr lang="en-US" smtClean="0"/>
              <a:t>‹#›</a:t>
            </a:fld>
            <a:endParaRPr lang="en-US"/>
          </a:p>
        </p:txBody>
      </p:sp>
    </p:spTree>
    <p:extLst>
      <p:ext uri="{BB962C8B-B14F-4D97-AF65-F5344CB8AC3E}">
        <p14:creationId xmlns:p14="http://schemas.microsoft.com/office/powerpoint/2010/main" val="306331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4D6196-40E8-F700-744E-7453821AF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3A6031-C610-8B3E-AA7D-AB5017FB4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7F380-8442-6854-A9D4-28DB18E083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06EDE-41E9-4B9C-B87E-B5784D669476}" type="datetimeFigureOut">
              <a:rPr lang="en-US" smtClean="0"/>
              <a:t>7/24/2022</a:t>
            </a:fld>
            <a:endParaRPr lang="en-US"/>
          </a:p>
        </p:txBody>
      </p:sp>
      <p:sp>
        <p:nvSpPr>
          <p:cNvPr id="5" name="Footer Placeholder 4">
            <a:extLst>
              <a:ext uri="{FF2B5EF4-FFF2-40B4-BE49-F238E27FC236}">
                <a16:creationId xmlns:a16="http://schemas.microsoft.com/office/drawing/2014/main" id="{D3DC6C98-5470-AEA9-2464-A32899329A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A710FA-BC29-8BBF-4AB9-396055A0E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3381-3659-4556-BF8D-7ADA100E4956}" type="slidenum">
              <a:rPr lang="en-US" smtClean="0"/>
              <a:t>‹#›</a:t>
            </a:fld>
            <a:endParaRPr lang="en-US"/>
          </a:p>
        </p:txBody>
      </p:sp>
    </p:spTree>
    <p:extLst>
      <p:ext uri="{BB962C8B-B14F-4D97-AF65-F5344CB8AC3E}">
        <p14:creationId xmlns:p14="http://schemas.microsoft.com/office/powerpoint/2010/main" val="15867558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5DC0E5-C2E1-13FA-0596-32879166D2D4}"/>
              </a:ext>
            </a:extLst>
          </p:cNvPr>
          <p:cNvSpPr>
            <a:spLocks noGrp="1"/>
          </p:cNvSpPr>
          <p:nvPr>
            <p:ph type="ctrTitle"/>
          </p:nvPr>
        </p:nvSpPr>
        <p:spPr>
          <a:xfrm>
            <a:off x="1524000" y="1828800"/>
            <a:ext cx="9144000" cy="2897945"/>
          </a:xfrm>
        </p:spPr>
        <p:txBody>
          <a:bodyPr>
            <a:normAutofit/>
          </a:bodyPr>
          <a:lstStyle/>
          <a:p>
            <a:r>
              <a:rPr lang="en-US" sz="4000" dirty="0"/>
              <a:t>JAMIL ABDULAI</a:t>
            </a:r>
            <a:br>
              <a:rPr lang="en-US" sz="4000" dirty="0"/>
            </a:br>
            <a:r>
              <a:rPr lang="en-US" sz="4000" dirty="0"/>
              <a:t>PROJECT 3</a:t>
            </a:r>
            <a:br>
              <a:rPr lang="en-US" sz="4000" dirty="0"/>
            </a:br>
            <a:r>
              <a:rPr lang="en-US" sz="4000" dirty="0"/>
              <a:t>STORYTELLING WITH DATA</a:t>
            </a:r>
            <a:br>
              <a:rPr lang="en-US" sz="4000" dirty="0"/>
            </a:br>
            <a:r>
              <a:rPr lang="en-US" sz="4000" dirty="0"/>
              <a:t>JULY 23, 2022</a:t>
            </a:r>
          </a:p>
        </p:txBody>
      </p:sp>
    </p:spTree>
    <p:extLst>
      <p:ext uri="{BB962C8B-B14F-4D97-AF65-F5344CB8AC3E}">
        <p14:creationId xmlns:p14="http://schemas.microsoft.com/office/powerpoint/2010/main" val="341914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CC57EB-83E8-ABFE-CFB3-F7509BABAAA3}"/>
              </a:ext>
            </a:extLst>
          </p:cNvPr>
          <p:cNvSpPr>
            <a:spLocks noGrp="1"/>
          </p:cNvSpPr>
          <p:nvPr>
            <p:ph type="title"/>
          </p:nvPr>
        </p:nvSpPr>
        <p:spPr/>
        <p:txBody>
          <a:bodyPr>
            <a:normAutofit/>
          </a:bodyPr>
          <a:lstStyle/>
          <a:p>
            <a:pPr marL="0" indent="0">
              <a:buNone/>
            </a:pPr>
            <a:r>
              <a:rPr lang="en-US" sz="4000" b="1" dirty="0"/>
              <a:t>What are the top 10 countries by sales quantities?</a:t>
            </a:r>
            <a:br>
              <a:rPr lang="en-US" sz="4000" b="1" dirty="0"/>
            </a:br>
            <a:r>
              <a:rPr lang="en-US" sz="2700" b="1" dirty="0"/>
              <a:t>The data was collected between </a:t>
            </a:r>
            <a:r>
              <a:rPr lang="en-GB" sz="2700" b="1" dirty="0">
                <a:ea typeface="Open Sans" panose="020B0604020202020204" charset="0"/>
                <a:cs typeface="Open Sans" panose="020B0604020202020204" charset="0"/>
              </a:rPr>
              <a:t>01/12/2010 and 09/12/2011</a:t>
            </a:r>
            <a:endParaRPr lang="en-US" sz="2700" b="1" dirty="0"/>
          </a:p>
        </p:txBody>
      </p:sp>
      <p:sp>
        <p:nvSpPr>
          <p:cNvPr id="6" name="Content Placeholder 5">
            <a:extLst>
              <a:ext uri="{FF2B5EF4-FFF2-40B4-BE49-F238E27FC236}">
                <a16:creationId xmlns:a16="http://schemas.microsoft.com/office/drawing/2014/main" id="{7CA44507-E919-8830-F49A-B59303DB3D40}"/>
              </a:ext>
            </a:extLst>
          </p:cNvPr>
          <p:cNvSpPr>
            <a:spLocks noGrp="1"/>
          </p:cNvSpPr>
          <p:nvPr>
            <p:ph sz="half" idx="2"/>
          </p:nvPr>
        </p:nvSpPr>
        <p:spPr>
          <a:xfrm>
            <a:off x="6982691" y="1825625"/>
            <a:ext cx="4371109" cy="4351338"/>
          </a:xfrm>
        </p:spPr>
        <p:txBody>
          <a:bodyPr>
            <a:normAutofit lnSpcReduction="10000"/>
          </a:bodyPr>
          <a:lstStyle/>
          <a:p>
            <a:r>
              <a:rPr lang="en-US" dirty="0"/>
              <a:t>From the graph, the country with the most merchandise purchased is the United Kingdom with 45,616 goods.</a:t>
            </a:r>
          </a:p>
          <a:p>
            <a:r>
              <a:rPr lang="en-US" dirty="0"/>
              <a:t>If the objective is to optimize product assortments and target the highest selling products by country, this group category ought to be taken seriously.</a:t>
            </a:r>
          </a:p>
        </p:txBody>
      </p:sp>
      <p:graphicFrame>
        <p:nvGraphicFramePr>
          <p:cNvPr id="7" name="Content Placeholder 6">
            <a:extLst>
              <a:ext uri="{FF2B5EF4-FFF2-40B4-BE49-F238E27FC236}">
                <a16:creationId xmlns:a16="http://schemas.microsoft.com/office/drawing/2014/main" id="{431B1086-0C96-ADA3-51F2-45C233DF0EAB}"/>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308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500C-C146-CF1B-61E6-58E165F6739E}"/>
              </a:ext>
            </a:extLst>
          </p:cNvPr>
          <p:cNvSpPr>
            <a:spLocks noGrp="1"/>
          </p:cNvSpPr>
          <p:nvPr>
            <p:ph type="title"/>
          </p:nvPr>
        </p:nvSpPr>
        <p:spPr/>
        <p:txBody>
          <a:bodyPr>
            <a:normAutofit/>
          </a:bodyPr>
          <a:lstStyle/>
          <a:p>
            <a:r>
              <a:rPr lang="en-US" sz="4000" b="1" dirty="0"/>
              <a:t>What are the top 10 countries by sales quantities?</a:t>
            </a:r>
            <a:br>
              <a:rPr lang="en-US" sz="4000" b="1" dirty="0"/>
            </a:br>
            <a:r>
              <a:rPr lang="en-US" sz="3000" b="1" dirty="0"/>
              <a:t>The data was collected between </a:t>
            </a:r>
            <a:r>
              <a:rPr lang="en-GB" sz="3000" b="1" dirty="0">
                <a:ea typeface="Open Sans" panose="020B0604020202020204" charset="0"/>
                <a:cs typeface="Open Sans" panose="020B0604020202020204" charset="0"/>
              </a:rPr>
              <a:t>01/12/2010 and 09/12/2011</a:t>
            </a:r>
            <a:endParaRPr lang="en-US" sz="3000" b="1" dirty="0"/>
          </a:p>
        </p:txBody>
      </p:sp>
      <p:sp>
        <p:nvSpPr>
          <p:cNvPr id="4" name="Content Placeholder 3">
            <a:extLst>
              <a:ext uri="{FF2B5EF4-FFF2-40B4-BE49-F238E27FC236}">
                <a16:creationId xmlns:a16="http://schemas.microsoft.com/office/drawing/2014/main" id="{E5162FD2-4330-5D0E-445E-182ECCDA21FF}"/>
              </a:ext>
            </a:extLst>
          </p:cNvPr>
          <p:cNvSpPr>
            <a:spLocks noGrp="1"/>
          </p:cNvSpPr>
          <p:nvPr>
            <p:ph sz="half" idx="2"/>
          </p:nvPr>
        </p:nvSpPr>
        <p:spPr>
          <a:xfrm>
            <a:off x="6968836" y="1825625"/>
            <a:ext cx="4384964" cy="4351338"/>
          </a:xfrm>
        </p:spPr>
        <p:txBody>
          <a:bodyPr>
            <a:normAutofit fontScale="85000" lnSpcReduction="20000"/>
          </a:bodyPr>
          <a:lstStyle/>
          <a:p>
            <a:r>
              <a:rPr lang="en-US" dirty="0"/>
              <a:t>The second country with the most items purchased is Germany with a count of 896.</a:t>
            </a:r>
          </a:p>
          <a:p>
            <a:r>
              <a:rPr lang="en-US" dirty="0"/>
              <a:t>If the objective is to increase the incorporation of customers from this country, marketing and advertising strategies must be implemented drastically to close the gaps.</a:t>
            </a:r>
          </a:p>
          <a:p>
            <a:r>
              <a:rPr lang="en-US" dirty="0"/>
              <a:t>Warehouses can be built in the highest populated areas to help in the transportation times of goods hence products are readily available to the customers.</a:t>
            </a:r>
          </a:p>
        </p:txBody>
      </p:sp>
      <p:graphicFrame>
        <p:nvGraphicFramePr>
          <p:cNvPr id="8" name="Content Placeholder 7">
            <a:extLst>
              <a:ext uri="{FF2B5EF4-FFF2-40B4-BE49-F238E27FC236}">
                <a16:creationId xmlns:a16="http://schemas.microsoft.com/office/drawing/2014/main" id="{431B1086-0C96-ADA3-51F2-45C233DF0EAB}"/>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628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920F-8887-A69F-7D48-F18DB491C38A}"/>
              </a:ext>
            </a:extLst>
          </p:cNvPr>
          <p:cNvSpPr>
            <a:spLocks noGrp="1"/>
          </p:cNvSpPr>
          <p:nvPr>
            <p:ph type="title"/>
          </p:nvPr>
        </p:nvSpPr>
        <p:spPr/>
        <p:txBody>
          <a:bodyPr>
            <a:normAutofit/>
          </a:bodyPr>
          <a:lstStyle/>
          <a:p>
            <a:r>
              <a:rPr lang="en-US" sz="4000" b="1" dirty="0"/>
              <a:t>What are the top 10 countries by sales quantities?</a:t>
            </a:r>
            <a:br>
              <a:rPr lang="en-US" sz="4000" b="1" dirty="0"/>
            </a:br>
            <a:r>
              <a:rPr lang="en-US" sz="3000" b="1" dirty="0"/>
              <a:t>The data was collected between </a:t>
            </a:r>
            <a:r>
              <a:rPr lang="en-GB" sz="3000" b="1" dirty="0">
                <a:ea typeface="Open Sans" panose="020B0604020202020204" charset="0"/>
                <a:cs typeface="Open Sans" panose="020B0604020202020204" charset="0"/>
              </a:rPr>
              <a:t>01/12/2010 and 09/12/2011</a:t>
            </a:r>
            <a:endParaRPr lang="en-US" sz="3000" b="1" dirty="0"/>
          </a:p>
        </p:txBody>
      </p:sp>
      <p:sp>
        <p:nvSpPr>
          <p:cNvPr id="4" name="Content Placeholder 3">
            <a:extLst>
              <a:ext uri="{FF2B5EF4-FFF2-40B4-BE49-F238E27FC236}">
                <a16:creationId xmlns:a16="http://schemas.microsoft.com/office/drawing/2014/main" id="{EE5EBE50-0A26-66BA-5305-AEB46F98A83A}"/>
              </a:ext>
            </a:extLst>
          </p:cNvPr>
          <p:cNvSpPr>
            <a:spLocks noGrp="1"/>
          </p:cNvSpPr>
          <p:nvPr>
            <p:ph sz="half" idx="2"/>
          </p:nvPr>
        </p:nvSpPr>
        <p:spPr>
          <a:xfrm>
            <a:off x="6677890" y="1825625"/>
            <a:ext cx="4675909" cy="4351338"/>
          </a:xfrm>
        </p:spPr>
        <p:txBody>
          <a:bodyPr>
            <a:normAutofit fontScale="85000" lnSpcReduction="20000"/>
          </a:bodyPr>
          <a:lstStyle/>
          <a:p>
            <a:r>
              <a:rPr lang="en-US" dirty="0"/>
              <a:t>The third country with most customer indulgence on the shopping platform is France with 855 merchandise purchased over the course of time.</a:t>
            </a:r>
          </a:p>
          <a:p>
            <a:r>
              <a:rPr lang="en-US" dirty="0"/>
              <a:t>This category of customers, just like that of Germany is far from the United Kingdom and multiple marketing and strategic operational tactics can be implemented to break the curve. Promotions and discounts can be prioritized to draw the customers into increasing their basket sizes hence increasing the sales and quantity of merchandise bought.</a:t>
            </a:r>
          </a:p>
        </p:txBody>
      </p:sp>
      <p:graphicFrame>
        <p:nvGraphicFramePr>
          <p:cNvPr id="8" name="Content Placeholder 7">
            <a:extLst>
              <a:ext uri="{FF2B5EF4-FFF2-40B4-BE49-F238E27FC236}">
                <a16:creationId xmlns:a16="http://schemas.microsoft.com/office/drawing/2014/main" id="{431B1086-0C96-ADA3-51F2-45C233DF0EAB}"/>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650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100</TotalTime>
  <Words>300</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JAMIL ABDULAI PROJECT 3 STORYTELLING WITH DATA JULY 23, 2022</vt:lpstr>
      <vt:lpstr>What are the top 10 countries by sales quantities? The data was collected between 01/12/2010 and 09/12/2011</vt:lpstr>
      <vt:lpstr>What are the top 10 countries by sales quantities? The data was collected between 01/12/2010 and 09/12/2011</vt:lpstr>
      <vt:lpstr>What are the top 10 countries by sales quantities? The data was collected between 01/12/2010 and 09/12/2011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Abdulai, Jamil</dc:creator>
  <cp:lastModifiedBy>Abdulai, Jamil</cp:lastModifiedBy>
  <cp:revision>10</cp:revision>
  <dcterms:created xsi:type="dcterms:W3CDTF">2022-07-23T18:28:00Z</dcterms:created>
  <dcterms:modified xsi:type="dcterms:W3CDTF">2022-07-24T11:28:55Z</dcterms:modified>
</cp:coreProperties>
</file>