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 id="2147483665" r:id="rId2"/>
  </p:sldMasterIdLst>
  <p:notesMasterIdLst>
    <p:notesMasterId r:id="rId26"/>
  </p:notesMasterIdLst>
  <p:sldIdLst>
    <p:sldId id="292" r:id="rId3"/>
    <p:sldId id="258" r:id="rId4"/>
    <p:sldId id="260" r:id="rId5"/>
    <p:sldId id="262" r:id="rId6"/>
    <p:sldId id="263" r:id="rId7"/>
    <p:sldId id="265" r:id="rId8"/>
    <p:sldId id="267" r:id="rId9"/>
    <p:sldId id="293" r:id="rId10"/>
    <p:sldId id="268" r:id="rId11"/>
    <p:sldId id="294" r:id="rId12"/>
    <p:sldId id="269" r:id="rId13"/>
    <p:sldId id="275" r:id="rId14"/>
    <p:sldId id="276" r:id="rId15"/>
    <p:sldId id="278" r:id="rId16"/>
    <p:sldId id="280" r:id="rId17"/>
    <p:sldId id="282" r:id="rId18"/>
    <p:sldId id="295" r:id="rId19"/>
    <p:sldId id="283" r:id="rId20"/>
    <p:sldId id="285" r:id="rId21"/>
    <p:sldId id="287" r:id="rId22"/>
    <p:sldId id="289" r:id="rId23"/>
    <p:sldId id="296" r:id="rId24"/>
    <p:sldId id="291"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Open Sans Light" panose="020B0306030504020204" pitchFamily="34"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gxxvl+tfa5dZsiyGt2UeOmm2uCv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943A0F-5956-4700-BAC9-35DB47F86FB8}">
  <a:tblStyle styleId="{6E943A0F-5956-4700-BAC9-35DB47F86FB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810" y="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21" Type="http://schemas.openxmlformats.org/officeDocument/2006/relationships/slide" Target="slides/slide19.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52"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216" name="Google Shape;21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4307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32" name="Google Shape;2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291" name="Google Shape;29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07" name="Google Shape;30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24" name="Google Shape;32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41" name="Google Shape;34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p:txBody>
      </p:sp>
      <p:sp>
        <p:nvSpPr>
          <p:cNvPr id="341" name="Google Shape;34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7861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349" name="Google Shape;34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365" name="Google Shape;36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383" name="Google Shape;38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401" name="Google Shape;4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401" name="Google Shape;4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7419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419" name="Google Shape;41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157" name="Google Shape;15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a:t>[ALL PARTICIPATION]</a:t>
            </a:r>
            <a:endParaRPr/>
          </a:p>
        </p:txBody>
      </p:sp>
      <p:sp>
        <p:nvSpPr>
          <p:cNvPr id="182" name="Google Shape;18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99" name="Google Shape;19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216" name="Google Shape;21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216" name="Google Shape;21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64442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224" name="Google Shape;22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38"/>
          <p:cNvPicPr preferRelativeResize="0"/>
          <p:nvPr/>
        </p:nvPicPr>
        <p:blipFill rotWithShape="1">
          <a:blip r:embed="rId2">
            <a:alphaModFix/>
          </a:blip>
          <a:srcRect r="7799" b="7534"/>
          <a:stretch/>
        </p:blipFill>
        <p:spPr>
          <a:xfrm>
            <a:off x="6579650" y="2571750"/>
            <a:ext cx="2564400" cy="2571900"/>
          </a:xfrm>
          <a:prstGeom prst="rect">
            <a:avLst/>
          </a:prstGeom>
          <a:noFill/>
          <a:ln>
            <a:noFill/>
          </a:ln>
        </p:spPr>
      </p:pic>
      <p:sp>
        <p:nvSpPr>
          <p:cNvPr id="11" name="Google Shape;11;p38"/>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2" name="Google Shape;12;p38"/>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13" name="Google Shape;13;p3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51"/>
        <p:cNvGrpSpPr/>
        <p:nvPr/>
      </p:nvGrpSpPr>
      <p:grpSpPr>
        <a:xfrm>
          <a:off x="0" y="0"/>
          <a:ext cx="0" cy="0"/>
          <a:chOff x="0" y="0"/>
          <a:chExt cx="0" cy="0"/>
        </a:xfrm>
      </p:grpSpPr>
      <p:sp>
        <p:nvSpPr>
          <p:cNvPr id="52" name="Google Shape;52;p47"/>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R="0" lvl="1"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R="0" lvl="2"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R="0" lvl="3"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R="0" lvl="4"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R="0" lvl="5"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R="0" lvl="6"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R="0" lvl="7"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R="0" lvl="8"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3" name="Google Shape;53;p4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54"/>
        <p:cNvGrpSpPr/>
        <p:nvPr/>
      </p:nvGrpSpPr>
      <p:grpSpPr>
        <a:xfrm>
          <a:off x="0" y="0"/>
          <a:ext cx="0" cy="0"/>
          <a:chOff x="0" y="0"/>
          <a:chExt cx="0" cy="0"/>
        </a:xfrm>
      </p:grpSpPr>
      <p:pic>
        <p:nvPicPr>
          <p:cNvPr id="55" name="Google Shape;55;p48"/>
          <p:cNvPicPr preferRelativeResize="0"/>
          <p:nvPr/>
        </p:nvPicPr>
        <p:blipFill rotWithShape="1">
          <a:blip r:embed="rId2">
            <a:alphaModFix/>
          </a:blip>
          <a:srcRect r="7799" b="7534"/>
          <a:stretch/>
        </p:blipFill>
        <p:spPr>
          <a:xfrm>
            <a:off x="6579650" y="2571750"/>
            <a:ext cx="2564400" cy="2571900"/>
          </a:xfrm>
          <a:prstGeom prst="rect">
            <a:avLst/>
          </a:prstGeom>
          <a:noFill/>
          <a:ln>
            <a:noFill/>
          </a:ln>
        </p:spPr>
      </p:pic>
      <p:sp>
        <p:nvSpPr>
          <p:cNvPr id="56" name="Google Shape;56;p48"/>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7" name="Google Shape;57;p4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58"/>
        <p:cNvGrpSpPr/>
        <p:nvPr/>
      </p:nvGrpSpPr>
      <p:grpSpPr>
        <a:xfrm>
          <a:off x="0" y="0"/>
          <a:ext cx="0" cy="0"/>
          <a:chOff x="0" y="0"/>
          <a:chExt cx="0" cy="0"/>
        </a:xfrm>
      </p:grpSpPr>
      <p:sp>
        <p:nvSpPr>
          <p:cNvPr id="59" name="Google Shape;59;p49"/>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SzPts val="700"/>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60" name="Google Shape;60;p49"/>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Open Sans"/>
              <a:buNone/>
            </a:pPr>
            <a:r>
              <a:rPr lang="en" sz="1800" b="0" i="0" u="none" strike="noStrike" cap="none">
                <a:solidFill>
                  <a:srgbClr val="FFFFFF"/>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61" name="Google Shape;61;p49"/>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62" name="Google Shape;62;p4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63"/>
        <p:cNvGrpSpPr/>
        <p:nvPr/>
      </p:nvGrpSpPr>
      <p:grpSpPr>
        <a:xfrm>
          <a:off x="0" y="0"/>
          <a:ext cx="0" cy="0"/>
          <a:chOff x="0" y="0"/>
          <a:chExt cx="0" cy="0"/>
        </a:xfrm>
      </p:grpSpPr>
      <p:sp>
        <p:nvSpPr>
          <p:cNvPr id="64" name="Google Shape;64;p50"/>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65" name="Google Shape;65;p50"/>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66" name="Google Shape;66;p50"/>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67" name="Google Shape;67;p5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68"/>
        <p:cNvGrpSpPr/>
        <p:nvPr/>
      </p:nvGrpSpPr>
      <p:grpSpPr>
        <a:xfrm>
          <a:off x="0" y="0"/>
          <a:ext cx="0" cy="0"/>
          <a:chOff x="0" y="0"/>
          <a:chExt cx="0" cy="0"/>
        </a:xfrm>
      </p:grpSpPr>
      <p:sp>
        <p:nvSpPr>
          <p:cNvPr id="69" name="Google Shape;69;p51"/>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SzPts val="700"/>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70" name="Google Shape;70;p51"/>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800"/>
              <a:buFont typeface="Open Sans"/>
              <a:buNone/>
            </a:pPr>
            <a:r>
              <a:rPr lang="en" sz="1800" b="0" i="0" u="none" strike="noStrike" cap="none">
                <a:solidFill>
                  <a:srgbClr val="FFFFFF"/>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71" name="Google Shape;71;p51"/>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72" name="Google Shape;72;p51"/>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73"/>
        <p:cNvGrpSpPr/>
        <p:nvPr/>
      </p:nvGrpSpPr>
      <p:grpSpPr>
        <a:xfrm>
          <a:off x="0" y="0"/>
          <a:ext cx="0" cy="0"/>
          <a:chOff x="0" y="0"/>
          <a:chExt cx="0" cy="0"/>
        </a:xfrm>
      </p:grpSpPr>
      <p:sp>
        <p:nvSpPr>
          <p:cNvPr id="74" name="Google Shape;74;p52"/>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SzPts val="700"/>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b="0" i="0" u="none" strike="noStrike" cap="none">
              <a:solidFill>
                <a:srgbClr val="000000"/>
              </a:solidFill>
              <a:latin typeface="Arial"/>
              <a:ea typeface="Arial"/>
              <a:cs typeface="Arial"/>
              <a:sym typeface="Arial"/>
            </a:endParaRPr>
          </a:p>
        </p:txBody>
      </p:sp>
      <p:sp>
        <p:nvSpPr>
          <p:cNvPr id="75" name="Google Shape;75;p52"/>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SzPts val="1800"/>
              <a:buFont typeface="Open Sans"/>
              <a:buNone/>
            </a:pPr>
            <a:r>
              <a:rPr lang="en" sz="1800" b="0" i="0" u="none" strike="noStrike" cap="none">
                <a:solidFill>
                  <a:srgbClr val="FAFBFC"/>
                </a:solidFill>
                <a:latin typeface="Open Sans"/>
                <a:ea typeface="Open Sans"/>
                <a:cs typeface="Open Sans"/>
                <a:sym typeface="Open Sans"/>
              </a:rPr>
              <a:t>Be in Demand</a:t>
            </a:r>
            <a:endParaRPr sz="500" b="0" i="0" u="none" strike="noStrike" cap="none">
              <a:solidFill>
                <a:srgbClr val="000000"/>
              </a:solidFill>
              <a:latin typeface="Arial"/>
              <a:ea typeface="Arial"/>
              <a:cs typeface="Arial"/>
              <a:sym typeface="Arial"/>
            </a:endParaRPr>
          </a:p>
        </p:txBody>
      </p:sp>
      <p:pic>
        <p:nvPicPr>
          <p:cNvPr id="76" name="Google Shape;76;p52"/>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77" name="Google Shape;77;p52"/>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78"/>
        <p:cNvGrpSpPr/>
        <p:nvPr/>
      </p:nvGrpSpPr>
      <p:grpSpPr>
        <a:xfrm>
          <a:off x="0" y="0"/>
          <a:ext cx="0" cy="0"/>
          <a:chOff x="0" y="0"/>
          <a:chExt cx="0" cy="0"/>
        </a:xfrm>
      </p:grpSpPr>
      <p:sp>
        <p:nvSpPr>
          <p:cNvPr id="79" name="Google Shape;79;p5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4"/>
        <p:cNvGrpSpPr/>
        <p:nvPr/>
      </p:nvGrpSpPr>
      <p:grpSpPr>
        <a:xfrm>
          <a:off x="0" y="0"/>
          <a:ext cx="0" cy="0"/>
          <a:chOff x="0" y="0"/>
          <a:chExt cx="0" cy="0"/>
        </a:xfrm>
      </p:grpSpPr>
      <p:sp>
        <p:nvSpPr>
          <p:cNvPr id="85" name="Google Shape;85;p5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86" name="Google Shape;86;p5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7" name="Google Shape;87;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
        <p:cNvGrpSpPr/>
        <p:nvPr/>
      </p:nvGrpSpPr>
      <p:grpSpPr>
        <a:xfrm>
          <a:off x="0" y="0"/>
          <a:ext cx="0" cy="0"/>
          <a:chOff x="0" y="0"/>
          <a:chExt cx="0" cy="0"/>
        </a:xfrm>
      </p:grpSpPr>
      <p:sp>
        <p:nvSpPr>
          <p:cNvPr id="89" name="Google Shape;89;p5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0" name="Google Shape;90;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3" name="Google Shape;93;p5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94" name="Google Shape;94;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14"/>
        <p:cNvGrpSpPr/>
        <p:nvPr/>
      </p:nvGrpSpPr>
      <p:grpSpPr>
        <a:xfrm>
          <a:off x="0" y="0"/>
          <a:ext cx="0" cy="0"/>
          <a:chOff x="0" y="0"/>
          <a:chExt cx="0" cy="0"/>
        </a:xfrm>
      </p:grpSpPr>
      <p:sp>
        <p:nvSpPr>
          <p:cNvPr id="15" name="Google Shape;15;p39"/>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6" name="Google Shape;16;p39"/>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7" name="Google Shape;17;p39"/>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18" name="Google Shape;18;p39"/>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9" name="Google Shape;19;p39"/>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20" name="Google Shape;20;p39"/>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R="0" lvl="1"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R="0" lvl="2"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R="0" lvl="3"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R="0" lvl="4"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R="0" lvl="5"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R="0" lvl="6"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R="0" lvl="7"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R="0" lvl="8"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7" name="Google Shape;97;p5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8" name="Google Shape;98;p5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9" name="Google Shape;99;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5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2" name="Google Shape;102;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6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5" name="Google Shape;105;p6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6" name="Google Shape;106;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
        <p:cNvGrpSpPr/>
        <p:nvPr/>
      </p:nvGrpSpPr>
      <p:grpSpPr>
        <a:xfrm>
          <a:off x="0" y="0"/>
          <a:ext cx="0" cy="0"/>
          <a:chOff x="0" y="0"/>
          <a:chExt cx="0" cy="0"/>
        </a:xfrm>
      </p:grpSpPr>
      <p:sp>
        <p:nvSpPr>
          <p:cNvPr id="108" name="Google Shape;108;p6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9" name="Google Shape;109;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6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6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3" name="Google Shape;113;p6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4" name="Google Shape;114;p6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15" name="Google Shape;115;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sp>
        <p:nvSpPr>
          <p:cNvPr id="117" name="Google Shape;117;p6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18" name="Google Shape;118;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
        <p:cNvGrpSpPr/>
        <p:nvPr/>
      </p:nvGrpSpPr>
      <p:grpSpPr>
        <a:xfrm>
          <a:off x="0" y="0"/>
          <a:ext cx="0" cy="0"/>
          <a:chOff x="0" y="0"/>
          <a:chExt cx="0" cy="0"/>
        </a:xfrm>
      </p:grpSpPr>
      <p:sp>
        <p:nvSpPr>
          <p:cNvPr id="120" name="Google Shape;120;p6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1" name="Google Shape;121;p6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22" name="Google Shape;122;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3"/>
        <p:cNvGrpSpPr/>
        <p:nvPr/>
      </p:nvGrpSpPr>
      <p:grpSpPr>
        <a:xfrm>
          <a:off x="0" y="0"/>
          <a:ext cx="0" cy="0"/>
          <a:chOff x="0" y="0"/>
          <a:chExt cx="0" cy="0"/>
        </a:xfrm>
      </p:grpSpPr>
      <p:sp>
        <p:nvSpPr>
          <p:cNvPr id="124" name="Google Shape;124;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21"/>
        <p:cNvGrpSpPr/>
        <p:nvPr/>
      </p:nvGrpSpPr>
      <p:grpSpPr>
        <a:xfrm>
          <a:off x="0" y="0"/>
          <a:ext cx="0" cy="0"/>
          <a:chOff x="0" y="0"/>
          <a:chExt cx="0" cy="0"/>
        </a:xfrm>
      </p:grpSpPr>
      <p:sp>
        <p:nvSpPr>
          <p:cNvPr id="22" name="Google Shape;22;p40"/>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23" name="Google Shape;23;p4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24"/>
        <p:cNvGrpSpPr/>
        <p:nvPr/>
      </p:nvGrpSpPr>
      <p:grpSpPr>
        <a:xfrm>
          <a:off x="0" y="0"/>
          <a:ext cx="0" cy="0"/>
          <a:chOff x="0" y="0"/>
          <a:chExt cx="0" cy="0"/>
        </a:xfrm>
      </p:grpSpPr>
      <p:sp>
        <p:nvSpPr>
          <p:cNvPr id="25" name="Google Shape;25;p4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26" name="Google Shape;26;p4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27" name="Google Shape;27;p4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28" name="Google Shape;28;p4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29" name="Google Shape;29;p4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30"/>
        <p:cNvGrpSpPr/>
        <p:nvPr/>
      </p:nvGrpSpPr>
      <p:grpSpPr>
        <a:xfrm>
          <a:off x="0" y="0"/>
          <a:ext cx="0" cy="0"/>
          <a:chOff x="0" y="0"/>
          <a:chExt cx="0" cy="0"/>
        </a:xfrm>
      </p:grpSpPr>
      <p:sp>
        <p:nvSpPr>
          <p:cNvPr id="31" name="Google Shape;31;p42"/>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32" name="Google Shape;32;p42"/>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33" name="Google Shape;33;p42"/>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34"/>
        <p:cNvGrpSpPr/>
        <p:nvPr/>
      </p:nvGrpSpPr>
      <p:grpSpPr>
        <a:xfrm>
          <a:off x="0" y="0"/>
          <a:ext cx="0" cy="0"/>
          <a:chOff x="0" y="0"/>
          <a:chExt cx="0" cy="0"/>
        </a:xfrm>
      </p:grpSpPr>
      <p:sp>
        <p:nvSpPr>
          <p:cNvPr id="35" name="Google Shape;35;p4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36" name="Google Shape;36;p4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37"/>
        <p:cNvGrpSpPr/>
        <p:nvPr/>
      </p:nvGrpSpPr>
      <p:grpSpPr>
        <a:xfrm>
          <a:off x="0" y="0"/>
          <a:ext cx="0" cy="0"/>
          <a:chOff x="0" y="0"/>
          <a:chExt cx="0" cy="0"/>
        </a:xfrm>
      </p:grpSpPr>
      <p:sp>
        <p:nvSpPr>
          <p:cNvPr id="38" name="Google Shape;38;p44"/>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39" name="Google Shape;39;p44"/>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40" name="Google Shape;40;p44"/>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R="0" lvl="0" algn="l">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1" name="Google Shape;41;p4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1pPr>
            <a:lvl2pPr marL="0" marR="0" lvl="1"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2pPr>
            <a:lvl3pPr marL="0" marR="0" lvl="2"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3pPr>
            <a:lvl4pPr marL="0" marR="0" lvl="3"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4pPr>
            <a:lvl5pPr marL="0" marR="0" lvl="4"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5pPr>
            <a:lvl6pPr marL="0" marR="0" lvl="5"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6pPr>
            <a:lvl7pPr marL="0" marR="0" lvl="6"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7pPr>
            <a:lvl8pPr marL="0" marR="0" lvl="7"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8pPr>
            <a:lvl9pPr marL="0" marR="0" lvl="8" indent="0" algn="ctr">
              <a:lnSpc>
                <a:spcPct val="100000"/>
              </a:lnSpc>
              <a:spcBef>
                <a:spcPts val="0"/>
              </a:spcBef>
              <a:spcAft>
                <a:spcPts val="0"/>
              </a:spcAft>
              <a:buClr>
                <a:srgbClr val="7D97AD"/>
              </a:buClr>
              <a:buSzPts val="700"/>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42" name="Google Shape;42;p44"/>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43"/>
        <p:cNvGrpSpPr/>
        <p:nvPr/>
      </p:nvGrpSpPr>
      <p:grpSpPr>
        <a:xfrm>
          <a:off x="0" y="0"/>
          <a:ext cx="0" cy="0"/>
          <a:chOff x="0" y="0"/>
          <a:chExt cx="0" cy="0"/>
        </a:xfrm>
      </p:grpSpPr>
      <p:sp>
        <p:nvSpPr>
          <p:cNvPr id="44" name="Google Shape;44;p4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5" name="Google Shape;45;p45"/>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46" name="Google Shape;46;p4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47"/>
        <p:cNvGrpSpPr/>
        <p:nvPr/>
      </p:nvGrpSpPr>
      <p:grpSpPr>
        <a:xfrm>
          <a:off x="0" y="0"/>
          <a:ext cx="0" cy="0"/>
          <a:chOff x="0" y="0"/>
          <a:chExt cx="0" cy="0"/>
        </a:xfrm>
      </p:grpSpPr>
      <p:sp>
        <p:nvSpPr>
          <p:cNvPr id="48" name="Google Shape;48;p46"/>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R="0" lvl="0" algn="l">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R="0" lvl="1"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49" name="Google Shape;49;p46"/>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50" name="Google Shape;50;p4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R="0" lvl="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R="0" lvl="1"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R="0" lvl="2"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R="0" lvl="3"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R="0" lvl="4"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R="0" lvl="5"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R="0" lvl="6"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R="0" lvl="7"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R="0" lvl="8"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 name="Google Shape;7;p37"/>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8" name="Google Shape;8;p3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SzPts val="700"/>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0"/>
        <p:cNvGrpSpPr/>
        <p:nvPr/>
      </p:nvGrpSpPr>
      <p:grpSpPr>
        <a:xfrm>
          <a:off x="0" y="0"/>
          <a:ext cx="0" cy="0"/>
          <a:chOff x="0" y="0"/>
          <a:chExt cx="0" cy="0"/>
        </a:xfrm>
      </p:grpSpPr>
      <p:sp>
        <p:nvSpPr>
          <p:cNvPr id="81" name="Google Shape;81;p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82" name="Google Shape;82;p5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3" name="Google Shape;83;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s.google.com/maps/documentation/javascript/distancematrix"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developers.google.com/maps/documentation/directions/start" TargetMode="External"/><Relationship Id="rId4" Type="http://schemas.openxmlformats.org/officeDocument/2006/relationships/hyperlink" Target="https://developers.google.com/maps/documentation/distance-matrix/client-library"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file/d/1ahqXHcnY5hJbVfIsFUxJNo9N0hq6-0R1/view?usp=sharing"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drive.google.com/file/d/1aJRf1ZaYa-aMe3eC5olFw5W-JoB-qvtc/view?usp=sharing"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ULlibfAOAB3yYN0FG50FtVLGYLfDCaCw/edit?usp=sharing&amp;ouid=106495979376100639822&amp;rtpof=true&amp;sd=tru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figma.com/file/Kv2h50hMlAJCTB9QgsVLRo/DoorDashPJ?node-id=7%3A70"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figma.com/file/Kv2h50hMlAJCTB9QgsVLRo/DoorDashPJ?node-id=25%3A200"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2"/>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SzPts val="500"/>
              <a:buFont typeface="Open Sans"/>
              <a:buNone/>
            </a:pPr>
            <a:r>
              <a:rPr lang="en" dirty="0"/>
              <a:t>DoorDash-RoboDash Project</a:t>
            </a:r>
            <a:endParaRPr sz="500" dirty="0"/>
          </a:p>
        </p:txBody>
      </p:sp>
      <p:sp>
        <p:nvSpPr>
          <p:cNvPr id="140" name="Google Shape;140;p32"/>
          <p:cNvSpPr txBox="1">
            <a:spLocks noGrp="1"/>
          </p:cNvSpPr>
          <p:nvPr>
            <p:ph type="body" idx="1"/>
          </p:nvPr>
        </p:nvSpPr>
        <p:spPr>
          <a:xfrm>
            <a:off x="457200" y="2195525"/>
            <a:ext cx="5900700" cy="1858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SzPts val="500"/>
              <a:buFont typeface="Open Sans"/>
              <a:buNone/>
            </a:pPr>
            <a:r>
              <a:rPr lang="en-US" b="1" dirty="0"/>
              <a:t>Developing the product</a:t>
            </a:r>
          </a:p>
          <a:p>
            <a:pPr marL="0" marR="0" lvl="0" indent="0" algn="l" rtl="0">
              <a:lnSpc>
                <a:spcPct val="131250"/>
              </a:lnSpc>
              <a:spcBef>
                <a:spcPts val="0"/>
              </a:spcBef>
              <a:spcAft>
                <a:spcPts val="0"/>
              </a:spcAft>
              <a:buClr>
                <a:srgbClr val="9CBDD8"/>
              </a:buClr>
              <a:buSzPts val="500"/>
              <a:buFont typeface="Open Sans"/>
              <a:buNone/>
            </a:pPr>
            <a:endParaRPr b="1" dirty="0"/>
          </a:p>
          <a:p>
            <a:pPr marL="0" marR="0" lvl="0" indent="0" algn="l" rtl="0">
              <a:lnSpc>
                <a:spcPct val="131250"/>
              </a:lnSpc>
              <a:spcBef>
                <a:spcPts val="0"/>
              </a:spcBef>
              <a:spcAft>
                <a:spcPts val="0"/>
              </a:spcAft>
              <a:buClr>
                <a:srgbClr val="9CBDD8"/>
              </a:buClr>
              <a:buSzPts val="500"/>
              <a:buFont typeface="Open Sans"/>
              <a:buNone/>
            </a:pPr>
            <a:endParaRPr b="1" dirty="0"/>
          </a:p>
          <a:p>
            <a:pPr marL="0" marR="0" lvl="0" indent="0" algn="l" rtl="0">
              <a:lnSpc>
                <a:spcPct val="131250"/>
              </a:lnSpc>
              <a:spcBef>
                <a:spcPts val="0"/>
              </a:spcBef>
              <a:spcAft>
                <a:spcPts val="0"/>
              </a:spcAft>
              <a:buClr>
                <a:srgbClr val="9CBDD8"/>
              </a:buClr>
              <a:buSzPts val="500"/>
              <a:buFont typeface="Open Sans"/>
              <a:buNone/>
            </a:pPr>
            <a:r>
              <a:rPr lang="en" b="1" dirty="0"/>
              <a:t>Product Manager: Jamil Abdulai</a:t>
            </a:r>
            <a:endParaRPr b="1" dirty="0"/>
          </a:p>
          <a:p>
            <a:pPr marL="0" marR="0" lvl="0" indent="0" algn="l" rtl="0">
              <a:lnSpc>
                <a:spcPct val="131250"/>
              </a:lnSpc>
              <a:spcBef>
                <a:spcPts val="0"/>
              </a:spcBef>
              <a:spcAft>
                <a:spcPts val="0"/>
              </a:spcAft>
              <a:buClr>
                <a:srgbClr val="9CBDD8"/>
              </a:buClr>
              <a:buSzPts val="500"/>
              <a:buFont typeface="Open Sans"/>
              <a:buNone/>
            </a:pPr>
            <a:endParaRPr sz="500" dirty="0"/>
          </a:p>
        </p:txBody>
      </p:sp>
      <p:sp>
        <p:nvSpPr>
          <p:cNvPr id="141" name="Google Shape;141;p32"/>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pic>
        <p:nvPicPr>
          <p:cNvPr id="3" name="Picture 2" descr="Icon&#10;&#10;Description automatically generated">
            <a:extLst>
              <a:ext uri="{FF2B5EF4-FFF2-40B4-BE49-F238E27FC236}">
                <a16:creationId xmlns:a16="http://schemas.microsoft.com/office/drawing/2014/main" id="{38AADA7D-035E-1B2A-98CE-4040A67A27ED}"/>
              </a:ext>
            </a:extLst>
          </p:cNvPr>
          <p:cNvPicPr>
            <a:picLocks noChangeAspect="1"/>
          </p:cNvPicPr>
          <p:nvPr/>
        </p:nvPicPr>
        <p:blipFill>
          <a:blip r:embed="rId3"/>
          <a:stretch>
            <a:fillRect/>
          </a:stretch>
        </p:blipFill>
        <p:spPr>
          <a:xfrm>
            <a:off x="457200" y="266024"/>
            <a:ext cx="1315156" cy="1071563"/>
          </a:xfrm>
          <a:prstGeom prst="rect">
            <a:avLst/>
          </a:prstGeom>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19" name="Google Shape;219;p12"/>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dirty="0"/>
              <a:t>User Story 2</a:t>
            </a:r>
            <a:endParaRPr sz="2800" dirty="0"/>
          </a:p>
        </p:txBody>
      </p:sp>
      <p:sp>
        <p:nvSpPr>
          <p:cNvPr id="220" name="Google Shape;220;p1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10</a:t>
            </a:fld>
            <a:endParaRPr>
              <a:solidFill>
                <a:srgbClr val="929292"/>
              </a:solidFill>
            </a:endParaRPr>
          </a:p>
        </p:txBody>
      </p:sp>
      <p:graphicFrame>
        <p:nvGraphicFramePr>
          <p:cNvPr id="221" name="Google Shape;221;p12"/>
          <p:cNvGraphicFramePr/>
          <p:nvPr>
            <p:extLst>
              <p:ext uri="{D42A27DB-BD31-4B8C-83A1-F6EECF244321}">
                <p14:modId xmlns:p14="http://schemas.microsoft.com/office/powerpoint/2010/main" val="2942008228"/>
              </p:ext>
            </p:extLst>
          </p:nvPr>
        </p:nvGraphicFramePr>
        <p:xfrm>
          <a:off x="287350" y="682675"/>
          <a:ext cx="8603350" cy="1010890"/>
        </p:xfrm>
        <a:graphic>
          <a:graphicData uri="http://schemas.openxmlformats.org/drawingml/2006/table">
            <a:tbl>
              <a:tblPr>
                <a:noFill/>
                <a:tableStyleId>{6E943A0F-5956-4700-BAC9-35DB47F86FB8}</a:tableStyleId>
              </a:tblPr>
              <a:tblGrid>
                <a:gridCol w="1183450">
                  <a:extLst>
                    <a:ext uri="{9D8B030D-6E8A-4147-A177-3AD203B41FA5}">
                      <a16:colId xmlns:a16="http://schemas.microsoft.com/office/drawing/2014/main" val="20000"/>
                    </a:ext>
                  </a:extLst>
                </a:gridCol>
                <a:gridCol w="7419900">
                  <a:extLst>
                    <a:ext uri="{9D8B030D-6E8A-4147-A177-3AD203B41FA5}">
                      <a16:colId xmlns:a16="http://schemas.microsoft.com/office/drawing/2014/main" val="20001"/>
                    </a:ext>
                  </a:extLst>
                </a:gridCol>
              </a:tblGrid>
              <a:tr h="9114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Assumptions</a:t>
                      </a:r>
                      <a:endParaRPr sz="12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solidFill>
                          <a:latin typeface="Open Sans"/>
                          <a:ea typeface="Open Sans"/>
                          <a:cs typeface="Open Sans"/>
                          <a:sym typeface="Open Sans"/>
                        </a:rPr>
                        <a:t>This feature should have a map attached with satellite and hybrid viewing options on map</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solidFill>
                          <a:latin typeface="Open Sans"/>
                          <a:ea typeface="Open Sans"/>
                          <a:cs typeface="Open Sans"/>
                          <a:sym typeface="Open Sans"/>
                        </a:rPr>
                        <a:t>After the wait time for pick up is reached, the customer should receive a second notification for pick up within 15 minute else the product will be returned to original destination and must be hand picked from the business.</a:t>
                      </a:r>
                      <a:endParaRPr sz="1200" u="none" strike="noStrike" cap="none" dirty="0">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56925252"/>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4"/>
          <p:cNvSpPr txBox="1">
            <a:spLocks noGrp="1"/>
          </p:cNvSpPr>
          <p:nvPr>
            <p:ph type="title"/>
          </p:nvPr>
        </p:nvSpPr>
        <p:spPr>
          <a:xfrm>
            <a:off x="457200" y="1066800"/>
            <a:ext cx="8229600" cy="1390800"/>
          </a:xfrm>
          <a:prstGeom prst="rect">
            <a:avLst/>
          </a:prstGeom>
          <a:noFill/>
          <a:ln>
            <a:noFill/>
          </a:ln>
        </p:spPr>
        <p:txBody>
          <a:bodyPr spcFirstLastPara="1" wrap="square" lIns="0" tIns="0" rIns="0" bIns="0" anchor="b" anchorCtr="0">
            <a:noAutofit/>
          </a:bodyPr>
          <a:lstStyle/>
          <a:p>
            <a:pPr marL="0" lvl="0" indent="0" algn="l" rtl="0">
              <a:lnSpc>
                <a:spcPct val="115000"/>
              </a:lnSpc>
              <a:spcBef>
                <a:spcPts val="0"/>
              </a:spcBef>
              <a:spcAft>
                <a:spcPts val="0"/>
              </a:spcAft>
              <a:buClr>
                <a:srgbClr val="FFFFFF"/>
              </a:buClr>
              <a:buSzPts val="500"/>
              <a:buFont typeface="Open Sans"/>
              <a:buNone/>
            </a:pPr>
            <a:r>
              <a:rPr lang="en" sz="4200"/>
              <a:t>Decoding API Documentation</a:t>
            </a:r>
            <a:endParaRPr sz="4200"/>
          </a:p>
        </p:txBody>
      </p:sp>
      <p:sp>
        <p:nvSpPr>
          <p:cNvPr id="235" name="Google Shape;235;p14"/>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36" name="Google Shape;236;p14"/>
          <p:cNvSpPr txBox="1">
            <a:spLocks noGrp="1"/>
          </p:cNvSpPr>
          <p:nvPr>
            <p:ph type="body" idx="1"/>
          </p:nvPr>
        </p:nvSpPr>
        <p:spPr>
          <a:xfrm>
            <a:off x="457200" y="2405063"/>
            <a:ext cx="8229600" cy="13908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SzPts val="500"/>
              <a:buNone/>
            </a:pPr>
            <a:r>
              <a:rPr lang="en" sz="1200">
                <a:solidFill>
                  <a:srgbClr val="FAFBFC"/>
                </a:solidFill>
              </a:rPr>
              <a:t>As a PM, you will collaborate with the engineering team and provide guidance that heavily influences their development approach. When a product requires an API integration, sometimes PM need to be “technical enough” to understand the following  to refine the solution with designer and development team </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solidFill>
                  <a:srgbClr val="FAFBFC"/>
                </a:solidFill>
              </a:rPr>
              <a:t>what information is available via the API</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solidFill>
                  <a:srgbClr val="FAFBFC"/>
                </a:solidFill>
              </a:rPr>
              <a:t>how is it available</a:t>
            </a:r>
            <a:endParaRPr sz="1200">
              <a:solidFill>
                <a:srgbClr val="FAFBFC"/>
              </a:solidFill>
            </a:endParaRPr>
          </a:p>
          <a:p>
            <a:pPr marL="457200" lvl="0" indent="-304800" algn="l" rtl="0">
              <a:lnSpc>
                <a:spcPct val="115000"/>
              </a:lnSpc>
              <a:spcBef>
                <a:spcPts val="0"/>
              </a:spcBef>
              <a:spcAft>
                <a:spcPts val="0"/>
              </a:spcAft>
              <a:buClr>
                <a:srgbClr val="FAFBFC"/>
              </a:buClr>
              <a:buSzPts val="1200"/>
              <a:buChar char="●"/>
            </a:pPr>
            <a:r>
              <a:rPr lang="en" sz="1200"/>
              <a:t>p</a:t>
            </a:r>
            <a:r>
              <a:rPr lang="en" sz="1200">
                <a:solidFill>
                  <a:srgbClr val="FAFBFC"/>
                </a:solidFill>
              </a:rPr>
              <a:t>ossible pricing impact</a:t>
            </a:r>
            <a:endParaRPr sz="1200">
              <a:solidFill>
                <a:srgbClr val="FAFBFC"/>
              </a:solidFil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0"/>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endParaRPr/>
          </a:p>
        </p:txBody>
      </p:sp>
      <p:sp>
        <p:nvSpPr>
          <p:cNvPr id="287" name="Google Shape;287;p20"/>
          <p:cNvSpPr txBox="1">
            <a:spLocks noGrp="1"/>
          </p:cNvSpPr>
          <p:nvPr>
            <p:ph type="title"/>
          </p:nvPr>
        </p:nvSpPr>
        <p:spPr>
          <a:xfrm>
            <a:off x="304800" y="76200"/>
            <a:ext cx="8229600" cy="5952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2800" dirty="0"/>
              <a:t>DoorDash Project </a:t>
            </a:r>
            <a:endParaRPr sz="2800" dirty="0"/>
          </a:p>
        </p:txBody>
      </p:sp>
      <p:graphicFrame>
        <p:nvGraphicFramePr>
          <p:cNvPr id="288" name="Google Shape;288;p20"/>
          <p:cNvGraphicFramePr/>
          <p:nvPr>
            <p:extLst>
              <p:ext uri="{D42A27DB-BD31-4B8C-83A1-F6EECF244321}">
                <p14:modId xmlns:p14="http://schemas.microsoft.com/office/powerpoint/2010/main" val="4259820457"/>
              </p:ext>
            </p:extLst>
          </p:nvPr>
        </p:nvGraphicFramePr>
        <p:xfrm>
          <a:off x="152400" y="625600"/>
          <a:ext cx="8756850" cy="4434112"/>
        </p:xfrm>
        <a:graphic>
          <a:graphicData uri="http://schemas.openxmlformats.org/drawingml/2006/table">
            <a:tbl>
              <a:tblPr>
                <a:noFill/>
                <a:tableStyleId>{6E943A0F-5956-4700-BAC9-35DB47F86FB8}</a:tableStyleId>
              </a:tblPr>
              <a:tblGrid>
                <a:gridCol w="2264800">
                  <a:extLst>
                    <a:ext uri="{9D8B030D-6E8A-4147-A177-3AD203B41FA5}">
                      <a16:colId xmlns:a16="http://schemas.microsoft.com/office/drawing/2014/main" val="20000"/>
                    </a:ext>
                  </a:extLst>
                </a:gridCol>
                <a:gridCol w="6492050">
                  <a:extLst>
                    <a:ext uri="{9D8B030D-6E8A-4147-A177-3AD203B41FA5}">
                      <a16:colId xmlns:a16="http://schemas.microsoft.com/office/drawing/2014/main" val="20001"/>
                    </a:ext>
                  </a:extLst>
                </a:gridCol>
              </a:tblGrid>
              <a:tr h="17446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dirty="0">
                          <a:solidFill>
                            <a:srgbClr val="2D3D4A"/>
                          </a:solidFill>
                          <a:latin typeface="Open Sans"/>
                          <a:ea typeface="Open Sans"/>
                          <a:cs typeface="Open Sans"/>
                          <a:sym typeface="Open Sans"/>
                        </a:rPr>
                        <a:t>Based on the API documentation how would you update your solution and design?</a:t>
                      </a:r>
                      <a:endParaRPr sz="1200" b="1"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b="1" u="none" strike="noStrike" cap="none" dirty="0">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sym typeface="Open Sans"/>
                        </a:rPr>
                        <a:t>After a careful analysis of the documentations provided, its paramout a Distance Metrix API is integrated in the design sprint. It </a:t>
                      </a:r>
                      <a:r>
                        <a:rPr lang="en-US" sz="12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provides travel distance and time for a matrix of origins and destinations and consists of rows containing duration and distance values for each pair</a:t>
                      </a:r>
                      <a:r>
                        <a:rPr lang="en-US" sz="1200" dirty="0">
                          <a:solidFill>
                            <a:schemeClr val="tx1">
                              <a:lumMod val="50000"/>
                            </a:schemeClr>
                          </a:solidFill>
                        </a:rPr>
                        <a:t>.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The API returns information based on the recommended route between start and end points. One  can request distance data for different travel modes, request distance data in different units such kilometers or miles and estimate travel time in traffic.</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rPr>
                        <a:t>The Distance Matrix exists in several forms; </a:t>
                      </a:r>
                      <a:r>
                        <a:rPr lang="en-US" sz="1200" dirty="0">
                          <a:latin typeface="Open Sans" panose="020B0606030504020204" pitchFamily="34" charset="0"/>
                          <a:ea typeface="Open Sans" panose="020B0606030504020204" pitchFamily="34" charset="0"/>
                          <a:cs typeface="Open Sans" panose="020B0606030504020204" pitchFamily="34" charset="0"/>
                        </a:rPr>
                        <a:t>as a standalone API, as part of the client-side </a:t>
                      </a:r>
                      <a:r>
                        <a:rPr lang="en-US" sz="1200" u="none" dirty="0">
                          <a:latin typeface="Open Sans" panose="020B0606030504020204" pitchFamily="34" charset="0"/>
                          <a:ea typeface="Open Sans" panose="020B0606030504020204" pitchFamily="34" charset="0"/>
                          <a:cs typeface="Open Sans" panose="020B0606030504020204" pitchFamily="34" charset="0"/>
                          <a:hlinkClick r:id="rId3"/>
                        </a:rPr>
                        <a:t>Maps JavaScript API</a:t>
                      </a:r>
                      <a:r>
                        <a:rPr lang="en-US" sz="1200" u="none" dirty="0">
                          <a:latin typeface="Open Sans" panose="020B0606030504020204" pitchFamily="34" charset="0"/>
                          <a:ea typeface="Open Sans" panose="020B0606030504020204" pitchFamily="34" charset="0"/>
                          <a:cs typeface="Open Sans" panose="020B0606030504020204" pitchFamily="34" charset="0"/>
                        </a:rPr>
                        <a:t>, and lastly, </a:t>
                      </a:r>
                      <a:r>
                        <a:rPr lang="en-US" sz="1200" dirty="0">
                          <a:latin typeface="Open Sans" panose="020B0606030504020204" pitchFamily="34" charset="0"/>
                          <a:ea typeface="Open Sans" panose="020B0606030504020204" pitchFamily="34" charset="0"/>
                          <a:cs typeface="Open Sans" panose="020B0606030504020204" pitchFamily="34" charset="0"/>
                        </a:rPr>
                        <a:t>for server-side use </a:t>
                      </a:r>
                      <a:r>
                        <a:rPr lang="en-US" sz="1200" dirty="0">
                          <a:latin typeface="Open Sans" panose="020B0606030504020204" pitchFamily="34" charset="0"/>
                          <a:ea typeface="Open Sans" panose="020B0606030504020204" pitchFamily="34" charset="0"/>
                          <a:cs typeface="Open Sans" panose="020B0606030504020204" pitchFamily="34" charset="0"/>
                          <a:hlinkClick r:id="rId4"/>
                        </a:rPr>
                        <a:t>as part of the Client Libraries for Google Maps Web Services</a:t>
                      </a:r>
                      <a:r>
                        <a:rPr lang="en-US" sz="1200" dirty="0">
                          <a:latin typeface="Open Sans" panose="020B0606030504020204" pitchFamily="34" charset="0"/>
                          <a:ea typeface="Open Sans" panose="020B0606030504020204" pitchFamily="34" charset="0"/>
                          <a:cs typeface="Open Sans" panose="020B0606030504020204" pitchFamily="34" charset="0"/>
                        </a:rPr>
                        <a:t>.</a:t>
                      </a:r>
                      <a:endParaRPr lang="en-US" sz="1200" u="none"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endParaRPr>
                    </a:p>
                  </a:txBody>
                  <a:tcPr marL="91425" marR="91425" marT="91425" marB="91425"/>
                </a:tc>
                <a:extLst>
                  <a:ext uri="{0D108BD9-81ED-4DB2-BD59-A6C34878D82A}">
                    <a16:rowId xmlns:a16="http://schemas.microsoft.com/office/drawing/2014/main" val="10000"/>
                  </a:ext>
                </a:extLst>
              </a:tr>
              <a:tr h="21613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Based on your high-level understanding of the API documentation, are there any details that you want to discuss with engineering to refine solution and/or determine feasibility</a:t>
                      </a:r>
                      <a:endParaRPr sz="12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sym typeface="Open Sans"/>
                        </a:rPr>
                        <a:t>With the information provided, I will communicate with the development team by:</a:t>
                      </a:r>
                    </a:p>
                    <a:p>
                      <a:pPr marL="228600" marR="0" lvl="0" indent="-22860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sym typeface="Open Sans"/>
                        </a:rPr>
                        <a:t>Showing the team, the Directions API Demo which </a:t>
                      </a:r>
                      <a:r>
                        <a:rPr lang="en-US" sz="1200" dirty="0">
                          <a:latin typeface="Open Sans" panose="020B0606030504020204" pitchFamily="34" charset="0"/>
                          <a:ea typeface="Open Sans" panose="020B0606030504020204" pitchFamily="34" charset="0"/>
                          <a:cs typeface="Open Sans" panose="020B0606030504020204" pitchFamily="34" charset="0"/>
                        </a:rPr>
                        <a:t>shows you how to use the Directions API to get a set of driving directions from one location to another. </a:t>
                      </a:r>
                      <a:r>
                        <a:rPr lang="en-US" sz="1200" dirty="0">
                          <a:latin typeface="Open Sans" panose="020B0606030504020204" pitchFamily="34" charset="0"/>
                          <a:ea typeface="Open Sans" panose="020B0606030504020204" pitchFamily="34" charset="0"/>
                          <a:cs typeface="Open Sans" panose="020B0606030504020204" pitchFamily="34" charset="0"/>
                          <a:hlinkClick r:id="rId5"/>
                        </a:rPr>
                        <a:t>Link</a:t>
                      </a: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228600" marR="0" lvl="0" indent="-22860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sym typeface="Open Sans"/>
                        </a:rPr>
                        <a:t>I will also discuss the possibility of integrating this design feature with customer satisfaction in mind.</a:t>
                      </a:r>
                    </a:p>
                    <a:p>
                      <a:pPr marL="228600" marR="0" lvl="0" indent="-22860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sym typeface="Open Sans"/>
                        </a:rPr>
                        <a:t>I will enquire about the possibilities of using the Distance Matrix API to complete multiple deliveries by prioritizing the shortest distance to destination first without losing track of the other orders.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endParaRPr sz="1200" u="none" strike="noStrike" cap="none" dirty="0">
                        <a:solidFill>
                          <a:schemeClr val="tx1">
                            <a:lumMod val="50000"/>
                          </a:schemeClr>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1"/>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Clr>
                <a:srgbClr val="FFFFFF"/>
              </a:buClr>
              <a:buSzPts val="500"/>
              <a:buFont typeface="Open Sans"/>
              <a:buNone/>
            </a:pPr>
            <a:r>
              <a:rPr lang="en" sz="4200"/>
              <a:t>Re-prioritize Sprint Backlog</a:t>
            </a:r>
            <a:endParaRPr sz="4200"/>
          </a:p>
        </p:txBody>
      </p:sp>
      <p:sp>
        <p:nvSpPr>
          <p:cNvPr id="294" name="Google Shape;294;p2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95" name="Google Shape;295;p21"/>
          <p:cNvSpPr txBox="1">
            <a:spLocks noGrp="1"/>
          </p:cNvSpPr>
          <p:nvPr>
            <p:ph type="body" idx="1"/>
          </p:nvPr>
        </p:nvSpPr>
        <p:spPr>
          <a:xfrm>
            <a:off x="457200" y="2642663"/>
            <a:ext cx="8229600" cy="13908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SzPts val="500"/>
              <a:buNone/>
            </a:pPr>
            <a:r>
              <a:rPr lang="en" sz="1200"/>
              <a:t>As a PM, unexpected issues and new feature requests will require you to triage them efficiently and re-prioritize the sprint backlog without impacting the roadmap deliverables significantly</a:t>
            </a:r>
            <a:endParaRPr sz="12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3"/>
          <p:cNvSpPr txBox="1">
            <a:spLocks noGrp="1"/>
          </p:cNvSpPr>
          <p:nvPr>
            <p:ph type="title"/>
          </p:nvPr>
        </p:nvSpPr>
        <p:spPr>
          <a:xfrm>
            <a:off x="152400" y="76200"/>
            <a:ext cx="8229600" cy="47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Issue 1: Landing Page loading too slow</a:t>
            </a:r>
            <a:endParaRPr sz="2800"/>
          </a:p>
        </p:txBody>
      </p:sp>
      <p:sp>
        <p:nvSpPr>
          <p:cNvPr id="310" name="Google Shape;310;p23"/>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14</a:t>
            </a:fld>
            <a:endParaRPr>
              <a:solidFill>
                <a:srgbClr val="929292"/>
              </a:solidFill>
            </a:endParaRPr>
          </a:p>
        </p:txBody>
      </p:sp>
      <p:sp>
        <p:nvSpPr>
          <p:cNvPr id="311" name="Google Shape;311;p23"/>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312" name="Google Shape;312;p23"/>
          <p:cNvGraphicFramePr/>
          <p:nvPr>
            <p:extLst>
              <p:ext uri="{D42A27DB-BD31-4B8C-83A1-F6EECF244321}">
                <p14:modId xmlns:p14="http://schemas.microsoft.com/office/powerpoint/2010/main" val="1196624576"/>
              </p:ext>
            </p:extLst>
          </p:nvPr>
        </p:nvGraphicFramePr>
        <p:xfrm>
          <a:off x="105650" y="564275"/>
          <a:ext cx="8910450" cy="4953051"/>
        </p:xfrm>
        <a:graphic>
          <a:graphicData uri="http://schemas.openxmlformats.org/drawingml/2006/table">
            <a:tbl>
              <a:tblPr>
                <a:noFill/>
                <a:tableStyleId>{6E943A0F-5956-4700-BAC9-35DB47F86FB8}</a:tableStyleId>
              </a:tblPr>
              <a:tblGrid>
                <a:gridCol w="1405875">
                  <a:extLst>
                    <a:ext uri="{9D8B030D-6E8A-4147-A177-3AD203B41FA5}">
                      <a16:colId xmlns:a16="http://schemas.microsoft.com/office/drawing/2014/main" val="20000"/>
                    </a:ext>
                  </a:extLst>
                </a:gridCol>
                <a:gridCol w="7504575">
                  <a:extLst>
                    <a:ext uri="{9D8B030D-6E8A-4147-A177-3AD203B41FA5}">
                      <a16:colId xmlns:a16="http://schemas.microsoft.com/office/drawing/2014/main" val="20001"/>
                    </a:ext>
                  </a:extLst>
                </a:gridCol>
              </a:tblGrid>
              <a:tr h="714188">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dirty="0">
                          <a:solidFill>
                            <a:srgbClr val="2D3D4A"/>
                          </a:solidFill>
                          <a:latin typeface="Open Sans"/>
                          <a:ea typeface="Open Sans"/>
                          <a:cs typeface="Open Sans"/>
                          <a:sym typeface="Open Sans"/>
                        </a:rPr>
                        <a:t>Determine impact and criticality to prioritize issue</a:t>
                      </a:r>
                      <a:endParaRPr sz="1400" u="none" strike="noStrike" cap="none" dirty="0"/>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Reach out to the Data Analyst team about the landing page conversions and enquire if a higher load time culminates to lower conversions.</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Also, check with the Data Analyst team and verify if the bounce rate from the past 5 days have seen any fluctuations and if yes when.</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Furthermore, I will observe the unique visitor's metric and observe if there are any major decrease in demand and if yes how many.</a:t>
                      </a:r>
                    </a:p>
                    <a:p>
                      <a:pPr marL="0" marR="0" lvl="0" indent="0" algn="l" rtl="0">
                        <a:lnSpc>
                          <a:spcPct val="115000"/>
                        </a:lnSpc>
                        <a:spcBef>
                          <a:spcPts val="0"/>
                        </a:spcBef>
                        <a:spcAft>
                          <a:spcPts val="0"/>
                        </a:spcAft>
                        <a:buClr>
                          <a:srgbClr val="000000"/>
                        </a:buClr>
                        <a:buSzPts val="1200"/>
                        <a:buFont typeface="Arial" panose="020B0604020202020204" pitchFamily="34" charset="0"/>
                        <a:buNone/>
                      </a:pPr>
                      <a:r>
                        <a:rPr lang="en-US" sz="1200" u="none" strike="noStrike" cap="none" dirty="0">
                          <a:solidFill>
                            <a:schemeClr val="tx1">
                              <a:lumMod val="50000"/>
                            </a:schemeClr>
                          </a:solidFill>
                          <a:latin typeface="Open Sans"/>
                          <a:ea typeface="Open Sans"/>
                          <a:cs typeface="Open Sans"/>
                          <a:sym typeface="Open Sans"/>
                        </a:rPr>
                        <a:t>With a confirmation of both QA team of 38% increase in load time and Data Analyst team verifying drop in the various metrics, this issue must be immediately prioritized and fixed immediately!</a:t>
                      </a:r>
                      <a:endParaRPr sz="1200" u="none" strike="noStrike" cap="none" dirty="0">
                        <a:solidFill>
                          <a:schemeClr val="tx1">
                            <a:lumMod val="50000"/>
                          </a:schemeClr>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6582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Next Steps </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You would carry out typically using JIRA (ticketing tool), communication channel (Slack) </a:t>
                      </a:r>
                      <a:endParaRPr sz="1400" u="none" strike="noStrike" cap="none"/>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i="0" u="none" strike="noStrike" cap="none"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sym typeface="Open Sans"/>
                        </a:rPr>
                        <a:t>I will notify the impacted stakeholders of the issue and communicate with them the strategies we’re taking to curb the issue via phone calls or emails and the estimated time of completion. I will ensure I communicate with them every step of the way.</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i="0" u="none" strike="noStrike" cap="none"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sym typeface="Open Sans"/>
                        </a:rPr>
                        <a:t>I will update the JIRA board with the ticket and put it on a high priority level and immediately communicatee with the Development Team through Slack.</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i="0" u="none" strike="noStrike" cap="none"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sym typeface="Open Sans"/>
                        </a:rPr>
                        <a:t>I will furthermore update the sprint backlog in JIRA to have the issue fixed in the current sprint and classify it as a hotfix.</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endParaRPr sz="1200" i="0" u="none" strike="noStrike" cap="none" dirty="0">
                        <a:solidFill>
                          <a:schemeClr val="tx1">
                            <a:lumMod val="50000"/>
                          </a:schemeClr>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tc>
                <a:extLst>
                  <a:ext uri="{0D108BD9-81ED-4DB2-BD59-A6C34878D82A}">
                    <a16:rowId xmlns:a16="http://schemas.microsoft.com/office/drawing/2014/main" val="10001"/>
                  </a:ext>
                </a:extLst>
              </a:tr>
              <a:tr h="12487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Would you take additional steps ?</a:t>
                      </a:r>
                      <a:endParaRPr sz="1400" u="none" strike="noStrike" cap="none"/>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chemeClr val="tx1">
                              <a:lumMod val="50000"/>
                            </a:schemeClr>
                          </a:solidFill>
                          <a:latin typeface="Open Sans"/>
                          <a:ea typeface="Open Sans"/>
                          <a:cs typeface="Open Sans"/>
                          <a:sym typeface="Open Sans"/>
                        </a:rPr>
                        <a:t>Additional steps will be taken to accurately track this issue next time by communicating with the QA and </a:t>
                      </a:r>
                      <a:r>
                        <a:rPr lang="en-US" sz="1200" u="none" strike="noStrike" cap="none" dirty="0" err="1">
                          <a:solidFill>
                            <a:schemeClr val="tx1">
                              <a:lumMod val="50000"/>
                            </a:schemeClr>
                          </a:solidFill>
                          <a:latin typeface="Open Sans"/>
                          <a:ea typeface="Open Sans"/>
                          <a:cs typeface="Open Sans"/>
                          <a:sym typeface="Open Sans"/>
                        </a:rPr>
                        <a:t>DevTeam</a:t>
                      </a:r>
                      <a:r>
                        <a:rPr lang="en-US" sz="1200" u="none" strike="noStrike" cap="none" dirty="0">
                          <a:solidFill>
                            <a:schemeClr val="tx1">
                              <a:lumMod val="50000"/>
                            </a:schemeClr>
                          </a:solidFill>
                          <a:latin typeface="Open Sans"/>
                          <a:ea typeface="Open Sans"/>
                          <a:cs typeface="Open Sans"/>
                          <a:sym typeface="Open Sans"/>
                        </a:rPr>
                        <a:t> of new key page performance metric for the loading times of crucial pages.</a:t>
                      </a:r>
                      <a:endParaRPr sz="1200" u="none" strike="noStrike" cap="none" dirty="0">
                        <a:solidFill>
                          <a:schemeClr val="tx1">
                            <a:lumMod val="50000"/>
                          </a:schemeClr>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15</a:t>
            </a:fld>
            <a:endParaRPr>
              <a:solidFill>
                <a:srgbClr val="929292"/>
              </a:solidFill>
            </a:endParaRPr>
          </a:p>
        </p:txBody>
      </p:sp>
      <p:sp>
        <p:nvSpPr>
          <p:cNvPr id="327" name="Google Shape;327;p2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28" name="Google Shape;328;p25"/>
          <p:cNvSpPr txBox="1"/>
          <p:nvPr/>
        </p:nvSpPr>
        <p:spPr>
          <a:xfrm>
            <a:off x="-3775" y="76200"/>
            <a:ext cx="8287800" cy="50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2D3D4A"/>
                </a:solidFill>
                <a:latin typeface="Open Sans"/>
                <a:ea typeface="Open Sans"/>
                <a:cs typeface="Open Sans"/>
                <a:sym typeface="Open Sans"/>
              </a:rPr>
              <a:t>Issue 2: Misaligned fields in Profile Settings</a:t>
            </a:r>
            <a:endParaRPr sz="2800" b="0" i="0" u="none" strike="noStrike" cap="none">
              <a:solidFill>
                <a:srgbClr val="2D3D4A"/>
              </a:solidFill>
              <a:latin typeface="Open Sans"/>
              <a:ea typeface="Open Sans"/>
              <a:cs typeface="Open Sans"/>
              <a:sym typeface="Open Sans"/>
            </a:endParaRPr>
          </a:p>
        </p:txBody>
      </p:sp>
      <p:graphicFrame>
        <p:nvGraphicFramePr>
          <p:cNvPr id="329" name="Google Shape;329;p25"/>
          <p:cNvGraphicFramePr/>
          <p:nvPr>
            <p:extLst>
              <p:ext uri="{D42A27DB-BD31-4B8C-83A1-F6EECF244321}">
                <p14:modId xmlns:p14="http://schemas.microsoft.com/office/powerpoint/2010/main" val="109850513"/>
              </p:ext>
            </p:extLst>
          </p:nvPr>
        </p:nvGraphicFramePr>
        <p:xfrm>
          <a:off x="105650" y="666750"/>
          <a:ext cx="8910450" cy="4309400"/>
        </p:xfrm>
        <a:graphic>
          <a:graphicData uri="http://schemas.openxmlformats.org/drawingml/2006/table">
            <a:tbl>
              <a:tblPr>
                <a:noFill/>
                <a:tableStyleId>{6E943A0F-5956-4700-BAC9-35DB47F86FB8}</a:tableStyleId>
              </a:tblPr>
              <a:tblGrid>
                <a:gridCol w="1339350">
                  <a:extLst>
                    <a:ext uri="{9D8B030D-6E8A-4147-A177-3AD203B41FA5}">
                      <a16:colId xmlns:a16="http://schemas.microsoft.com/office/drawing/2014/main" val="20000"/>
                    </a:ext>
                  </a:extLst>
                </a:gridCol>
                <a:gridCol w="7571100">
                  <a:extLst>
                    <a:ext uri="{9D8B030D-6E8A-4147-A177-3AD203B41FA5}">
                      <a16:colId xmlns:a16="http://schemas.microsoft.com/office/drawing/2014/main" val="20001"/>
                    </a:ext>
                  </a:extLst>
                </a:gridCol>
              </a:tblGrid>
              <a:tr h="17012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Determine impact and criticality to prioritize issue</a:t>
                      </a:r>
                      <a:endParaRPr sz="1400" u="none" strike="noStrike" cap="none"/>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I will reach out to the Data Analyst team about the percentage of affected Android users accessed the app/website within the past 5 days.</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I will check the screenshot with the QA team and further enquire if the misalignment is rendering major issues with customer satisfaction and reliability of services.</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I will also reach out to the customer service team about number of users complained about the anomaly.</a:t>
                      </a:r>
                    </a:p>
                    <a:p>
                      <a:pPr marL="0" marR="0" lvl="0" indent="0" algn="l" rtl="0">
                        <a:lnSpc>
                          <a:spcPct val="115000"/>
                        </a:lnSpc>
                        <a:spcBef>
                          <a:spcPts val="0"/>
                        </a:spcBef>
                        <a:spcAft>
                          <a:spcPts val="0"/>
                        </a:spcAft>
                        <a:buClr>
                          <a:srgbClr val="000000"/>
                        </a:buClr>
                        <a:buSzPts val="1200"/>
                        <a:buFont typeface="Arial" panose="020B0604020202020204" pitchFamily="34" charset="0"/>
                        <a:buNone/>
                      </a:pPr>
                      <a:endParaRPr lang="en-US" sz="120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panose="020B0604020202020204" pitchFamily="34" charset="0"/>
                        <a:buNone/>
                      </a:pPr>
                      <a:r>
                        <a:rPr lang="en-US" sz="1200" u="none" strike="noStrike" cap="none" dirty="0">
                          <a:solidFill>
                            <a:srgbClr val="2D3D4A"/>
                          </a:solidFill>
                          <a:latin typeface="Open Sans"/>
                          <a:ea typeface="Open Sans"/>
                          <a:cs typeface="Open Sans"/>
                          <a:sym typeface="Open Sans"/>
                        </a:rPr>
                        <a:t>Upon analysis, the processes are functioning accurately, and the bug isn’t creating any damage to the company’s reputation hence the ticket can be prioritized to low.</a:t>
                      </a:r>
                    </a:p>
                  </a:txBody>
                  <a:tcPr marL="91425" marR="91425" marT="91425" marB="91425"/>
                </a:tc>
                <a:extLst>
                  <a:ext uri="{0D108BD9-81ED-4DB2-BD59-A6C34878D82A}">
                    <a16:rowId xmlns:a16="http://schemas.microsoft.com/office/drawing/2014/main" val="10000"/>
                  </a:ext>
                </a:extLst>
              </a:tr>
              <a:tr h="22469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Next Steps </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use ticketing tool (JIRA), and  communication channel (Slack)</a:t>
                      </a: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I will update the ticket in the JIRA board and set priority to low.</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I will communicate the impacted issue with the affected stakeholders and communicate on when the issue with be addressed.</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I will communicate with the QA and customer service team about the issue and has been prioritized as low.</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16</a:t>
            </a:fld>
            <a:endParaRPr>
              <a:solidFill>
                <a:srgbClr val="929292"/>
              </a:solidFill>
            </a:endParaRPr>
          </a:p>
        </p:txBody>
      </p:sp>
      <p:sp>
        <p:nvSpPr>
          <p:cNvPr id="344" name="Google Shape;344;p2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345" name="Google Shape;345;p27"/>
          <p:cNvGraphicFramePr/>
          <p:nvPr>
            <p:extLst>
              <p:ext uri="{D42A27DB-BD31-4B8C-83A1-F6EECF244321}">
                <p14:modId xmlns:p14="http://schemas.microsoft.com/office/powerpoint/2010/main" val="3127134002"/>
              </p:ext>
            </p:extLst>
          </p:nvPr>
        </p:nvGraphicFramePr>
        <p:xfrm>
          <a:off x="146200" y="559750"/>
          <a:ext cx="8936575" cy="3442212"/>
        </p:xfrm>
        <a:graphic>
          <a:graphicData uri="http://schemas.openxmlformats.org/drawingml/2006/table">
            <a:tbl>
              <a:tblPr>
                <a:noFill/>
                <a:tableStyleId>{6E943A0F-5956-4700-BAC9-35DB47F86FB8}</a:tableStyleId>
              </a:tblPr>
              <a:tblGrid>
                <a:gridCol w="1815625">
                  <a:extLst>
                    <a:ext uri="{9D8B030D-6E8A-4147-A177-3AD203B41FA5}">
                      <a16:colId xmlns:a16="http://schemas.microsoft.com/office/drawing/2014/main" val="20000"/>
                    </a:ext>
                  </a:extLst>
                </a:gridCol>
                <a:gridCol w="7120950">
                  <a:extLst>
                    <a:ext uri="{9D8B030D-6E8A-4147-A177-3AD203B41FA5}">
                      <a16:colId xmlns:a16="http://schemas.microsoft.com/office/drawing/2014/main" val="20001"/>
                    </a:ext>
                  </a:extLst>
                </a:gridCol>
              </a:tblGrid>
              <a:tr h="13292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Determine impact and criticality to prioritize the issue </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(1 - Critical; 2 - High; 3 - Normal; 4 - Low)</a:t>
                      </a:r>
                      <a:endParaRPr sz="1200" b="1" u="none" strike="noStrike" cap="none">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I will enquire with the Development Team about the difference of the password reset function between the internal tool and the product.</a:t>
                      </a: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Next, I will follow up with the Customer Service team about the number of products having similar issues.</a:t>
                      </a:r>
                    </a:p>
                    <a:p>
                      <a:pPr marL="1714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Furthermore, I will check the QA team about the possibilities of users receiving an email for a change of password sent directly to them or not.</a:t>
                      </a:r>
                    </a:p>
                    <a:p>
                      <a:pPr marL="0" marR="0" lvl="0" indent="0" algn="l" rtl="0">
                        <a:lnSpc>
                          <a:spcPct val="100000"/>
                        </a:lnSpc>
                        <a:spcBef>
                          <a:spcPts val="0"/>
                        </a:spcBef>
                        <a:spcAft>
                          <a:spcPts val="0"/>
                        </a:spcAft>
                        <a:buClr>
                          <a:srgbClr val="000000"/>
                        </a:buClr>
                        <a:buSzPts val="1200"/>
                        <a:buFont typeface="Arial" panose="020B0604020202020204" pitchFamily="34" charset="0"/>
                        <a:buNone/>
                      </a:pPr>
                      <a:endParaRPr lang="en-US" sz="1200" u="none" strike="noStrike" cap="none" dirty="0">
                        <a:solidFill>
                          <a:schemeClr val="tx1">
                            <a:lumMod val="50000"/>
                          </a:schemeClr>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200"/>
                        <a:buFont typeface="Arial" panose="020B0604020202020204" pitchFamily="34" charset="0"/>
                        <a:buNone/>
                      </a:pPr>
                      <a:r>
                        <a:rPr lang="en-US" sz="1200" u="none" strike="noStrike" cap="none" dirty="0">
                          <a:solidFill>
                            <a:schemeClr val="tx1">
                              <a:lumMod val="50000"/>
                            </a:schemeClr>
                          </a:solidFill>
                          <a:latin typeface="Open Sans"/>
                          <a:ea typeface="Open Sans"/>
                          <a:cs typeface="Open Sans"/>
                          <a:sym typeface="Open Sans"/>
                        </a:rPr>
                        <a:t>The analysis depicted that the issue isn’t correlated to our product but an internal tool, nevertheless, since our reputation is at risk, it must address immediately hence classified as a high priority/critical.</a:t>
                      </a:r>
                      <a:endParaRPr sz="1200" u="none" strike="noStrike" cap="none" dirty="0">
                        <a:solidFill>
                          <a:schemeClr val="tx1">
                            <a:lumMod val="50000"/>
                          </a:schemeClr>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3292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Next Steps </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You would carry out typically using JIRA (ticketing tool), communication channel (Slack) </a:t>
                      </a:r>
                      <a:endParaRPr sz="14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I will update the JIRA board of the issue and communicate with the Development team through Slack.</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I will notify the Product Manager overseeing the internal tool and notify the affected stakeholders of the issue and root cause with strategies to curb it.</a:t>
                      </a:r>
                      <a:endParaRPr sz="1200" u="none" strike="noStrike" cap="none" dirty="0">
                        <a:solidFill>
                          <a:schemeClr val="tx1">
                            <a:lumMod val="50000"/>
                          </a:schemeClr>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46" name="Google Shape;346;p27"/>
          <p:cNvSpPr txBox="1"/>
          <p:nvPr/>
        </p:nvSpPr>
        <p:spPr>
          <a:xfrm>
            <a:off x="76200" y="0"/>
            <a:ext cx="90468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2D3D4A"/>
                </a:solidFill>
                <a:latin typeface="Open Sans"/>
                <a:ea typeface="Open Sans"/>
                <a:cs typeface="Open Sans"/>
                <a:sym typeface="Open Sans"/>
              </a:rPr>
              <a:t>Respond to Customer Service Manager’s Email </a:t>
            </a:r>
            <a:endParaRPr sz="2800" b="0" i="0" u="none" strike="noStrike" cap="none">
              <a:solidFill>
                <a:srgbClr val="2D3D4A"/>
              </a:solidFill>
              <a:latin typeface="Open Sans"/>
              <a:ea typeface="Open Sans"/>
              <a:cs typeface="Open Sans"/>
              <a:sym typeface="Open Sans"/>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17</a:t>
            </a:fld>
            <a:endParaRPr>
              <a:solidFill>
                <a:srgbClr val="929292"/>
              </a:solidFill>
            </a:endParaRPr>
          </a:p>
        </p:txBody>
      </p:sp>
      <p:sp>
        <p:nvSpPr>
          <p:cNvPr id="344" name="Google Shape;344;p2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graphicFrame>
        <p:nvGraphicFramePr>
          <p:cNvPr id="345" name="Google Shape;345;p27"/>
          <p:cNvGraphicFramePr/>
          <p:nvPr>
            <p:extLst>
              <p:ext uri="{D42A27DB-BD31-4B8C-83A1-F6EECF244321}">
                <p14:modId xmlns:p14="http://schemas.microsoft.com/office/powerpoint/2010/main" val="1167464200"/>
              </p:ext>
            </p:extLst>
          </p:nvPr>
        </p:nvGraphicFramePr>
        <p:xfrm>
          <a:off x="146200" y="559750"/>
          <a:ext cx="8936575" cy="2025874"/>
        </p:xfrm>
        <a:graphic>
          <a:graphicData uri="http://schemas.openxmlformats.org/drawingml/2006/table">
            <a:tbl>
              <a:tblPr>
                <a:noFill/>
                <a:tableStyleId>{6E943A0F-5956-4700-BAC9-35DB47F86FB8}</a:tableStyleId>
              </a:tblPr>
              <a:tblGrid>
                <a:gridCol w="1815625">
                  <a:extLst>
                    <a:ext uri="{9D8B030D-6E8A-4147-A177-3AD203B41FA5}">
                      <a16:colId xmlns:a16="http://schemas.microsoft.com/office/drawing/2014/main" val="20000"/>
                    </a:ext>
                  </a:extLst>
                </a:gridCol>
                <a:gridCol w="7120950">
                  <a:extLst>
                    <a:ext uri="{9D8B030D-6E8A-4147-A177-3AD203B41FA5}">
                      <a16:colId xmlns:a16="http://schemas.microsoft.com/office/drawing/2014/main" val="20001"/>
                    </a:ext>
                  </a:extLst>
                </a:gridCol>
              </a:tblGrid>
              <a:tr h="169660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Sample Email Response</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txBody>
                  <a:tcPr marL="91425" marR="91425" marT="91425" marB="91425">
                    <a:lnT w="9525" cap="flat" cmpd="sng" algn="ctr">
                      <a:solidFill>
                        <a:srgbClr val="9E9E9E"/>
                      </a:solidFill>
                      <a:prstDash val="solid"/>
                      <a:round/>
                      <a:headEnd type="none" w="sm" len="sm"/>
                      <a:tailEnd type="none" w="sm" len="sm"/>
                    </a:lnT>
                  </a:tcPr>
                </a:tc>
                <a:tc>
                  <a:txBody>
                    <a:bodyPr/>
                    <a:lstStyle/>
                    <a:p>
                      <a:r>
                        <a:rPr lang="en-US" sz="1200" dirty="0">
                          <a:solidFill>
                            <a:schemeClr val="tx1">
                              <a:lumMod val="50000"/>
                            </a:schemeClr>
                          </a:solidFill>
                          <a:effectLst/>
                          <a:latin typeface="Open Sans" panose="020B0606030504020204" pitchFamily="34" charset="0"/>
                          <a:ea typeface="Open Sans" panose="020B0606030504020204" pitchFamily="34" charset="0"/>
                          <a:cs typeface="Open Sans" panose="020B0606030504020204" pitchFamily="34" charset="0"/>
                        </a:rPr>
                        <a:t>Hello Team,</a:t>
                      </a:r>
                    </a:p>
                    <a:p>
                      <a:endParaRPr lang="en-US" sz="1200" dirty="0">
                        <a:solidFill>
                          <a:schemeClr val="tx1">
                            <a:lumMod val="50000"/>
                          </a:schemeClr>
                        </a:solidFill>
                        <a:effectLst/>
                        <a:latin typeface="Open Sans" panose="020B0606030504020204" pitchFamily="34" charset="0"/>
                        <a:ea typeface="Open Sans" panose="020B0606030504020204" pitchFamily="34" charset="0"/>
                        <a:cs typeface="Open Sans" panose="020B0606030504020204" pitchFamily="34" charset="0"/>
                      </a:endParaRPr>
                    </a:p>
                    <a:p>
                      <a:r>
                        <a:rPr lang="en-US" sz="1200" dirty="0">
                          <a:solidFill>
                            <a:schemeClr val="tx1">
                              <a:lumMod val="50000"/>
                            </a:schemeClr>
                          </a:solidFill>
                          <a:effectLst/>
                          <a:latin typeface="Open Sans" panose="020B0606030504020204" pitchFamily="34" charset="0"/>
                          <a:ea typeface="Open Sans" panose="020B0606030504020204" pitchFamily="34" charset="0"/>
                          <a:cs typeface="Open Sans" panose="020B0606030504020204" pitchFamily="34" charset="0"/>
                        </a:rPr>
                        <a:t>We appreciate you informing us of the specifics and gravity of the problem. We are now looking into the reason why this email to our customers was sent out late with Engineering and Develop Team. This is a crucial issue therefore we'll prioritize it. While waiting, we discovered a solution for our clients, which we wish to share with you: Customers can use the product on their own to ask for a password reset email. This email was sent out without delay after QA verification in which customers can now be directed there. That ought to assist you and the customer as we work to address the problem using our internal tool. </a:t>
                      </a: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91425" marR="91425" marT="91425" marB="91425">
                    <a:lnT w="9525" cap="flat" cmpd="sng" algn="ctr">
                      <a:solidFill>
                        <a:srgbClr val="9E9E9E"/>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
        <p:nvSpPr>
          <p:cNvPr id="346" name="Google Shape;346;p27"/>
          <p:cNvSpPr txBox="1"/>
          <p:nvPr/>
        </p:nvSpPr>
        <p:spPr>
          <a:xfrm>
            <a:off x="76200" y="0"/>
            <a:ext cx="90468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0" i="0" u="none" strike="noStrike" cap="none">
                <a:solidFill>
                  <a:srgbClr val="2D3D4A"/>
                </a:solidFill>
                <a:latin typeface="Open Sans"/>
                <a:ea typeface="Open Sans"/>
                <a:cs typeface="Open Sans"/>
                <a:sym typeface="Open Sans"/>
              </a:rPr>
              <a:t>Respond to Customer Service Manager’s Email </a:t>
            </a:r>
            <a:endParaRPr sz="2800" b="0" i="0" u="none" strike="noStrike" cap="none">
              <a:solidFill>
                <a:srgbClr val="2D3D4A"/>
              </a:solidFill>
              <a:latin typeface="Open Sans"/>
              <a:ea typeface="Open Sans"/>
              <a:cs typeface="Open Sans"/>
              <a:sym typeface="Open Sans"/>
            </a:endParaRPr>
          </a:p>
        </p:txBody>
      </p:sp>
    </p:spTree>
    <p:extLst>
      <p:ext uri="{BB962C8B-B14F-4D97-AF65-F5344CB8AC3E}">
        <p14:creationId xmlns:p14="http://schemas.microsoft.com/office/powerpoint/2010/main" val="2634022226"/>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8"/>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lnSpc>
                <a:spcPct val="120000"/>
              </a:lnSpc>
              <a:spcBef>
                <a:spcPts val="0"/>
              </a:spcBef>
              <a:spcAft>
                <a:spcPts val="0"/>
              </a:spcAft>
              <a:buClr>
                <a:srgbClr val="FFFFFF"/>
              </a:buClr>
              <a:buSzPts val="500"/>
              <a:buFont typeface="Open Sans"/>
              <a:buNone/>
            </a:pPr>
            <a:r>
              <a:rPr lang="en"/>
              <a:t>Handle Potentially Difficult Situations</a:t>
            </a:r>
            <a:endParaRPr sz="500"/>
          </a:p>
        </p:txBody>
      </p:sp>
      <p:sp>
        <p:nvSpPr>
          <p:cNvPr id="352" name="Google Shape;352;p28"/>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53" name="Google Shape;353;p2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SzPts val="500"/>
              <a:buNone/>
            </a:pPr>
            <a:r>
              <a:rPr lang="en" sz="1100">
                <a:solidFill>
                  <a:srgbClr val="FFFFFF"/>
                </a:solidFill>
              </a:rPr>
              <a:t>As a PM, you will be faced with many unexpected situations where you have to make a decision or push back while managing competing priorities from stakeholders and tackling issues that could potentially affect your product launch</a:t>
            </a:r>
            <a:endParaRPr>
              <a:solidFill>
                <a:srgbClr val="FFFFFF"/>
              </a:solidFill>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68" name="Google Shape;368;p30"/>
          <p:cNvSpPr txBox="1">
            <a:spLocks noGrp="1"/>
          </p:cNvSpPr>
          <p:nvPr>
            <p:ph type="title"/>
          </p:nvPr>
        </p:nvSpPr>
        <p:spPr>
          <a:xfrm>
            <a:off x="4572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Respond to CEO or GM’s request via email</a:t>
            </a:r>
            <a:endParaRPr sz="2800"/>
          </a:p>
        </p:txBody>
      </p:sp>
      <p:sp>
        <p:nvSpPr>
          <p:cNvPr id="369" name="Google Shape;369;p3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19</a:t>
            </a:fld>
            <a:endParaRPr>
              <a:solidFill>
                <a:srgbClr val="929292"/>
              </a:solidFill>
            </a:endParaRPr>
          </a:p>
        </p:txBody>
      </p:sp>
      <p:graphicFrame>
        <p:nvGraphicFramePr>
          <p:cNvPr id="370" name="Google Shape;370;p30"/>
          <p:cNvGraphicFramePr/>
          <p:nvPr>
            <p:extLst>
              <p:ext uri="{D42A27DB-BD31-4B8C-83A1-F6EECF244321}">
                <p14:modId xmlns:p14="http://schemas.microsoft.com/office/powerpoint/2010/main" val="2082164106"/>
              </p:ext>
            </p:extLst>
          </p:nvPr>
        </p:nvGraphicFramePr>
        <p:xfrm>
          <a:off x="390075" y="671400"/>
          <a:ext cx="8450050" cy="4178249"/>
        </p:xfrm>
        <a:graphic>
          <a:graphicData uri="http://schemas.openxmlformats.org/drawingml/2006/table">
            <a:tbl>
              <a:tblPr>
                <a:noFill/>
                <a:tableStyleId>{6E943A0F-5956-4700-BAC9-35DB47F86FB8}</a:tableStyleId>
              </a:tblPr>
              <a:tblGrid>
                <a:gridCol w="1847750">
                  <a:extLst>
                    <a:ext uri="{9D8B030D-6E8A-4147-A177-3AD203B41FA5}">
                      <a16:colId xmlns:a16="http://schemas.microsoft.com/office/drawing/2014/main" val="20000"/>
                    </a:ext>
                  </a:extLst>
                </a:gridCol>
                <a:gridCol w="6602300">
                  <a:extLst>
                    <a:ext uri="{9D8B030D-6E8A-4147-A177-3AD203B41FA5}">
                      <a16:colId xmlns:a16="http://schemas.microsoft.com/office/drawing/2014/main" val="20001"/>
                    </a:ext>
                  </a:extLst>
                </a:gridCol>
              </a:tblGrid>
              <a:tr h="16951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Assessment and result</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The feature isn’t fully optimized hence can’t be deployed to the staging environment yet.</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The demo cannot be observed on the QA interfaces/environment because its drastically changing which will impact the experience of the Development Team.</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The demo might not fully exhibit the major features to the stakeholders hence creating unnecessary doubts about the usability of the product.</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endParaRPr sz="1200" u="none" strike="noStrike" cap="none" dirty="0">
                        <a:solidFill>
                          <a:schemeClr val="tx1">
                            <a:lumMod val="50000"/>
                          </a:schemeClr>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3846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Sample Email Response</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chemeClr val="tx1">
                              <a:lumMod val="50000"/>
                            </a:schemeClr>
                          </a:solidFill>
                          <a:latin typeface="Open Sans"/>
                          <a:ea typeface="Open Sans"/>
                          <a:cs typeface="Open Sans"/>
                          <a:sym typeface="Open Sans"/>
                        </a:rPr>
                        <a:t>Hello Sir/Madam,</a:t>
                      </a:r>
                    </a:p>
                    <a:p>
                      <a:pPr marL="0" marR="0" lvl="0" indent="0" algn="l" rtl="0">
                        <a:lnSpc>
                          <a:spcPct val="115000"/>
                        </a:lnSpc>
                        <a:spcBef>
                          <a:spcPts val="0"/>
                        </a:spcBef>
                        <a:spcAft>
                          <a:spcPts val="0"/>
                        </a:spcAft>
                        <a:buClr>
                          <a:srgbClr val="000000"/>
                        </a:buClr>
                        <a:buSzPts val="1200"/>
                        <a:buFont typeface="Arial"/>
                        <a:buNone/>
                      </a:pPr>
                      <a:endParaRPr lang="en-US" sz="1200" u="none" strike="noStrike" cap="none" dirty="0">
                        <a:solidFill>
                          <a:schemeClr val="tx1">
                            <a:lumMod val="50000"/>
                          </a:schemeClr>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chemeClr val="tx1">
                              <a:lumMod val="50000"/>
                            </a:schemeClr>
                          </a:solidFill>
                          <a:latin typeface="Open Sans"/>
                          <a:ea typeface="Open Sans"/>
                          <a:cs typeface="Open Sans"/>
                          <a:sym typeface="Open Sans"/>
                        </a:rPr>
                        <a:t>It will be wonderful to have the demo fully optimized for use in two days but unfortunately, we are within a sprint and the feature isn’t fully tested on our staging or QA environment. We don’t want to create a distaste in the eyes of the stakeholders hence the team is actively working diligently to delivered the best service possible to our clients. We will deploy the current version of the feature in as-is status for the demo to stage but please bear in mind it might cause random volatility. Please use the above credentials to login into the demo provided at the bottom of this email. Thank you and enjoy the rest of your day.</a:t>
                      </a:r>
                      <a:endParaRPr sz="1200" u="none" strike="noStrike" cap="none" dirty="0">
                        <a:solidFill>
                          <a:schemeClr val="tx1">
                            <a:lumMod val="50000"/>
                          </a:schemeClr>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p>
            <a:pPr marL="0" lvl="0" indent="0" algn="l" rtl="0">
              <a:lnSpc>
                <a:spcPct val="120000"/>
              </a:lnSpc>
              <a:spcBef>
                <a:spcPts val="0"/>
              </a:spcBef>
              <a:spcAft>
                <a:spcPts val="0"/>
              </a:spcAft>
              <a:buSzPts val="500"/>
              <a:buNone/>
            </a:pPr>
            <a:r>
              <a:rPr lang="en" sz="4200"/>
              <a:t>Getting Started</a:t>
            </a:r>
            <a:endParaRPr sz="4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386" name="Google Shape;386;p32"/>
          <p:cNvSpPr txBox="1">
            <a:spLocks noGrp="1"/>
          </p:cNvSpPr>
          <p:nvPr>
            <p:ph type="title"/>
          </p:nvPr>
        </p:nvSpPr>
        <p:spPr>
          <a:xfrm>
            <a:off x="172350" y="76200"/>
            <a:ext cx="8835300" cy="595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2D3D4A"/>
              </a:buClr>
              <a:buSzPts val="500"/>
              <a:buFont typeface="Open Sans"/>
              <a:buNone/>
            </a:pPr>
            <a:r>
              <a:rPr lang="en" sz="2800"/>
              <a:t>Step-in and guide the scrum team at stand up</a:t>
            </a:r>
            <a:endParaRPr sz="2800"/>
          </a:p>
        </p:txBody>
      </p:sp>
      <p:sp>
        <p:nvSpPr>
          <p:cNvPr id="387" name="Google Shape;387;p3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20</a:t>
            </a:fld>
            <a:endParaRPr>
              <a:solidFill>
                <a:srgbClr val="929292"/>
              </a:solidFill>
            </a:endParaRPr>
          </a:p>
        </p:txBody>
      </p:sp>
      <p:graphicFrame>
        <p:nvGraphicFramePr>
          <p:cNvPr id="388" name="Google Shape;388;p32"/>
          <p:cNvGraphicFramePr/>
          <p:nvPr>
            <p:extLst>
              <p:ext uri="{D42A27DB-BD31-4B8C-83A1-F6EECF244321}">
                <p14:modId xmlns:p14="http://schemas.microsoft.com/office/powerpoint/2010/main" val="105928531"/>
              </p:ext>
            </p:extLst>
          </p:nvPr>
        </p:nvGraphicFramePr>
        <p:xfrm>
          <a:off x="237675" y="671400"/>
          <a:ext cx="8769975" cy="4042050"/>
        </p:xfrm>
        <a:graphic>
          <a:graphicData uri="http://schemas.openxmlformats.org/drawingml/2006/table">
            <a:tbl>
              <a:tblPr>
                <a:noFill/>
                <a:tableStyleId>{6E943A0F-5956-4700-BAC9-35DB47F86FB8}</a:tableStyleId>
              </a:tblPr>
              <a:tblGrid>
                <a:gridCol w="1917700">
                  <a:extLst>
                    <a:ext uri="{9D8B030D-6E8A-4147-A177-3AD203B41FA5}">
                      <a16:colId xmlns:a16="http://schemas.microsoft.com/office/drawing/2014/main" val="20000"/>
                    </a:ext>
                  </a:extLst>
                </a:gridCol>
                <a:gridCol w="6852275">
                  <a:extLst>
                    <a:ext uri="{9D8B030D-6E8A-4147-A177-3AD203B41FA5}">
                      <a16:colId xmlns:a16="http://schemas.microsoft.com/office/drawing/2014/main" val="20001"/>
                    </a:ext>
                  </a:extLst>
                </a:gridCol>
              </a:tblGrid>
              <a:tr h="40420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Video Response</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70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rgbClr val="2D3D4A"/>
                          </a:solidFill>
                          <a:latin typeface="Open Sans"/>
                          <a:ea typeface="Open Sans"/>
                          <a:cs typeface="Open Sans"/>
                          <a:sym typeface="Open Sans"/>
                        </a:rPr>
                        <a:t>Share the link to your video here </a:t>
                      </a:r>
                      <a:r>
                        <a:rPr lang="en" sz="1200" u="none" strike="noStrike" cap="none" dirty="0">
                          <a:solidFill>
                            <a:srgbClr val="0097A7"/>
                          </a:solidFill>
                          <a:latin typeface="Open Sans"/>
                          <a:ea typeface="Open Sans"/>
                          <a:cs typeface="Open Sans"/>
                          <a:sym typeface="Open Sans"/>
                        </a:rPr>
                        <a:t>&lt;</a:t>
                      </a:r>
                      <a:r>
                        <a:rPr lang="en" sz="1200" u="none" strike="noStrike" cap="none" dirty="0">
                          <a:solidFill>
                            <a:srgbClr val="0097A7"/>
                          </a:solidFill>
                          <a:latin typeface="Open Sans"/>
                          <a:ea typeface="Open Sans"/>
                          <a:cs typeface="Open Sans"/>
                          <a:sym typeface="Open Sans"/>
                          <a:hlinkClick r:id="rId3"/>
                        </a:rPr>
                        <a:t>insert link</a:t>
                      </a:r>
                      <a:r>
                        <a:rPr lang="en" sz="1200" u="none" strike="noStrike" cap="none" dirty="0">
                          <a:solidFill>
                            <a:srgbClr val="0097A7"/>
                          </a:solidFill>
                          <a:latin typeface="Open Sans"/>
                          <a:ea typeface="Open Sans"/>
                          <a:cs typeface="Open Sans"/>
                          <a:sym typeface="Open Sans"/>
                        </a:rPr>
                        <a:t>&gt;</a:t>
                      </a:r>
                      <a:endParaRPr sz="1200" u="none" strike="noStrike" cap="none" dirty="0">
                        <a:solidFill>
                          <a:srgbClr val="0097A7"/>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404" name="Google Shape;404;p34"/>
          <p:cNvSpPr txBox="1">
            <a:spLocks noGrp="1"/>
          </p:cNvSpPr>
          <p:nvPr>
            <p:ph type="title"/>
          </p:nvPr>
        </p:nvSpPr>
        <p:spPr>
          <a:xfrm>
            <a:off x="228600" y="76200"/>
            <a:ext cx="8229600" cy="45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Handling Resource Constraints</a:t>
            </a:r>
            <a:endParaRPr sz="2800"/>
          </a:p>
        </p:txBody>
      </p:sp>
      <p:sp>
        <p:nvSpPr>
          <p:cNvPr id="405" name="Google Shape;405;p3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21</a:t>
            </a:fld>
            <a:endParaRPr>
              <a:solidFill>
                <a:srgbClr val="929292"/>
              </a:solidFill>
            </a:endParaRPr>
          </a:p>
        </p:txBody>
      </p:sp>
      <p:graphicFrame>
        <p:nvGraphicFramePr>
          <p:cNvPr id="406" name="Google Shape;406;p34"/>
          <p:cNvGraphicFramePr/>
          <p:nvPr>
            <p:extLst>
              <p:ext uri="{D42A27DB-BD31-4B8C-83A1-F6EECF244321}">
                <p14:modId xmlns:p14="http://schemas.microsoft.com/office/powerpoint/2010/main" val="1620961109"/>
              </p:ext>
            </p:extLst>
          </p:nvPr>
        </p:nvGraphicFramePr>
        <p:xfrm>
          <a:off x="245200" y="595200"/>
          <a:ext cx="8747325" cy="3914588"/>
        </p:xfrm>
        <a:graphic>
          <a:graphicData uri="http://schemas.openxmlformats.org/drawingml/2006/table">
            <a:tbl>
              <a:tblPr>
                <a:noFill/>
                <a:tableStyleId>{6E943A0F-5956-4700-BAC9-35DB47F86FB8}</a:tableStyleId>
              </a:tblPr>
              <a:tblGrid>
                <a:gridCol w="2520975">
                  <a:extLst>
                    <a:ext uri="{9D8B030D-6E8A-4147-A177-3AD203B41FA5}">
                      <a16:colId xmlns:a16="http://schemas.microsoft.com/office/drawing/2014/main" val="20000"/>
                    </a:ext>
                  </a:extLst>
                </a:gridCol>
                <a:gridCol w="6226350">
                  <a:extLst>
                    <a:ext uri="{9D8B030D-6E8A-4147-A177-3AD203B41FA5}">
                      <a16:colId xmlns:a16="http://schemas.microsoft.com/office/drawing/2014/main" val="20001"/>
                    </a:ext>
                  </a:extLst>
                </a:gridCol>
              </a:tblGrid>
              <a:tr h="1017800">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List 2- 3 activities that you would carry out as a PM to unblock the scrum team immediately ?</a:t>
                      </a: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100"/>
                        <a:buFont typeface="Arial"/>
                        <a:buNone/>
                      </a:pPr>
                      <a:endParaRPr sz="11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rgbClr val="2D3D4A"/>
                          </a:solidFill>
                          <a:latin typeface="Open Sans"/>
                          <a:ea typeface="Open Sans"/>
                          <a:cs typeface="Open Sans"/>
                          <a:sym typeface="Open Sans"/>
                        </a:rPr>
                        <a:t> As a PM, I will step in as the Q</a:t>
                      </a:r>
                      <a:r>
                        <a:rPr lang="en-US" sz="1200" u="none" strike="noStrike" cap="none" dirty="0">
                          <a:solidFill>
                            <a:srgbClr val="2D3D4A"/>
                          </a:solidFill>
                          <a:latin typeface="Open Sans"/>
                          <a:ea typeface="Open Sans"/>
                          <a:cs typeface="Open Sans"/>
                          <a:sym typeface="Open Sans"/>
                        </a:rPr>
                        <a:t>a</a:t>
                      </a:r>
                      <a:r>
                        <a:rPr lang="en" sz="1200" u="none" strike="noStrike" cap="none" dirty="0">
                          <a:solidFill>
                            <a:srgbClr val="2D3D4A"/>
                          </a:solidFill>
                          <a:latin typeface="Open Sans"/>
                          <a:ea typeface="Open Sans"/>
                          <a:cs typeface="Open Sans"/>
                          <a:sym typeface="Open Sans"/>
                        </a:rPr>
                        <a:t>and have the manual testings completed.</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rgbClr val="2D3D4A"/>
                          </a:solidFill>
                          <a:latin typeface="Open Sans"/>
                          <a:ea typeface="Open Sans"/>
                          <a:cs typeface="Open Sans"/>
                          <a:sym typeface="Open Sans"/>
                        </a:rPr>
                        <a:t>I will communicate with the Development Team about the possibilities of someone who’s cross-trained to help in the role. I will enquire their schedule and restrategize accordingly.</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u="none" strike="noStrike" cap="none" dirty="0">
                          <a:solidFill>
                            <a:srgbClr val="2D3D4A"/>
                          </a:solidFill>
                          <a:latin typeface="Open Sans"/>
                          <a:ea typeface="Open Sans"/>
                          <a:cs typeface="Open Sans"/>
                          <a:sym typeface="Open Sans"/>
                        </a:rPr>
                        <a:t>I will speak with the impacted PMs and seek what </a:t>
                      </a:r>
                      <a:r>
                        <a:rPr lang="en-US" sz="1200" u="none" strike="noStrike" cap="none" dirty="0">
                          <a:solidFill>
                            <a:srgbClr val="2D3D4A"/>
                          </a:solidFill>
                          <a:latin typeface="Open Sans"/>
                          <a:ea typeface="Open Sans"/>
                          <a:cs typeface="Open Sans"/>
                          <a:sym typeface="Open Sans"/>
                        </a:rPr>
                        <a:t>I</a:t>
                      </a:r>
                      <a:r>
                        <a:rPr lang="en" sz="1200" u="none" strike="noStrike" cap="none" dirty="0">
                          <a:solidFill>
                            <a:srgbClr val="2D3D4A"/>
                          </a:solidFill>
                          <a:latin typeface="Open Sans"/>
                          <a:ea typeface="Open Sans"/>
                          <a:cs typeface="Open Sans"/>
                          <a:sym typeface="Open Sans"/>
                        </a:rPr>
                        <a:t> can do to help them by sacrificing and strategizing for the team with the entire company in mind. </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124775">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Since the QA team member is shared across multiple projects, how would you coordinate with other PMs to de-risk your project and raise appropriate visibility ? </a:t>
                      </a: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I will set up a meeting with the affected PMs and head of the QA through an email and I will communicate with head of product afterwards by explaining and raising awareness for features at risk.</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I will identify tickets that can be postponed by the QA team and reprioritize tickets for sprint goals for instantaneous evaluation.</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I will communicate with the head of product to see if we can outsource our project to a sister company if applicable or use in-demand freelance services.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Upon coordination with the other PMs, we will have to team up and step in by playing multiple roles to help each other as needed. In the event we ought to burn the midnight oil as leaders of the product, that’s what we will do to complete the projects intime.</a:t>
                      </a: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404" name="Google Shape;404;p34"/>
          <p:cNvSpPr txBox="1">
            <a:spLocks noGrp="1"/>
          </p:cNvSpPr>
          <p:nvPr>
            <p:ph type="title"/>
          </p:nvPr>
        </p:nvSpPr>
        <p:spPr>
          <a:xfrm>
            <a:off x="228600" y="76200"/>
            <a:ext cx="8229600" cy="457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Handling Resource Constraints</a:t>
            </a:r>
            <a:endParaRPr sz="2800"/>
          </a:p>
        </p:txBody>
      </p:sp>
      <p:sp>
        <p:nvSpPr>
          <p:cNvPr id="405" name="Google Shape;405;p3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22</a:t>
            </a:fld>
            <a:endParaRPr>
              <a:solidFill>
                <a:srgbClr val="929292"/>
              </a:solidFill>
            </a:endParaRPr>
          </a:p>
        </p:txBody>
      </p:sp>
      <p:graphicFrame>
        <p:nvGraphicFramePr>
          <p:cNvPr id="406" name="Google Shape;406;p34"/>
          <p:cNvGraphicFramePr/>
          <p:nvPr>
            <p:extLst>
              <p:ext uri="{D42A27DB-BD31-4B8C-83A1-F6EECF244321}">
                <p14:modId xmlns:p14="http://schemas.microsoft.com/office/powerpoint/2010/main" val="1496318714"/>
              </p:ext>
            </p:extLst>
          </p:nvPr>
        </p:nvGraphicFramePr>
        <p:xfrm>
          <a:off x="245200" y="595200"/>
          <a:ext cx="8747325" cy="3626636"/>
        </p:xfrm>
        <a:graphic>
          <a:graphicData uri="http://schemas.openxmlformats.org/drawingml/2006/table">
            <a:tbl>
              <a:tblPr>
                <a:noFill/>
                <a:tableStyleId>{6E943A0F-5956-4700-BAC9-35DB47F86FB8}</a:tableStyleId>
              </a:tblPr>
              <a:tblGrid>
                <a:gridCol w="2520975">
                  <a:extLst>
                    <a:ext uri="{9D8B030D-6E8A-4147-A177-3AD203B41FA5}">
                      <a16:colId xmlns:a16="http://schemas.microsoft.com/office/drawing/2014/main" val="20000"/>
                    </a:ext>
                  </a:extLst>
                </a:gridCol>
                <a:gridCol w="6226350">
                  <a:extLst>
                    <a:ext uri="{9D8B030D-6E8A-4147-A177-3AD203B41FA5}">
                      <a16:colId xmlns:a16="http://schemas.microsoft.com/office/drawing/2014/main" val="20001"/>
                    </a:ext>
                  </a:extLst>
                </a:gridCol>
              </a:tblGrid>
              <a:tr h="933250">
                <a:tc rowSpan="2">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a:solidFill>
                            <a:srgbClr val="2D3D4A"/>
                          </a:solidFill>
                          <a:latin typeface="Open Sans"/>
                          <a:ea typeface="Open Sans"/>
                          <a:cs typeface="Open Sans"/>
                          <a:sym typeface="Open Sans"/>
                        </a:rPr>
                        <a:t>Since there is a potential risk, it is important to raise visibility amongst appropriate stakeholders</a:t>
                      </a: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9E9E9E"/>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The impacted stakeholders</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Head of product</a:t>
                      </a:r>
                      <a:endParaRPr sz="1200"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9E9E9E"/>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358175">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b="1" u="sng" strike="noStrike" cap="none" dirty="0">
                          <a:solidFill>
                            <a:srgbClr val="2D3D4A"/>
                          </a:solidFill>
                          <a:latin typeface="Open Sans"/>
                          <a:ea typeface="Open Sans"/>
                          <a:cs typeface="Open Sans"/>
                          <a:sym typeface="Open Sans"/>
                        </a:rPr>
                        <a:t>SUCCESSFUL NEGOTIATION:</a:t>
                      </a:r>
                    </a:p>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rPr>
                        <a:t>The Feature Go Live not at risk. We were able to strategize and prioritize the sprints to ensure goals are reached. Its paramount to notify that the shared QAs needed support due to feature prone to delay hence the essential QA tickets must be completed.</a:t>
                      </a:r>
                    </a:p>
                    <a:p>
                      <a:pPr marL="0" marR="0" lvl="0" indent="0" algn="l" rtl="0">
                        <a:lnSpc>
                          <a:spcPct val="115000"/>
                        </a:lnSpc>
                        <a:spcBef>
                          <a:spcPts val="0"/>
                        </a:spcBef>
                        <a:spcAft>
                          <a:spcPts val="0"/>
                        </a:spcAft>
                        <a:buClr>
                          <a:srgbClr val="000000"/>
                        </a:buClr>
                        <a:buSzPts val="1200"/>
                        <a:buFont typeface="Arial"/>
                        <a:buNone/>
                      </a:pPr>
                      <a:endParaRPr lang="en-US" sz="1200" u="none" strike="noStrike" cap="none" dirty="0">
                        <a:solidFill>
                          <a:srgbClr val="2D3D4A"/>
                        </a:solidFill>
                        <a:latin typeface="Open Sans"/>
                        <a:ea typeface="Open Sans"/>
                        <a:cs typeface="Open Sans"/>
                        <a:sym typeface="Open Sans"/>
                      </a:endParaRPr>
                    </a:p>
                    <a:p>
                      <a:pPr marL="0" marR="0" lvl="0" indent="0" algn="l" defTabSz="914400" rtl="0" eaLnBrk="1" fontAlgn="auto" latinLnBrk="0" hangingPunct="1">
                        <a:lnSpc>
                          <a:spcPct val="115000"/>
                        </a:lnSpc>
                        <a:spcBef>
                          <a:spcPts val="0"/>
                        </a:spcBef>
                        <a:spcAft>
                          <a:spcPts val="0"/>
                        </a:spcAft>
                        <a:buClr>
                          <a:srgbClr val="000000"/>
                        </a:buClr>
                        <a:buSzPts val="1200"/>
                        <a:buFont typeface="Arial"/>
                        <a:buNone/>
                        <a:tabLst/>
                        <a:defRPr/>
                      </a:pPr>
                      <a:r>
                        <a:rPr lang="en-US" sz="1200" b="1" u="sng" strike="noStrike" cap="none" dirty="0">
                          <a:solidFill>
                            <a:srgbClr val="2D3D4A"/>
                          </a:solidFill>
                          <a:latin typeface="Open Sans"/>
                          <a:ea typeface="Open Sans"/>
                          <a:cs typeface="Open Sans"/>
                          <a:sym typeface="Open Sans"/>
                        </a:rPr>
                        <a:t>FAILED NEGOTIATION:</a:t>
                      </a:r>
                    </a:p>
                    <a:p>
                      <a:pPr marL="0" marR="0" lvl="0" indent="0" algn="l" defTabSz="914400" rtl="0" eaLnBrk="1" fontAlgn="auto" latinLnBrk="0" hangingPunct="1">
                        <a:lnSpc>
                          <a:spcPct val="115000"/>
                        </a:lnSpc>
                        <a:spcBef>
                          <a:spcPts val="0"/>
                        </a:spcBef>
                        <a:spcAft>
                          <a:spcPts val="0"/>
                        </a:spcAft>
                        <a:buClr>
                          <a:srgbClr val="000000"/>
                        </a:buClr>
                        <a:buSzPts val="1200"/>
                        <a:buFont typeface="Arial"/>
                        <a:buNone/>
                        <a:tabLst/>
                        <a:defRPr/>
                      </a:pPr>
                      <a:r>
                        <a:rPr lang="en-US" sz="1200" u="none" strike="noStrike" cap="none" dirty="0">
                          <a:solidFill>
                            <a:srgbClr val="2D3D4A"/>
                          </a:solidFill>
                          <a:latin typeface="Open Sans"/>
                          <a:ea typeface="Open Sans"/>
                          <a:cs typeface="Open Sans"/>
                          <a:sym typeface="Open Sans"/>
                        </a:rPr>
                        <a:t>The Feature Go Live is at risk. The team couldn’t come to a shared agreements on the strategies to achieve the goal. We currently have pending tickets for the QA team which is fundamental to the success of the feature hence the launch will be postponed until further analysis is derived to come to a tangible conclusion.</a:t>
                      </a:r>
                    </a:p>
                    <a:p>
                      <a:pPr marL="0" marR="0" lvl="0" indent="0" algn="l" rtl="0">
                        <a:lnSpc>
                          <a:spcPct val="115000"/>
                        </a:lnSpc>
                        <a:spcBef>
                          <a:spcPts val="0"/>
                        </a:spcBef>
                        <a:spcAft>
                          <a:spcPts val="0"/>
                        </a:spcAft>
                        <a:buClr>
                          <a:srgbClr val="000000"/>
                        </a:buClr>
                        <a:buSzPts val="1200"/>
                        <a:buFont typeface="Arial"/>
                        <a:buNone/>
                      </a:pPr>
                      <a:endParaRPr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56729372"/>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422" name="Google Shape;422;p36"/>
          <p:cNvSpPr txBox="1">
            <a:spLocks noGrp="1"/>
          </p:cNvSpPr>
          <p:nvPr>
            <p:ph type="title"/>
          </p:nvPr>
        </p:nvSpPr>
        <p:spPr>
          <a:xfrm>
            <a:off x="145150" y="76200"/>
            <a:ext cx="8735700" cy="471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How would you handle stakeholder feedback?</a:t>
            </a:r>
            <a:endParaRPr sz="2800"/>
          </a:p>
        </p:txBody>
      </p:sp>
      <p:sp>
        <p:nvSpPr>
          <p:cNvPr id="423" name="Google Shape;423;p3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23</a:t>
            </a:fld>
            <a:endParaRPr>
              <a:solidFill>
                <a:srgbClr val="929292"/>
              </a:solidFill>
            </a:endParaRPr>
          </a:p>
        </p:txBody>
      </p:sp>
      <p:graphicFrame>
        <p:nvGraphicFramePr>
          <p:cNvPr id="424" name="Google Shape;424;p36"/>
          <p:cNvGraphicFramePr/>
          <p:nvPr>
            <p:extLst>
              <p:ext uri="{D42A27DB-BD31-4B8C-83A1-F6EECF244321}">
                <p14:modId xmlns:p14="http://schemas.microsoft.com/office/powerpoint/2010/main" val="2351612623"/>
              </p:ext>
            </p:extLst>
          </p:nvPr>
        </p:nvGraphicFramePr>
        <p:xfrm>
          <a:off x="161475" y="595200"/>
          <a:ext cx="8735700" cy="4066876"/>
        </p:xfrm>
        <a:graphic>
          <a:graphicData uri="http://schemas.openxmlformats.org/drawingml/2006/table">
            <a:tbl>
              <a:tblPr>
                <a:noFill/>
                <a:tableStyleId>{6E943A0F-5956-4700-BAC9-35DB47F86FB8}</a:tableStyleId>
              </a:tblPr>
              <a:tblGrid>
                <a:gridCol w="1910200">
                  <a:extLst>
                    <a:ext uri="{9D8B030D-6E8A-4147-A177-3AD203B41FA5}">
                      <a16:colId xmlns:a16="http://schemas.microsoft.com/office/drawing/2014/main" val="20000"/>
                    </a:ext>
                  </a:extLst>
                </a:gridCol>
                <a:gridCol w="6825500">
                  <a:extLst>
                    <a:ext uri="{9D8B030D-6E8A-4147-A177-3AD203B41FA5}">
                      <a16:colId xmlns:a16="http://schemas.microsoft.com/office/drawing/2014/main" val="20001"/>
                    </a:ext>
                  </a:extLst>
                </a:gridCol>
              </a:tblGrid>
              <a:tr h="1475338">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Feedback Assessment</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Are there currently any data to about products launched with and without the notification feature?</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What’s the underlying reason for the inclusion of the notification feature during the launch of the MVP?</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lumMod val="50000"/>
                            </a:schemeClr>
                          </a:solidFill>
                          <a:latin typeface="Open Sans"/>
                          <a:ea typeface="Open Sans"/>
                          <a:cs typeface="Open Sans"/>
                          <a:sym typeface="Open Sans"/>
                        </a:rPr>
                        <a:t>An agreement was reached about the exclusion of the notification feature during the user journey hence is there any way we can revisit this feature after the product launch?</a:t>
                      </a:r>
                    </a:p>
                    <a:p>
                      <a:pPr marL="0" marR="0" lvl="0" indent="0" algn="l" rtl="0">
                        <a:lnSpc>
                          <a:spcPct val="115000"/>
                        </a:lnSpc>
                        <a:spcBef>
                          <a:spcPts val="0"/>
                        </a:spcBef>
                        <a:spcAft>
                          <a:spcPts val="0"/>
                        </a:spcAft>
                        <a:buClr>
                          <a:srgbClr val="000000"/>
                        </a:buClr>
                        <a:buSzPts val="1200"/>
                        <a:buFont typeface="Arial"/>
                        <a:buNone/>
                      </a:pPr>
                      <a:endParaRPr lang="en-US" sz="1200" u="none" strike="noStrike" cap="none" dirty="0">
                        <a:solidFill>
                          <a:srgbClr val="2D3D4A"/>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425050">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Video Response </a:t>
                      </a:r>
                      <a:endParaRPr sz="1200" b="1" u="none" strike="noStrike" cap="none">
                        <a:solidFill>
                          <a:srgbClr val="2D3D4A"/>
                        </a:solidFill>
                        <a:latin typeface="Open Sans"/>
                        <a:ea typeface="Open Sans"/>
                        <a:cs typeface="Open Sans"/>
                        <a:sym typeface="Open Sans"/>
                      </a:endParaRPr>
                    </a:p>
                    <a:p>
                      <a:pPr marL="114300" marR="0" lvl="0" indent="0" algn="l" rtl="0">
                        <a:lnSpc>
                          <a:spcPct val="115000"/>
                        </a:lnSpc>
                        <a:spcBef>
                          <a:spcPts val="70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u="none" strike="noStrike" cap="none">
                        <a:solidFill>
                          <a:srgbClr val="2D3D4A"/>
                        </a:solidFill>
                        <a:latin typeface="Open Sans"/>
                        <a:ea typeface="Open Sans"/>
                        <a:cs typeface="Open Sans"/>
                        <a:sym typeface="Open Sans"/>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200"/>
                        <a:buFont typeface="Arial"/>
                        <a:buNone/>
                      </a:pPr>
                      <a:r>
                        <a:rPr lang="en" sz="1200" u="none" strike="noStrike" cap="none" dirty="0">
                          <a:solidFill>
                            <a:srgbClr val="2D3D4A"/>
                          </a:solidFill>
                          <a:latin typeface="Open Sans"/>
                          <a:ea typeface="Open Sans"/>
                          <a:cs typeface="Open Sans"/>
                          <a:sym typeface="Open Sans"/>
                        </a:rPr>
                        <a:t>Share the link to your video here </a:t>
                      </a:r>
                      <a:r>
                        <a:rPr lang="en" sz="1200" u="none" strike="noStrike" cap="none" dirty="0">
                          <a:solidFill>
                            <a:srgbClr val="0097A7"/>
                          </a:solidFill>
                          <a:latin typeface="Open Sans"/>
                          <a:ea typeface="Open Sans"/>
                          <a:cs typeface="Open Sans"/>
                          <a:sym typeface="Open Sans"/>
                        </a:rPr>
                        <a:t>(</a:t>
                      </a:r>
                      <a:r>
                        <a:rPr lang="en" sz="1200" u="none" strike="noStrike" cap="none" dirty="0">
                          <a:solidFill>
                            <a:srgbClr val="0097A7"/>
                          </a:solidFill>
                          <a:latin typeface="Open Sans"/>
                          <a:ea typeface="Open Sans"/>
                          <a:cs typeface="Open Sans"/>
                          <a:sym typeface="Open Sans"/>
                          <a:hlinkClick r:id="rId3"/>
                        </a:rPr>
                        <a:t>insert link</a:t>
                      </a:r>
                      <a:r>
                        <a:rPr lang="en" sz="1200" u="none" strike="noStrike" cap="none" dirty="0">
                          <a:solidFill>
                            <a:srgbClr val="0097A7"/>
                          </a:solidFill>
                          <a:latin typeface="Open Sans"/>
                          <a:ea typeface="Open Sans"/>
                          <a:cs typeface="Open Sans"/>
                          <a:sym typeface="Open Sans"/>
                        </a:rPr>
                        <a:t>)</a:t>
                      </a:r>
                      <a:endParaRPr sz="1200" u="none" strike="noStrike" cap="none" dirty="0">
                        <a:solidFill>
                          <a:srgbClr val="0097A7"/>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5"/>
          <p:cNvSpPr txBox="1">
            <a:spLocks noGrp="1"/>
          </p:cNvSpPr>
          <p:nvPr>
            <p:ph type="title"/>
          </p:nvPr>
        </p:nvSpPr>
        <p:spPr>
          <a:xfrm>
            <a:off x="457200" y="12192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rgbClr val="FFFFFF"/>
              </a:buClr>
              <a:buSzPts val="500"/>
              <a:buFont typeface="Open Sans"/>
              <a:buNone/>
            </a:pPr>
            <a:r>
              <a:rPr lang="en" sz="4200"/>
              <a:t>Create Project Blueprint</a:t>
            </a:r>
            <a:endParaRPr sz="4200"/>
          </a:p>
        </p:txBody>
      </p:sp>
      <p:sp>
        <p:nvSpPr>
          <p:cNvPr id="160" name="Google Shape;160;p5"/>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1" name="Google Shape;161;p5"/>
          <p:cNvSpPr txBox="1">
            <a:spLocks noGrp="1"/>
          </p:cNvSpPr>
          <p:nvPr>
            <p:ph type="body" idx="1"/>
          </p:nvPr>
        </p:nvSpPr>
        <p:spPr>
          <a:xfrm>
            <a:off x="457200" y="2557475"/>
            <a:ext cx="8421900" cy="768000"/>
          </a:xfrm>
          <a:prstGeom prst="rect">
            <a:avLst/>
          </a:prstGeom>
          <a:noFill/>
          <a:ln>
            <a:noFill/>
          </a:ln>
        </p:spPr>
        <p:txBody>
          <a:bodyPr spcFirstLastPara="1" wrap="square" lIns="34275" tIns="34275" rIns="34275" bIns="34275" anchor="t" anchorCtr="0">
            <a:noAutofit/>
          </a:bodyPr>
          <a:lstStyle/>
          <a:p>
            <a:pPr marL="0" lvl="0" indent="0" algn="l" rtl="0">
              <a:lnSpc>
                <a:spcPct val="115000"/>
              </a:lnSpc>
              <a:spcBef>
                <a:spcPts val="0"/>
              </a:spcBef>
              <a:spcAft>
                <a:spcPts val="0"/>
              </a:spcAft>
              <a:buSzPts val="500"/>
              <a:buNone/>
            </a:pPr>
            <a:r>
              <a:rPr lang="en" sz="1200">
                <a:solidFill>
                  <a:srgbClr val="FFFFFF"/>
                </a:solidFill>
              </a:rPr>
              <a:t> A product launch is not just about deploying a beautifully designed,built and thoroughly tested feature. Your company needs to be equally prepared if not more to support every possible customer interaction associated with the product (e.g landing on your company website to learn more about the new feature)</a:t>
            </a:r>
            <a:endParaRPr sz="1200">
              <a:solidFill>
                <a:srgbClr val="FFFFFF"/>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75" name="Google Shape;175;p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4</a:t>
            </a:fld>
            <a:endParaRPr>
              <a:solidFill>
                <a:srgbClr val="929292"/>
              </a:solidFill>
            </a:endParaRPr>
          </a:p>
        </p:txBody>
      </p:sp>
      <p:sp>
        <p:nvSpPr>
          <p:cNvPr id="176" name="Google Shape;176;p7"/>
          <p:cNvSpPr txBox="1">
            <a:spLocks noGrp="1"/>
          </p:cNvSpPr>
          <p:nvPr>
            <p:ph type="body" idx="1"/>
          </p:nvPr>
        </p:nvSpPr>
        <p:spPr>
          <a:xfrm>
            <a:off x="475050" y="631275"/>
            <a:ext cx="8440800" cy="2832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1200" dirty="0">
                <a:highlight>
                  <a:srgbClr val="FFFFFF"/>
                </a:highlight>
                <a:latin typeface="Open Sans Light"/>
                <a:ea typeface="Open Sans Light"/>
                <a:cs typeface="Open Sans Light"/>
                <a:sym typeface="Open Sans Light"/>
              </a:rPr>
              <a:t>Share </a:t>
            </a:r>
            <a:r>
              <a:rPr lang="en" sz="1200" dirty="0">
                <a:solidFill>
                  <a:srgbClr val="02B3E4"/>
                </a:solidFill>
                <a:highlight>
                  <a:srgbClr val="FFFFFF"/>
                </a:highlight>
                <a:latin typeface="Open Sans Light"/>
                <a:ea typeface="Open Sans Light"/>
                <a:cs typeface="Open Sans Light"/>
                <a:sym typeface="Open Sans Light"/>
              </a:rPr>
              <a:t>your project-speci</a:t>
            </a:r>
            <a:r>
              <a:rPr lang="en" sz="1200" dirty="0">
                <a:highlight>
                  <a:srgbClr val="FFFFFF"/>
                </a:highlight>
                <a:latin typeface="Open Sans Light"/>
                <a:ea typeface="Open Sans Light"/>
                <a:cs typeface="Open Sans Light"/>
                <a:sym typeface="Open Sans Light"/>
              </a:rPr>
              <a:t>fic coordination activities map here (</a:t>
            </a:r>
            <a:r>
              <a:rPr lang="en" sz="1200" dirty="0">
                <a:solidFill>
                  <a:srgbClr val="0097A7"/>
                </a:solidFill>
                <a:highlight>
                  <a:srgbClr val="FFFFFF"/>
                </a:highlight>
                <a:latin typeface="Open Sans Light"/>
                <a:ea typeface="Open Sans Light"/>
                <a:cs typeface="Open Sans Light"/>
                <a:sym typeface="Open Sans Light"/>
                <a:hlinkClick r:id="rId3"/>
              </a:rPr>
              <a:t>Link here</a:t>
            </a:r>
            <a:r>
              <a:rPr lang="en" sz="1200" dirty="0">
                <a:solidFill>
                  <a:srgbClr val="0097A7"/>
                </a:solidFill>
                <a:highlight>
                  <a:srgbClr val="FFFFFF"/>
                </a:highlight>
                <a:latin typeface="Open Sans Light"/>
                <a:ea typeface="Open Sans Light"/>
                <a:cs typeface="Open Sans Light"/>
                <a:sym typeface="Open Sans Light"/>
              </a:rPr>
              <a:t>). </a:t>
            </a:r>
            <a:r>
              <a:rPr lang="en" sz="1200" dirty="0">
                <a:highlight>
                  <a:srgbClr val="FFFFFF"/>
                </a:highlight>
                <a:latin typeface="Open Sans Light"/>
                <a:ea typeface="Open Sans Light"/>
                <a:cs typeface="Open Sans Light"/>
                <a:sym typeface="Open Sans Light"/>
              </a:rPr>
              <a:t>You can also s</a:t>
            </a:r>
            <a:r>
              <a:rPr lang="en" sz="1200" dirty="0">
                <a:solidFill>
                  <a:srgbClr val="02B3E4"/>
                </a:solidFill>
                <a:highlight>
                  <a:srgbClr val="FFFFFF"/>
                </a:highlight>
                <a:latin typeface="Open Sans Light"/>
                <a:ea typeface="Open Sans Light"/>
                <a:cs typeface="Open Sans Light"/>
                <a:sym typeface="Open Sans Light"/>
              </a:rPr>
              <a:t>hare a screenshot</a:t>
            </a:r>
            <a:r>
              <a:rPr lang="en" sz="1200" dirty="0">
                <a:highlight>
                  <a:srgbClr val="FFFFFF"/>
                </a:highlight>
                <a:latin typeface="Open Sans Light"/>
                <a:ea typeface="Open Sans Light"/>
                <a:cs typeface="Open Sans Light"/>
                <a:sym typeface="Open Sans Light"/>
              </a:rPr>
              <a:t> below.</a:t>
            </a:r>
            <a:endParaRPr sz="1200" dirty="0">
              <a:solidFill>
                <a:srgbClr val="02B3E4"/>
              </a:solidFill>
            </a:endParaRPr>
          </a:p>
        </p:txBody>
      </p:sp>
      <p:sp>
        <p:nvSpPr>
          <p:cNvPr id="177" name="Google Shape;177;p7"/>
          <p:cNvSpPr txBox="1">
            <a:spLocks noGrp="1"/>
          </p:cNvSpPr>
          <p:nvPr>
            <p:ph type="title"/>
          </p:nvPr>
        </p:nvSpPr>
        <p:spPr>
          <a:xfrm>
            <a:off x="457200" y="76200"/>
            <a:ext cx="8229600" cy="4788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SzPts val="500"/>
              <a:buNone/>
            </a:pPr>
            <a:r>
              <a:rPr lang="en" sz="2800" dirty="0"/>
              <a:t>Create a coordination activities map</a:t>
            </a:r>
            <a:endParaRPr sz="2800" dirty="0"/>
          </a:p>
        </p:txBody>
      </p:sp>
      <p:pic>
        <p:nvPicPr>
          <p:cNvPr id="3" name="Picture 2" descr="Graphical user interface, application&#10;&#10;Description automatically generated">
            <a:extLst>
              <a:ext uri="{FF2B5EF4-FFF2-40B4-BE49-F238E27FC236}">
                <a16:creationId xmlns:a16="http://schemas.microsoft.com/office/drawing/2014/main" id="{402DB841-FB1B-D6E4-1B4A-7021F157AF3A}"/>
              </a:ext>
            </a:extLst>
          </p:cNvPr>
          <p:cNvPicPr>
            <a:picLocks noChangeAspect="1"/>
          </p:cNvPicPr>
          <p:nvPr/>
        </p:nvPicPr>
        <p:blipFill>
          <a:blip r:embed="rId4"/>
          <a:stretch>
            <a:fillRect/>
          </a:stretch>
        </p:blipFill>
        <p:spPr>
          <a:xfrm>
            <a:off x="191911" y="1049081"/>
            <a:ext cx="8861778" cy="3825404"/>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8"/>
          <p:cNvSpPr txBox="1">
            <a:spLocks noGrp="1"/>
          </p:cNvSpPr>
          <p:nvPr>
            <p:ph type="title"/>
          </p:nvPr>
        </p:nvSpPr>
        <p:spPr>
          <a:xfrm>
            <a:off x="533400" y="12954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15000"/>
              </a:lnSpc>
              <a:spcBef>
                <a:spcPts val="0"/>
              </a:spcBef>
              <a:spcAft>
                <a:spcPts val="0"/>
              </a:spcAft>
              <a:buClr>
                <a:srgbClr val="FFFFFF"/>
              </a:buClr>
              <a:buSzPts val="500"/>
              <a:buFont typeface="Open Sans"/>
              <a:buNone/>
            </a:pPr>
            <a:r>
              <a:rPr lang="en" sz="4200"/>
              <a:t> Plan for Sprint Meeting</a:t>
            </a:r>
            <a:endParaRPr sz="4200"/>
          </a:p>
        </p:txBody>
      </p:sp>
      <p:sp>
        <p:nvSpPr>
          <p:cNvPr id="185" name="Google Shape;185;p8"/>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86" name="Google Shape;186;p8"/>
          <p:cNvSpPr txBox="1"/>
          <p:nvPr/>
        </p:nvSpPr>
        <p:spPr>
          <a:xfrm>
            <a:off x="685800" y="2644075"/>
            <a:ext cx="7916700" cy="7197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FFFFFF"/>
                </a:solidFill>
                <a:latin typeface="Open Sans"/>
                <a:ea typeface="Open Sans"/>
                <a:cs typeface="Open Sans"/>
                <a:sym typeface="Open Sans"/>
              </a:rPr>
              <a:t>As a PM, it is important to stay ahead of your scrum team and be prepared for every upcoming sprint by having a target goal defined with prioritized backlog for team to start costing and breaking down the tasks</a:t>
            </a:r>
            <a:endParaRPr sz="1200" b="0" i="0" u="none" strike="noStrike" cap="none">
              <a:solidFill>
                <a:srgbClr val="000000"/>
              </a:solidFill>
              <a:latin typeface="Open Sans"/>
              <a:ea typeface="Open Sans"/>
              <a:cs typeface="Open Sans"/>
              <a:sym typeface="Open Sans"/>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02" name="Google Shape;202;p10"/>
          <p:cNvSpPr txBox="1">
            <a:spLocks noGrp="1"/>
          </p:cNvSpPr>
          <p:nvPr>
            <p:ph type="title"/>
          </p:nvPr>
        </p:nvSpPr>
        <p:spPr>
          <a:xfrm>
            <a:off x="128752" y="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dirty="0"/>
              <a:t>Sprint Planning Meeting Preparation</a:t>
            </a:r>
            <a:endParaRPr sz="2800" dirty="0"/>
          </a:p>
        </p:txBody>
      </p:sp>
      <p:sp>
        <p:nvSpPr>
          <p:cNvPr id="203" name="Google Shape;203;p1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6</a:t>
            </a:fld>
            <a:endParaRPr>
              <a:solidFill>
                <a:srgbClr val="929292"/>
              </a:solidFill>
            </a:endParaRPr>
          </a:p>
        </p:txBody>
      </p:sp>
      <p:graphicFrame>
        <p:nvGraphicFramePr>
          <p:cNvPr id="204" name="Google Shape;204;p10"/>
          <p:cNvGraphicFramePr/>
          <p:nvPr>
            <p:extLst>
              <p:ext uri="{D42A27DB-BD31-4B8C-83A1-F6EECF244321}">
                <p14:modId xmlns:p14="http://schemas.microsoft.com/office/powerpoint/2010/main" val="1442389913"/>
              </p:ext>
            </p:extLst>
          </p:nvPr>
        </p:nvGraphicFramePr>
        <p:xfrm>
          <a:off x="381000" y="373800"/>
          <a:ext cx="8229600" cy="4773018"/>
        </p:xfrm>
        <a:graphic>
          <a:graphicData uri="http://schemas.openxmlformats.org/drawingml/2006/table">
            <a:tbl>
              <a:tblPr>
                <a:noFill/>
                <a:tableStyleId>{6E943A0F-5956-4700-BAC9-35DB47F86FB8}</a:tableStyleId>
              </a:tblPr>
              <a:tblGrid>
                <a:gridCol w="382850">
                  <a:extLst>
                    <a:ext uri="{9D8B030D-6E8A-4147-A177-3AD203B41FA5}">
                      <a16:colId xmlns:a16="http://schemas.microsoft.com/office/drawing/2014/main" val="20000"/>
                    </a:ext>
                  </a:extLst>
                </a:gridCol>
                <a:gridCol w="7846750">
                  <a:extLst>
                    <a:ext uri="{9D8B030D-6E8A-4147-A177-3AD203B41FA5}">
                      <a16:colId xmlns:a16="http://schemas.microsoft.com/office/drawing/2014/main" val="20001"/>
                    </a:ext>
                  </a:extLst>
                </a:gridCol>
              </a:tblGrid>
              <a:tr h="322425">
                <a:tc gridSpan="2">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chemeClr val="tx1"/>
                          </a:solidFill>
                          <a:latin typeface="Open Sans"/>
                          <a:ea typeface="Open Sans"/>
                          <a:cs typeface="Open Sans"/>
                          <a:sym typeface="Open Sans"/>
                        </a:rPr>
                        <a:t>Sprint Goal</a:t>
                      </a:r>
                      <a:endParaRPr sz="1200" u="none" strike="noStrike" cap="none">
                        <a:solidFill>
                          <a:schemeClr val="tx1"/>
                        </a:solidFill>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gridSpan="2">
                  <a:txBody>
                    <a:bodyPr/>
                    <a:lstStyle/>
                    <a:p>
                      <a:pPr marL="0" marR="0" lvl="0" indent="0" algn="l" rtl="0">
                        <a:lnSpc>
                          <a:spcPct val="115000"/>
                        </a:lnSpc>
                        <a:spcBef>
                          <a:spcPts val="0"/>
                        </a:spcBef>
                        <a:spcAft>
                          <a:spcPts val="0"/>
                        </a:spcAft>
                        <a:buClr>
                          <a:srgbClr val="000000"/>
                        </a:buClr>
                        <a:buSzPts val="1200"/>
                        <a:buFont typeface="Arial"/>
                        <a:buNone/>
                      </a:pPr>
                      <a:r>
                        <a:rPr lang="en" sz="1200" b="0" u="none" strike="noStrike" cap="none" dirty="0">
                          <a:solidFill>
                            <a:schemeClr val="tx1"/>
                          </a:solidFill>
                          <a:latin typeface="Open Sans"/>
                          <a:ea typeface="Open Sans"/>
                          <a:cs typeface="Open Sans"/>
                          <a:sym typeface="Open Sans"/>
                        </a:rPr>
                        <a:t>Allow DoorDash members to access the website with their login and password credentials and access the new autonomous delivery option under services provided.</a:t>
                      </a:r>
                      <a:endParaRPr sz="1200" b="0" u="none" strike="noStrike" cap="none" dirty="0">
                        <a:solidFill>
                          <a:schemeClr val="tx1"/>
                        </a:solidFill>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1"/>
                  </a:ext>
                </a:extLst>
              </a:tr>
              <a:tr h="381000">
                <a:tc gridSpan="2">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chemeClr val="tx1"/>
                          </a:solidFill>
                          <a:latin typeface="Open Sans"/>
                          <a:ea typeface="Open Sans"/>
                          <a:cs typeface="Open Sans"/>
                          <a:sym typeface="Open Sans"/>
                        </a:rPr>
                        <a:t>Sprint Backlog (</a:t>
                      </a:r>
                      <a:r>
                        <a:rPr lang="en" sz="1200" u="none" strike="noStrike" cap="none">
                          <a:solidFill>
                            <a:schemeClr val="tx1"/>
                          </a:solidFill>
                          <a:latin typeface="Open Sans"/>
                          <a:ea typeface="Open Sans"/>
                          <a:cs typeface="Open Sans"/>
                          <a:sym typeface="Open Sans"/>
                        </a:rPr>
                        <a:t>list the prioritized </a:t>
                      </a:r>
                      <a:r>
                        <a:rPr lang="en" sz="1200" b="1" u="none" strike="noStrike" cap="none">
                          <a:solidFill>
                            <a:schemeClr val="tx1"/>
                          </a:solidFill>
                          <a:latin typeface="Open Sans"/>
                          <a:ea typeface="Open Sans"/>
                          <a:cs typeface="Open Sans"/>
                          <a:sym typeface="Open Sans"/>
                        </a:rPr>
                        <a:t>user-stories</a:t>
                      </a:r>
                      <a:r>
                        <a:rPr lang="en" sz="1200" u="none" strike="noStrike" cap="none">
                          <a:solidFill>
                            <a:schemeClr val="tx1"/>
                          </a:solidFill>
                          <a:latin typeface="Open Sans"/>
                          <a:ea typeface="Open Sans"/>
                          <a:cs typeface="Open Sans"/>
                          <a:sym typeface="Open Sans"/>
                        </a:rPr>
                        <a:t> from the product backlog)</a:t>
                      </a:r>
                      <a:endParaRPr sz="1200" u="none" strike="noStrike" cap="none">
                        <a:solidFill>
                          <a:schemeClr val="tx1"/>
                        </a:solidFill>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tx1"/>
                          </a:solidFill>
                          <a:latin typeface="Open Sans"/>
                          <a:ea typeface="Open Sans"/>
                          <a:cs typeface="Open Sans"/>
                          <a:sym typeface="Open Sans"/>
                        </a:rPr>
                        <a:t>1</a:t>
                      </a:r>
                      <a:endParaRPr sz="1200" u="none" strike="noStrike" cap="none">
                        <a:solidFill>
                          <a:schemeClr val="tx1"/>
                        </a:solidFill>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Open Sans"/>
                          <a:ea typeface="Open Sans"/>
                          <a:cs typeface="Open Sans"/>
                          <a:sym typeface="Open Sans"/>
                        </a:rPr>
                        <a:t>As a DoorDash user, I want to be able to access the app/webpage with my sign in credentials.</a:t>
                      </a:r>
                      <a:endParaRPr sz="1200" u="none" strike="noStrike" cap="none" dirty="0">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tx1"/>
                          </a:solidFill>
                          <a:latin typeface="Open Sans"/>
                          <a:ea typeface="Open Sans"/>
                          <a:cs typeface="Open Sans"/>
                          <a:sym typeface="Open Sans"/>
                        </a:rPr>
                        <a:t>2</a:t>
                      </a:r>
                      <a:endParaRPr sz="1200" u="none" strike="noStrike" cap="none">
                        <a:solidFill>
                          <a:schemeClr val="tx1"/>
                        </a:solidFill>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Open Sans"/>
                          <a:ea typeface="Open Sans"/>
                          <a:cs typeface="Open Sans"/>
                          <a:sym typeface="Open Sans"/>
                        </a:rPr>
                        <a:t>As a DoorDash user, I want to have the option to access the RoboDash/Human Dash delivery services provided.</a:t>
                      </a:r>
                      <a:endParaRPr sz="1200" u="none" strike="noStrike" cap="none" dirty="0">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tx1"/>
                          </a:solidFill>
                          <a:latin typeface="Open Sans"/>
                          <a:ea typeface="Open Sans"/>
                          <a:cs typeface="Open Sans"/>
                          <a:sym typeface="Open Sans"/>
                        </a:rPr>
                        <a:t>3</a:t>
                      </a:r>
                      <a:endParaRPr sz="1200" u="none" strike="noStrike" cap="none" dirty="0">
                        <a:solidFill>
                          <a:schemeClr val="tx1"/>
                        </a:solidFill>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Open Sans"/>
                          <a:ea typeface="Open Sans"/>
                          <a:cs typeface="Open Sans"/>
                          <a:sym typeface="Open Sans"/>
                        </a:rPr>
                        <a:t>As a DoorDash member, I want to be able to track my order in real-time and get updates on rerouting schedules with the RoboDash.</a:t>
                      </a:r>
                    </a:p>
                  </a:txBody>
                  <a:tcPr marL="91425" marR="91425" marT="91425" marB="91425"/>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tx1"/>
                          </a:solidFill>
                          <a:latin typeface="Open Sans"/>
                          <a:ea typeface="Open Sans"/>
                          <a:cs typeface="Open Sans"/>
                          <a:sym typeface="Open Sans"/>
                        </a:rPr>
                        <a:t>4</a:t>
                      </a:r>
                      <a:endParaRPr sz="1200" u="none" strike="noStrike" cap="none" dirty="0">
                        <a:solidFill>
                          <a:schemeClr val="tx1"/>
                        </a:solidFill>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Open Sans"/>
                          <a:ea typeface="Open Sans"/>
                          <a:cs typeface="Open Sans"/>
                          <a:sym typeface="Open Sans"/>
                        </a:rPr>
                        <a:t>As member of DoorDash, I want to be able to use the RoboDash to make deliver orders more than 10</a:t>
                      </a:r>
                      <a:endParaRPr sz="1200" u="none" strike="noStrike" cap="none" dirty="0">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tx1"/>
                          </a:solidFill>
                          <a:latin typeface="Open Sans"/>
                          <a:ea typeface="Open Sans"/>
                          <a:cs typeface="Open Sans"/>
                          <a:sym typeface="Open Sans"/>
                        </a:rPr>
                        <a:t>5</a:t>
                      </a:r>
                      <a:endParaRPr sz="1200" u="none" strike="noStrike" cap="none">
                        <a:solidFill>
                          <a:schemeClr val="tx1"/>
                        </a:solidFill>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Open Sans"/>
                          <a:ea typeface="Open Sans"/>
                          <a:cs typeface="Open Sans"/>
                          <a:sym typeface="Open Sans"/>
                        </a:rPr>
                        <a:t>As a DoorDash user, I want to have access to either choose automatically either Human/RoboDash </a:t>
                      </a:r>
                      <a:endParaRPr sz="1200" u="none" strike="noStrike" cap="none" dirty="0">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7"/>
                  </a:ext>
                </a:extLst>
              </a:tr>
              <a:tr h="381000">
                <a:tc gridSpan="2">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chemeClr val="tx1"/>
                          </a:solidFill>
                          <a:latin typeface="Open Sans"/>
                          <a:ea typeface="Open Sans"/>
                          <a:cs typeface="Open Sans"/>
                          <a:sym typeface="Open Sans"/>
                        </a:rPr>
                        <a:t>Sprint Prioritization Logic</a:t>
                      </a:r>
                      <a:endParaRPr sz="1200" u="none" strike="noStrike" cap="none">
                        <a:solidFill>
                          <a:schemeClr val="tx1"/>
                        </a:solidFill>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8"/>
                  </a:ext>
                </a:extLst>
              </a:tr>
              <a:tr h="381000">
                <a:tc gridSpan="2">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 sz="1200" b="0" i="0" u="none" strike="noStrike" cap="none" dirty="0">
                          <a:solidFill>
                            <a:schemeClr val="tx1"/>
                          </a:solidFill>
                          <a:latin typeface="Open Sans"/>
                          <a:ea typeface="Open Sans"/>
                          <a:cs typeface="Open Sans"/>
                          <a:sym typeface="Open Sans"/>
                        </a:rPr>
                        <a:t>Have a fully functional deliverable at the end of this sprint, where the feature can be accessed to start </a:t>
                      </a:r>
                    </a:p>
                    <a:p>
                      <a:pPr marL="171450" marR="0" lvl="0" indent="-171450" algn="l" defTabSz="914400" rtl="0" eaLnBrk="1" fontAlgn="auto" latinLnBrk="0" hangingPunct="1">
                        <a:lnSpc>
                          <a:spcPct val="115000"/>
                        </a:lnSpc>
                        <a:spcBef>
                          <a:spcPts val="0"/>
                        </a:spcBef>
                        <a:spcAft>
                          <a:spcPts val="0"/>
                        </a:spcAft>
                        <a:buClr>
                          <a:srgbClr val="000000"/>
                        </a:buClr>
                        <a:buSzPts val="1200"/>
                        <a:buFont typeface="Arial" panose="020B0604020202020204" pitchFamily="34" charset="0"/>
                        <a:buChar char="•"/>
                        <a:tabLst/>
                        <a:defRPr/>
                      </a:pPr>
                      <a:r>
                        <a:rPr lang="en-US" sz="1200" b="0" i="0" u="none" strike="noStrike" cap="none" dirty="0">
                          <a:solidFill>
                            <a:schemeClr val="tx1"/>
                          </a:solidFill>
                          <a:latin typeface="Open Sans"/>
                          <a:ea typeface="Open Sans"/>
                          <a:cs typeface="Open Sans"/>
                          <a:sym typeface="Open Sans"/>
                        </a:rPr>
                        <a:t>Prioritized riskier work that involves API integration ahead since it may require multiple sprints</a:t>
                      </a:r>
                    </a:p>
                    <a:p>
                      <a:pPr marL="0" marR="0" lvl="0" indent="0" algn="l" rtl="0">
                        <a:lnSpc>
                          <a:spcPct val="115000"/>
                        </a:lnSpc>
                        <a:spcBef>
                          <a:spcPts val="0"/>
                        </a:spcBef>
                        <a:spcAft>
                          <a:spcPts val="0"/>
                        </a:spcAft>
                        <a:buClr>
                          <a:srgbClr val="000000"/>
                        </a:buClr>
                        <a:buSzPts val="1200"/>
                        <a:buFont typeface="Arial" panose="020B0604020202020204" pitchFamily="34" charset="0"/>
                        <a:buNone/>
                      </a:pPr>
                      <a:endParaRPr sz="1200" u="none" strike="noStrike" cap="none" dirty="0">
                        <a:solidFill>
                          <a:schemeClr val="tx1"/>
                        </a:solidFill>
                        <a:latin typeface="Open Sans"/>
                        <a:ea typeface="Open Sans"/>
                        <a:cs typeface="Open Sans"/>
                        <a:sym typeface="Open Sans"/>
                      </a:endParaRPr>
                    </a:p>
                  </a:txBody>
                  <a:tcPr marL="91425" marR="91425" marT="91425" marB="91425"/>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19" name="Google Shape;219;p12"/>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User Story 1</a:t>
            </a:r>
            <a:endParaRPr sz="2800"/>
          </a:p>
        </p:txBody>
      </p:sp>
      <p:sp>
        <p:nvSpPr>
          <p:cNvPr id="220" name="Google Shape;220;p1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7</a:t>
            </a:fld>
            <a:endParaRPr>
              <a:solidFill>
                <a:srgbClr val="929292"/>
              </a:solidFill>
            </a:endParaRPr>
          </a:p>
        </p:txBody>
      </p:sp>
      <p:graphicFrame>
        <p:nvGraphicFramePr>
          <p:cNvPr id="221" name="Google Shape;221;p12"/>
          <p:cNvGraphicFramePr/>
          <p:nvPr>
            <p:extLst>
              <p:ext uri="{D42A27DB-BD31-4B8C-83A1-F6EECF244321}">
                <p14:modId xmlns:p14="http://schemas.microsoft.com/office/powerpoint/2010/main" val="1434336880"/>
              </p:ext>
            </p:extLst>
          </p:nvPr>
        </p:nvGraphicFramePr>
        <p:xfrm>
          <a:off x="270325" y="745737"/>
          <a:ext cx="8603350" cy="4183615"/>
        </p:xfrm>
        <a:graphic>
          <a:graphicData uri="http://schemas.openxmlformats.org/drawingml/2006/table">
            <a:tbl>
              <a:tblPr>
                <a:noFill/>
                <a:tableStyleId>{6E943A0F-5956-4700-BAC9-35DB47F86FB8}</a:tableStyleId>
              </a:tblPr>
              <a:tblGrid>
                <a:gridCol w="1183450">
                  <a:extLst>
                    <a:ext uri="{9D8B030D-6E8A-4147-A177-3AD203B41FA5}">
                      <a16:colId xmlns:a16="http://schemas.microsoft.com/office/drawing/2014/main" val="20000"/>
                    </a:ext>
                  </a:extLst>
                </a:gridCol>
                <a:gridCol w="7419900">
                  <a:extLst>
                    <a:ext uri="{9D8B030D-6E8A-4147-A177-3AD203B41FA5}">
                      <a16:colId xmlns:a16="http://schemas.microsoft.com/office/drawing/2014/main" val="20001"/>
                    </a:ext>
                  </a:extLst>
                </a:gridCol>
              </a:tblGrid>
              <a:tr h="515504">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User Story</a:t>
                      </a:r>
                      <a:endParaRPr sz="1200" b="1" u="none" strike="noStrike" cap="none">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Open Sans"/>
                          <a:ea typeface="Open Sans"/>
                          <a:cs typeface="Open Sans"/>
                          <a:sym typeface="Open Sans"/>
                        </a:rPr>
                        <a:t>As a DoorDash user, I want to be able to access the app/webpage with my sign in credentials.</a:t>
                      </a: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632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Design </a:t>
                      </a:r>
                      <a:endParaRPr sz="1200" b="1" u="none" strike="noStrike" cap="none">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hlinkClick r:id="rId3"/>
                        </a:rPr>
                        <a:t>Link to prototype</a:t>
                      </a:r>
                      <a:r>
                        <a:rPr lang="en-US" sz="1200" u="none" strike="noStrike" cap="none" dirty="0">
                          <a:solidFill>
                            <a:srgbClr val="2D3D4A"/>
                          </a:solidFill>
                          <a:latin typeface="Open Sans"/>
                          <a:ea typeface="Open Sans"/>
                          <a:cs typeface="Open Sans"/>
                          <a:sym typeface="Open Sans"/>
                        </a:rPr>
                        <a:t>, registration screen.</a:t>
                      </a:r>
                      <a:endParaRPr sz="1200" u="none" strike="noStrike" cap="none"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288157">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dirty="0">
                          <a:solidFill>
                            <a:srgbClr val="2D3D4A"/>
                          </a:solidFill>
                          <a:latin typeface="Open Sans"/>
                          <a:ea typeface="Open Sans"/>
                          <a:cs typeface="Open Sans"/>
                          <a:sym typeface="Open Sans"/>
                        </a:rPr>
                        <a:t>Acceptance Criteria</a:t>
                      </a:r>
                      <a:endParaRPr sz="1200" b="1" u="none" strike="noStrike" cap="none" dirty="0">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On the start screen, the user should have the option to sign up or sign in. They should enter their email, password and confirm their password for sign up or have the option to select the sign in with their email and password.</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The login process and data communication should be encrypted using Secure Socket Layer(SSL) system in combination with a secure messaging service when delicate information is within the app/website.</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Due to legal reasons, the terms and conditions must be accurately displayed on the login screen and be read and accepted before login is authorized. The consent must be stored in the database for future reference.</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Incase a user have difficulties accessing the webpage/app due to forgot email/password, they should have the option to enter a backup email/phone number to access a verification code sent which will be valid within 5 minutes.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When all above steps are confirmed, the user should be able to access the dashboard page and existing services provided.</a:t>
                      </a:r>
                      <a:endParaRPr sz="1200" u="none" strike="noStrike" cap="none"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19" name="Google Shape;219;p12"/>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User Story 1</a:t>
            </a:r>
            <a:endParaRPr sz="2800"/>
          </a:p>
        </p:txBody>
      </p:sp>
      <p:sp>
        <p:nvSpPr>
          <p:cNvPr id="220" name="Google Shape;220;p1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8</a:t>
            </a:fld>
            <a:endParaRPr>
              <a:solidFill>
                <a:srgbClr val="929292"/>
              </a:solidFill>
            </a:endParaRPr>
          </a:p>
        </p:txBody>
      </p:sp>
      <p:graphicFrame>
        <p:nvGraphicFramePr>
          <p:cNvPr id="221" name="Google Shape;221;p12"/>
          <p:cNvGraphicFramePr/>
          <p:nvPr>
            <p:extLst>
              <p:ext uri="{D42A27DB-BD31-4B8C-83A1-F6EECF244321}">
                <p14:modId xmlns:p14="http://schemas.microsoft.com/office/powerpoint/2010/main" val="1288111444"/>
              </p:ext>
            </p:extLst>
          </p:nvPr>
        </p:nvGraphicFramePr>
        <p:xfrm>
          <a:off x="287350" y="682675"/>
          <a:ext cx="8603350" cy="1010890"/>
        </p:xfrm>
        <a:graphic>
          <a:graphicData uri="http://schemas.openxmlformats.org/drawingml/2006/table">
            <a:tbl>
              <a:tblPr>
                <a:noFill/>
                <a:tableStyleId>{6E943A0F-5956-4700-BAC9-35DB47F86FB8}</a:tableStyleId>
              </a:tblPr>
              <a:tblGrid>
                <a:gridCol w="1183450">
                  <a:extLst>
                    <a:ext uri="{9D8B030D-6E8A-4147-A177-3AD203B41FA5}">
                      <a16:colId xmlns:a16="http://schemas.microsoft.com/office/drawing/2014/main" val="20000"/>
                    </a:ext>
                  </a:extLst>
                </a:gridCol>
                <a:gridCol w="7419900">
                  <a:extLst>
                    <a:ext uri="{9D8B030D-6E8A-4147-A177-3AD203B41FA5}">
                      <a16:colId xmlns:a16="http://schemas.microsoft.com/office/drawing/2014/main" val="20001"/>
                    </a:ext>
                  </a:extLst>
                </a:gridCol>
              </a:tblGrid>
              <a:tr h="91147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Assumptions</a:t>
                      </a:r>
                      <a:endParaRPr sz="1200" b="1" u="none" strike="noStrike" cap="none">
                        <a:solidFill>
                          <a:srgbClr val="2D3D4A"/>
                        </a:solidFill>
                        <a:latin typeface="Open Sans"/>
                        <a:ea typeface="Open Sans"/>
                        <a:cs typeface="Open Sans"/>
                        <a:sym typeface="Open Sans"/>
                      </a:endParaRPr>
                    </a:p>
                  </a:txBody>
                  <a:tcPr marL="91425" marR="91425" marT="91425" marB="91425"/>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solidFill>
                          <a:latin typeface="Open Sans"/>
                          <a:ea typeface="Open Sans"/>
                          <a:cs typeface="Open Sans"/>
                          <a:sym typeface="Open Sans"/>
                        </a:rPr>
                        <a:t>This feature should only be accessible by DoorDash members only.</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chemeClr val="tx1"/>
                          </a:solidFill>
                          <a:latin typeface="Open Sans"/>
                          <a:ea typeface="Open Sans"/>
                          <a:cs typeface="Open Sans"/>
                          <a:sym typeface="Open Sans"/>
                        </a:rPr>
                        <a:t>Guest can have access to the webpage/app but can’t complete or use the services provided unless a sign up is completed.</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endParaRPr sz="1200" u="none" strike="noStrike" cap="none" dirty="0">
                        <a:solidFill>
                          <a:schemeClr val="tx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18383923"/>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3"/>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SzPts val="500"/>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27" name="Google Shape;227;p13"/>
          <p:cNvSpPr txBox="1">
            <a:spLocks noGrp="1"/>
          </p:cNvSpPr>
          <p:nvPr>
            <p:ph type="title"/>
          </p:nvPr>
        </p:nvSpPr>
        <p:spPr>
          <a:xfrm>
            <a:off x="304800" y="76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SzPts val="500"/>
              <a:buFont typeface="Open Sans"/>
              <a:buNone/>
            </a:pPr>
            <a:r>
              <a:rPr lang="en" sz="2800"/>
              <a:t>User Story 2</a:t>
            </a:r>
            <a:endParaRPr sz="2800"/>
          </a:p>
        </p:txBody>
      </p:sp>
      <p:sp>
        <p:nvSpPr>
          <p:cNvPr id="228" name="Google Shape;228;p13"/>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rgbClr val="7D97AD"/>
              </a:buClr>
              <a:buSzPts val="700"/>
              <a:buFont typeface="Open Sans"/>
              <a:buNone/>
            </a:pPr>
            <a:fld id="{00000000-1234-1234-1234-123412341234}" type="slidenum">
              <a:rPr lang="en"/>
              <a:t>9</a:t>
            </a:fld>
            <a:endParaRPr>
              <a:solidFill>
                <a:srgbClr val="929292"/>
              </a:solidFill>
            </a:endParaRPr>
          </a:p>
        </p:txBody>
      </p:sp>
      <p:graphicFrame>
        <p:nvGraphicFramePr>
          <p:cNvPr id="229" name="Google Shape;229;p13"/>
          <p:cNvGraphicFramePr/>
          <p:nvPr>
            <p:extLst>
              <p:ext uri="{D42A27DB-BD31-4B8C-83A1-F6EECF244321}">
                <p14:modId xmlns:p14="http://schemas.microsoft.com/office/powerpoint/2010/main" val="1605802805"/>
              </p:ext>
            </p:extLst>
          </p:nvPr>
        </p:nvGraphicFramePr>
        <p:xfrm>
          <a:off x="134950" y="758875"/>
          <a:ext cx="8603350" cy="4269704"/>
        </p:xfrm>
        <a:graphic>
          <a:graphicData uri="http://schemas.openxmlformats.org/drawingml/2006/table">
            <a:tbl>
              <a:tblPr>
                <a:noFill/>
                <a:tableStyleId>{6E943A0F-5956-4700-BAC9-35DB47F86FB8}</a:tableStyleId>
              </a:tblPr>
              <a:tblGrid>
                <a:gridCol w="1200900">
                  <a:extLst>
                    <a:ext uri="{9D8B030D-6E8A-4147-A177-3AD203B41FA5}">
                      <a16:colId xmlns:a16="http://schemas.microsoft.com/office/drawing/2014/main" val="20000"/>
                    </a:ext>
                  </a:extLst>
                </a:gridCol>
                <a:gridCol w="7402450">
                  <a:extLst>
                    <a:ext uri="{9D8B030D-6E8A-4147-A177-3AD203B41FA5}">
                      <a16:colId xmlns:a16="http://schemas.microsoft.com/office/drawing/2014/main" val="20001"/>
                    </a:ext>
                  </a:extLst>
                </a:gridCol>
              </a:tblGrid>
              <a:tr h="565428">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User Story</a:t>
                      </a:r>
                      <a:endParaRPr sz="1200" b="1" u="none" strike="noStrike" cap="none">
                        <a:solidFill>
                          <a:srgbClr val="2D3D4A"/>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Open Sans"/>
                          <a:ea typeface="Open Sans"/>
                          <a:cs typeface="Open Sans"/>
                          <a:sym typeface="Open Sans"/>
                        </a:rPr>
                        <a:t>As a DoorDash member, I want to be able to track my order in real-time and get updates on rerouting schedules with the RoboDash.</a:t>
                      </a: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6325">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Design </a:t>
                      </a:r>
                      <a:endParaRPr sz="1200" b="1" u="none" strike="noStrike" cap="none">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200"/>
                        <a:buFont typeface="Arial"/>
                        <a:buNone/>
                      </a:pPr>
                      <a:r>
                        <a:rPr lang="en-US" sz="1200" u="none" strike="noStrike" cap="none" dirty="0">
                          <a:solidFill>
                            <a:srgbClr val="2D3D4A"/>
                          </a:solidFill>
                          <a:latin typeface="Open Sans"/>
                          <a:ea typeface="Open Sans"/>
                          <a:cs typeface="Open Sans"/>
                          <a:sym typeface="Open Sans"/>
                          <a:hlinkClick r:id="rId3"/>
                        </a:rPr>
                        <a:t>Link to prototype</a:t>
                      </a:r>
                      <a:r>
                        <a:rPr lang="en-US" sz="1200" u="none" strike="noStrike" cap="none" dirty="0">
                          <a:solidFill>
                            <a:srgbClr val="2D3D4A"/>
                          </a:solidFill>
                          <a:latin typeface="Open Sans"/>
                          <a:ea typeface="Open Sans"/>
                          <a:cs typeface="Open Sans"/>
                          <a:sym typeface="Open Sans"/>
                        </a:rPr>
                        <a:t>, track order screen.</a:t>
                      </a:r>
                      <a:endParaRPr sz="1200" u="none" strike="noStrike" cap="none" dirty="0">
                        <a:solidFill>
                          <a:srgbClr val="2D3D4A"/>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053496">
                <a:tc>
                  <a:txBody>
                    <a:bodyPr/>
                    <a:lstStyle/>
                    <a:p>
                      <a:pPr marL="0" marR="0" lvl="0" indent="0" algn="l" rtl="0">
                        <a:lnSpc>
                          <a:spcPct val="115000"/>
                        </a:lnSpc>
                        <a:spcBef>
                          <a:spcPts val="0"/>
                        </a:spcBef>
                        <a:spcAft>
                          <a:spcPts val="0"/>
                        </a:spcAft>
                        <a:buClr>
                          <a:srgbClr val="000000"/>
                        </a:buClr>
                        <a:buSzPts val="1200"/>
                        <a:buFont typeface="Arial"/>
                        <a:buNone/>
                      </a:pPr>
                      <a:r>
                        <a:rPr lang="en" sz="1200" b="1" u="none" strike="noStrike" cap="none">
                          <a:solidFill>
                            <a:srgbClr val="2D3D4A"/>
                          </a:solidFill>
                          <a:latin typeface="Open Sans"/>
                          <a:ea typeface="Open Sans"/>
                          <a:cs typeface="Open Sans"/>
                          <a:sym typeface="Open Sans"/>
                        </a:rPr>
                        <a:t>Acceptance Criteria</a:t>
                      </a:r>
                      <a:endParaRPr sz="1200" b="1" u="none" strike="noStrike" cap="none">
                        <a:solidFill>
                          <a:srgbClr val="2D3D4A"/>
                        </a:solidFill>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200"/>
                        <a:buFont typeface="Arial"/>
                        <a:buNone/>
                      </a:pPr>
                      <a:endParaRPr sz="1200" b="1" u="none" strike="noStrike" cap="none">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tc>
                  <a:txBody>
                    <a:bodyPr/>
                    <a:lstStyle/>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After an order has been placed, the user should receive a confirmation of the order and when the order will be delivered in their email/SMS on their phone with a link to the order confirmation page.</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When the order is enroute by the RoboDash, the user should receive a notification via email/SMS on how long the order should take. </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The order tracking page should have GPS and map with the primary route highlighted of the order in real-time.</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In case of an emergency or delay, a notification should be sent to the customer in real-time od order delays or reroute options while highlighting the rerouting paths taken.</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In a situation where an operator must take over the robot, a notification ought to be communicated with the customer as the why those decisions were made to improve integrity and customer engagement hence increasing smooth transitioning products and services.</a:t>
                      </a:r>
                    </a:p>
                    <a:p>
                      <a:pPr marL="171450" marR="0" lvl="0" indent="-171450" algn="l" rtl="0">
                        <a:lnSpc>
                          <a:spcPct val="115000"/>
                        </a:lnSpc>
                        <a:spcBef>
                          <a:spcPts val="0"/>
                        </a:spcBef>
                        <a:spcAft>
                          <a:spcPts val="0"/>
                        </a:spcAft>
                        <a:buClr>
                          <a:srgbClr val="000000"/>
                        </a:buClr>
                        <a:buSzPts val="1200"/>
                        <a:buFont typeface="Arial" panose="020B0604020202020204" pitchFamily="34" charset="0"/>
                        <a:buChar char="•"/>
                      </a:pPr>
                      <a:r>
                        <a:rPr lang="en-US" sz="1200" u="none" strike="noStrike" cap="none" dirty="0">
                          <a:solidFill>
                            <a:srgbClr val="2D3D4A"/>
                          </a:solidFill>
                          <a:latin typeface="Open Sans"/>
                          <a:ea typeface="Open Sans"/>
                          <a:cs typeface="Open Sans"/>
                          <a:sym typeface="Open Sans"/>
                        </a:rPr>
                        <a:t>When order is delivered successfully, the customer should be notified and given a duration to proceed to pick up order. In an event there’s a delay, communication must be rendered to the customer measures taken to speed up delivery process.</a:t>
                      </a:r>
                      <a:endParaRPr sz="1200" u="none" strike="noStrike" cap="none" dirty="0">
                        <a:solidFill>
                          <a:srgbClr val="2D3D4A"/>
                        </a:solidFill>
                        <a:latin typeface="Open Sans"/>
                        <a:ea typeface="Open Sans"/>
                        <a:cs typeface="Open Sans"/>
                        <a:sym typeface="Open Sans"/>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Tree>
  </p:cSld>
  <p:clrMapOvr>
    <a:masterClrMapping/>
  </p:clrMapOvr>
  <p:transition>
    <p:fade thruBlk="1"/>
  </p:transition>
</p:sld>
</file>

<file path=ppt/theme/theme1.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1407</TotalTime>
  <Words>3038</Words>
  <Application>Microsoft Office PowerPoint</Application>
  <PresentationFormat>On-screen Show (16:9)</PresentationFormat>
  <Paragraphs>206</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Cabin</vt:lpstr>
      <vt:lpstr>Open Sans</vt:lpstr>
      <vt:lpstr>Arial</vt:lpstr>
      <vt:lpstr>Open Sans Light</vt:lpstr>
      <vt:lpstr>Udacity Template 16x9</vt:lpstr>
      <vt:lpstr>Simple Light</vt:lpstr>
      <vt:lpstr>DoorDash-RoboDash Project</vt:lpstr>
      <vt:lpstr>Getting Started</vt:lpstr>
      <vt:lpstr>Create Project Blueprint</vt:lpstr>
      <vt:lpstr>Create a coordination activities map</vt:lpstr>
      <vt:lpstr> Plan for Sprint Meeting</vt:lpstr>
      <vt:lpstr>Sprint Planning Meeting Preparation</vt:lpstr>
      <vt:lpstr>User Story 1</vt:lpstr>
      <vt:lpstr>User Story 1</vt:lpstr>
      <vt:lpstr>User Story 2</vt:lpstr>
      <vt:lpstr>User Story 2</vt:lpstr>
      <vt:lpstr>Decoding API Documentation</vt:lpstr>
      <vt:lpstr>DoorDash Project </vt:lpstr>
      <vt:lpstr>Re-prioritize Sprint Backlog</vt:lpstr>
      <vt:lpstr>Issue 1: Landing Page loading too slow</vt:lpstr>
      <vt:lpstr>PowerPoint Presentation</vt:lpstr>
      <vt:lpstr>PowerPoint Presentation</vt:lpstr>
      <vt:lpstr>PowerPoint Presentation</vt:lpstr>
      <vt:lpstr>Handle Potentially Difficult Situations</vt:lpstr>
      <vt:lpstr>Respond to CEO or GM’s request via email</vt:lpstr>
      <vt:lpstr>Step-in and guide the scrum team at stand up</vt:lpstr>
      <vt:lpstr>Handling Resource Constraints</vt:lpstr>
      <vt:lpstr>Handling Resource Constraints</vt:lpstr>
      <vt:lpstr>How would you handle stakeholder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DoorDash Design Sprint</dc:title>
  <cp:lastModifiedBy>Abdulai, Jamil</cp:lastModifiedBy>
  <cp:revision>36</cp:revision>
  <dcterms:modified xsi:type="dcterms:W3CDTF">2022-09-18T11:54:41Z</dcterms:modified>
</cp:coreProperties>
</file>