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913"/>
  </p:normalViewPr>
  <p:slideViewPr>
    <p:cSldViewPr snapToGrid="0">
      <p:cViewPr varScale="1">
        <p:scale>
          <a:sx n="103" d="100"/>
          <a:sy n="103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4BA72-A4F4-C047-990E-3DBEE34A1341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9A0-B721-8745-B8D2-A230E08C99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42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189A0-B721-8745-B8D2-A230E08C999B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75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F602-E997-FDCD-A9A9-212BEBC2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2068A-1BD5-7385-5730-BE55CD485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BF1E-532E-918C-053D-D5616924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A123-5744-61F3-B553-64B2E98D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3072-4B07-CE17-BE8D-4149BE1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6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C4C4-9B9C-6C87-5C72-6864D29E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D9E3-25D4-08DA-96CD-825A1801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B71BB-06CD-7857-027E-3EB18C3A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21A7D-CE7D-9283-ECAC-F97680B4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9060-959D-50FF-6EBC-AE78E68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0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090B9-45DA-288F-17CF-E1907C87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37BD0-E7A9-107E-0AAF-C040E9A77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2D6-5D25-96F6-6CD2-6DC20EA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38BA-5219-F7B9-5049-78B27B06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E699-5392-E200-476B-BAE221F4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0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CA69-BEF9-624C-0693-907B284F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66A5-8CC1-2006-C3EF-A7D3D9DB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3C44-754E-FD7C-404F-E2CD6326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CA14-FA93-A6E0-6AE9-064D00AE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8B56-BB37-D2BF-F758-7065533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17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375-7101-EDB7-AB22-F7D87BAE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E780-3A36-3276-A5B1-EBD1DF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F1F5-72D7-0F7A-B47C-88E19C1C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746B-5653-49A0-3388-8264B8A2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F467-2AA2-A608-3FB5-EE93E3A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4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B4A-BC7C-BCBE-2F0C-21AD0E57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B19-C14F-5058-E238-A4CB772E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FBB6-691C-7101-F53E-7FCDF6675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707A-4A3D-B507-6CD9-F306C02C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DEE5-2CEC-0DC1-C93B-F9DBEFC9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C032-91BF-0892-2E96-90021D5C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F944-2EED-E692-199E-277936FE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0FE0F-ECD3-E066-0495-8391462F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9540-2325-E1F4-1850-BFBFBCE1D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68F55-276B-0920-6EF3-D6FA622C5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8C4B3-0565-F861-3098-DD762736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32FC1-0712-119C-FCEB-9F53C8FF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70F71-69D9-4BE8-0261-386AC95F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D9243-4FC6-3A1C-A2A6-00B109E8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069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DDB0-C2B0-2FDD-AA89-4C6F0EB7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F033D-9FC1-43E4-A302-B4A29246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4F5DB-6462-F617-5A4C-92A7635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38A8-07D0-8DCE-D09A-24C93313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96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BFFD7-5C92-6A44-044C-F6F9D92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45AD4-B0A8-018D-DB29-8DD67DC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2224-E0E7-55C4-5354-5765F48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127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7A8D-595C-F1E4-86E9-865A7325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7839-C703-F604-949A-100A3BF19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AAF1B-BD37-51C3-BA40-CB9EF10F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90744-B50E-805D-26D7-84B2AE7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3DE77-1366-43B6-56DA-9E9414C6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DD9C3-06A0-FD02-B1CF-81BB191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815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29E2-7060-EE76-C77C-420EBDC6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EB543-3109-6CA8-D4BA-BC8EFB24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720D8-DEC3-FBA6-D330-8D1998977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885A-F59A-CF19-22EB-6C52697E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3FBC6-B59D-561D-37CA-B34A7B39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61C2-724A-D7B6-71D8-5468F1BB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62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17A5F-5E58-B05E-AF1F-737EF054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72EA0-C685-432F-A27D-E826471B6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FB9E-1A91-06EC-7DDC-22265809D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C050-38A8-4345-B03D-0BCEEAE44E94}" type="datetimeFigureOut">
              <a:rPr lang="en-DK" smtClean="0"/>
              <a:t>23/08/2024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3583-689B-E431-753E-9B21B1480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2F75-FA91-A503-F24B-68FA8DCBF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EC3CF-E5F7-684E-AA53-98EC0F08D1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437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32FCA06-6846-D278-99A2-94105FE91C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9772" b="9404"/>
          <a:stretch/>
        </p:blipFill>
        <p:spPr>
          <a:xfrm>
            <a:off x="2716049" y="723134"/>
            <a:ext cx="1330464" cy="5316665"/>
          </a:xfrm>
          <a:prstGeom prst="rect">
            <a:avLst/>
          </a:prstGeom>
        </p:spPr>
      </p:pic>
      <p:pic>
        <p:nvPicPr>
          <p:cNvPr id="24" name="Picture 23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CE1C8CA7-9656-FE6B-387C-E935084D85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60" t="28014" r="56819" b="4538"/>
          <a:stretch/>
        </p:blipFill>
        <p:spPr>
          <a:xfrm>
            <a:off x="4335457" y="2733125"/>
            <a:ext cx="1313277" cy="2940274"/>
          </a:xfrm>
          <a:prstGeom prst="rect">
            <a:avLst/>
          </a:prstGeom>
        </p:spPr>
      </p:pic>
      <p:pic>
        <p:nvPicPr>
          <p:cNvPr id="26" name="Picture 25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8DE2DCA7-DC14-0BCD-905D-03B770542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410" t="28674" r="2268" b="40412"/>
          <a:stretch/>
        </p:blipFill>
        <p:spPr>
          <a:xfrm>
            <a:off x="4313480" y="1240651"/>
            <a:ext cx="1403407" cy="1196837"/>
          </a:xfrm>
          <a:prstGeom prst="rect">
            <a:avLst/>
          </a:prstGeom>
        </p:spPr>
      </p:pic>
      <p:pic>
        <p:nvPicPr>
          <p:cNvPr id="29" name="Picture 28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5D363A96-C443-2DB0-4AB2-BC73679162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229" t="67972" r="8567" b="7441"/>
          <a:stretch/>
        </p:blipFill>
        <p:spPr>
          <a:xfrm>
            <a:off x="6068235" y="4299572"/>
            <a:ext cx="1675399" cy="1458672"/>
          </a:xfrm>
          <a:prstGeom prst="rect">
            <a:avLst/>
          </a:prstGeom>
        </p:spPr>
      </p:pic>
      <p:pic>
        <p:nvPicPr>
          <p:cNvPr id="32" name="Picture 31" descr="A screenshot of a computer generated image of a brain&#10;&#10;Description automatically generated">
            <a:extLst>
              <a:ext uri="{FF2B5EF4-FFF2-40B4-BE49-F238E27FC236}">
                <a16:creationId xmlns:a16="http://schemas.microsoft.com/office/drawing/2014/main" id="{9F39C9DC-DE1C-60E8-3B5A-9A65C275BD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0014"/>
          <a:stretch/>
        </p:blipFill>
        <p:spPr>
          <a:xfrm>
            <a:off x="4335457" y="5845899"/>
            <a:ext cx="3310848" cy="458992"/>
          </a:xfrm>
          <a:prstGeom prst="rect">
            <a:avLst/>
          </a:prstGeom>
        </p:spPr>
      </p:pic>
      <p:pic>
        <p:nvPicPr>
          <p:cNvPr id="9" name="Picture 8" descr="A graph of red and blue dots&#10;&#10;Description automatically generated">
            <a:extLst>
              <a:ext uri="{FF2B5EF4-FFF2-40B4-BE49-F238E27FC236}">
                <a16:creationId xmlns:a16="http://schemas.microsoft.com/office/drawing/2014/main" id="{D73209D8-3818-E361-8201-38B487FCB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145" y="1381691"/>
            <a:ext cx="3447433" cy="2585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A6128C-AD96-1158-599D-4846AACE03BC}"/>
              </a:ext>
            </a:extLst>
          </p:cNvPr>
          <p:cNvSpPr txBox="1"/>
          <p:nvPr/>
        </p:nvSpPr>
        <p:spPr>
          <a:xfrm>
            <a:off x="1624887" y="676542"/>
            <a:ext cx="3671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loadings (structure correlations)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DDCA5-F00A-4469-D5C8-E8ED180A191F}"/>
              </a:ext>
            </a:extLst>
          </p:cNvPr>
          <p:cNvSpPr txBox="1"/>
          <p:nvPr/>
        </p:nvSpPr>
        <p:spPr>
          <a:xfrm>
            <a:off x="7267660" y="70159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b="1" dirty="0">
                <a:latin typeface="Avenir Book" panose="02000503020000020003" pitchFamily="2" charset="0"/>
              </a:rPr>
              <a:t>CCA 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D3F6D-F1B6-97B4-54A9-8E23EEB1DE3C}"/>
              </a:ext>
            </a:extLst>
          </p:cNvPr>
          <p:cNvSpPr txBox="1"/>
          <p:nvPr/>
        </p:nvSpPr>
        <p:spPr>
          <a:xfrm>
            <a:off x="4137426" y="5282410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6793E-F76D-CD3F-5E76-742364DE7684}"/>
              </a:ext>
            </a:extLst>
          </p:cNvPr>
          <p:cNvSpPr txBox="1"/>
          <p:nvPr/>
        </p:nvSpPr>
        <p:spPr>
          <a:xfrm>
            <a:off x="5568581" y="528241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>
                <a:latin typeface="Avenir Book" panose="02000503020000020003" pitchFamily="2" charset="0"/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59E2A-B5A9-B37A-E0D1-F5C09EF87C8E}"/>
              </a:ext>
            </a:extLst>
          </p:cNvPr>
          <p:cNvSpPr/>
          <p:nvPr/>
        </p:nvSpPr>
        <p:spPr>
          <a:xfrm>
            <a:off x="1624887" y="1167584"/>
            <a:ext cx="1085265" cy="513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563FD-1435-E4DA-E6FE-ECBD382A8A06}"/>
              </a:ext>
            </a:extLst>
          </p:cNvPr>
          <p:cNvSpPr txBox="1"/>
          <p:nvPr/>
        </p:nvSpPr>
        <p:spPr>
          <a:xfrm>
            <a:off x="968177" y="1261785"/>
            <a:ext cx="1739579" cy="483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Anxiety Trait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Depression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General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Activity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Physical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Fatigue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Social Anxiety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Somatic Symptoms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Insomnia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ADHD B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Reduced Motivation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Distress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Autism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Fantasy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Concern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Noticing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Emotion Aware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Empathy Perspective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Self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Distracting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Not Worrying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Body Listening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Significant Other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Family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Attention Regulation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Support Friend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Intero Trusting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Social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General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Environment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Physical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Mental Well-Being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Quality Life Psychological</a:t>
            </a:r>
          </a:p>
          <a:p>
            <a:pPr algn="r">
              <a:lnSpc>
                <a:spcPts val="925"/>
              </a:lnSpc>
              <a:spcAft>
                <a:spcPts val="100"/>
              </a:spcAft>
            </a:pPr>
            <a:r>
              <a:rPr lang="en-DK" sz="1000" dirty="0">
                <a:latin typeface="Avenir Book" panose="02000503020000020003" pitchFamily="2" charset="0"/>
              </a:rPr>
              <a:t>Well-Being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DE0B6-CBDF-86DA-D49D-FCAE35ADED61}"/>
              </a:ext>
            </a:extLst>
          </p:cNvPr>
          <p:cNvSpPr/>
          <p:nvPr/>
        </p:nvSpPr>
        <p:spPr>
          <a:xfrm>
            <a:off x="2583800" y="6039799"/>
            <a:ext cx="1512727" cy="124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D1D3B-2C06-D50E-EEB3-B3890F21B370}"/>
              </a:ext>
            </a:extLst>
          </p:cNvPr>
          <p:cNvSpPr txBox="1"/>
          <p:nvPr/>
        </p:nvSpPr>
        <p:spPr>
          <a:xfrm>
            <a:off x="2600840" y="6027814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900" dirty="0">
                <a:latin typeface="Avenir Book" panose="02000503020000020003" pitchFamily="2" charset="0"/>
              </a:rPr>
              <a:t>-1    -0.5    0      0.5    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A3C7E-72D6-0B13-9484-970C05E1F4B9}"/>
              </a:ext>
            </a:extLst>
          </p:cNvPr>
          <p:cNvSpPr/>
          <p:nvPr/>
        </p:nvSpPr>
        <p:spPr>
          <a:xfrm>
            <a:off x="7288660" y="1408536"/>
            <a:ext cx="1504391" cy="161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0FE64-9552-C2B1-832E-B75786150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470" y="1174657"/>
            <a:ext cx="2020770" cy="2822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EDC7FB-C2E9-7F51-E027-953AF5F6168C}"/>
              </a:ext>
            </a:extLst>
          </p:cNvPr>
          <p:cNvSpPr txBox="1"/>
          <p:nvPr/>
        </p:nvSpPr>
        <p:spPr>
          <a:xfrm>
            <a:off x="1984376" y="168919"/>
            <a:ext cx="6624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2000" b="1" dirty="0">
                <a:latin typeface="Avenir Next" panose="020B0503020202020204" pitchFamily="34" charset="0"/>
              </a:rPr>
              <a:t>Mental Health Signature of Stomach-Brain Coupling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C1C94-4372-6BB3-DB9A-5125D8182454}"/>
              </a:ext>
            </a:extLst>
          </p:cNvPr>
          <p:cNvSpPr/>
          <p:nvPr/>
        </p:nvSpPr>
        <p:spPr>
          <a:xfrm>
            <a:off x="6853449" y="3812666"/>
            <a:ext cx="2322449" cy="11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78CE6-C1E9-9EE5-9365-1332CB398102}"/>
              </a:ext>
            </a:extLst>
          </p:cNvPr>
          <p:cNvSpPr txBox="1"/>
          <p:nvPr/>
        </p:nvSpPr>
        <p:spPr>
          <a:xfrm>
            <a:off x="6701500" y="3808105"/>
            <a:ext cx="27842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Avenir Book" panose="02000503020000020003" pitchFamily="2" charset="0"/>
              </a:rPr>
              <a:t>Brain-Stomach </a:t>
            </a:r>
            <a:r>
              <a:rPr lang="da-DK" sz="1200" dirty="0" err="1">
                <a:latin typeface="Avenir Book" panose="02000503020000020003" pitchFamily="2" charset="0"/>
              </a:rPr>
              <a:t>Coupling</a:t>
            </a:r>
            <a:r>
              <a:rPr lang="da-DK" sz="1200" dirty="0">
                <a:latin typeface="Avenir Book" panose="02000503020000020003" pitchFamily="2" charset="0"/>
              </a:rPr>
              <a:t> CCA </a:t>
            </a:r>
            <a:r>
              <a:rPr lang="da-DK" sz="1200" dirty="0" err="1">
                <a:latin typeface="Avenir Book" panose="02000503020000020003" pitchFamily="2" charset="0"/>
              </a:rPr>
              <a:t>Variate</a:t>
            </a:r>
            <a:r>
              <a:rPr lang="da-DK" sz="1200" dirty="0">
                <a:latin typeface="Avenir Book" panose="02000503020000020003" pitchFamily="2" charset="0"/>
              </a:rPr>
              <a:t> </a:t>
            </a:r>
            <a:endParaRPr lang="en-DK" sz="1200" dirty="0">
              <a:latin typeface="Avenir Book" panose="02000503020000020003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FB4C2-37A4-64EC-52CC-5989386DCABE}"/>
              </a:ext>
            </a:extLst>
          </p:cNvPr>
          <p:cNvSpPr/>
          <p:nvPr/>
        </p:nvSpPr>
        <p:spPr>
          <a:xfrm>
            <a:off x="6291354" y="2075935"/>
            <a:ext cx="84732" cy="999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A90CD-9B06-013B-5E56-36FD16A0A03D}"/>
              </a:ext>
            </a:extLst>
          </p:cNvPr>
          <p:cNvSpPr txBox="1"/>
          <p:nvPr/>
        </p:nvSpPr>
        <p:spPr>
          <a:xfrm rot="16200000">
            <a:off x="5517445" y="2298988"/>
            <a:ext cx="14521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venir Book" panose="02000503020000020003" pitchFamily="2" charset="0"/>
              </a:rPr>
              <a:t>P</a:t>
            </a:r>
            <a:r>
              <a:rPr lang="en-DK" sz="1200" dirty="0">
                <a:latin typeface="Avenir Book" panose="02000503020000020003" pitchFamily="2" charset="0"/>
              </a:rPr>
              <a:t>sych CCA Variate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FB7665-7C6C-71C5-2731-F3BF70C9D2D6}"/>
              </a:ext>
            </a:extLst>
          </p:cNvPr>
          <p:cNvSpPr txBox="1"/>
          <p:nvPr/>
        </p:nvSpPr>
        <p:spPr>
          <a:xfrm>
            <a:off x="7052550" y="1107336"/>
            <a:ext cx="18047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Avenir Next" panose="020B0503020202020204" pitchFamily="34" charset="0"/>
              </a:rPr>
              <a:t>r = 0.323, </a:t>
            </a:r>
            <a:r>
              <a:rPr lang="en-GB" sz="1400" b="1" i="1" dirty="0">
                <a:latin typeface="Avenir Next" panose="020B0503020202020204" pitchFamily="34" charset="0"/>
              </a:rPr>
              <a:t>p</a:t>
            </a:r>
            <a:r>
              <a:rPr lang="en-GB" sz="1400" b="1" dirty="0">
                <a:latin typeface="Avenir Next" panose="020B0503020202020204" pitchFamily="34" charset="0"/>
              </a:rPr>
              <a:t> = .001</a:t>
            </a:r>
            <a:endParaRPr lang="en-DK" sz="1400" b="1" dirty="0"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17D2-231B-56AC-DF43-11FEF8EA03D1}"/>
              </a:ext>
            </a:extLst>
          </p:cNvPr>
          <p:cNvSpPr txBox="1"/>
          <p:nvPr/>
        </p:nvSpPr>
        <p:spPr>
          <a:xfrm>
            <a:off x="2566375" y="6243790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100" dirty="0">
                <a:latin typeface="Avenir Next" panose="020B0503020202020204" pitchFamily="34" charset="0"/>
              </a:rPr>
              <a:t>Psych CCA 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3AA3-2D2C-6980-0A5E-305C00AD6FBE}"/>
              </a:ext>
            </a:extLst>
          </p:cNvPr>
          <p:cNvSpPr txBox="1"/>
          <p:nvPr/>
        </p:nvSpPr>
        <p:spPr>
          <a:xfrm>
            <a:off x="4657824" y="6243790"/>
            <a:ext cx="2666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100" dirty="0">
                <a:latin typeface="Avenir Next" panose="020B0503020202020204" pitchFamily="34" charset="0"/>
              </a:rPr>
              <a:t>Brain-Stomach Coupling CCA Loading</a:t>
            </a:r>
          </a:p>
        </p:txBody>
      </p:sp>
    </p:spTree>
    <p:extLst>
      <p:ext uri="{BB962C8B-B14F-4D97-AF65-F5344CB8AC3E}">
        <p14:creationId xmlns:p14="http://schemas.microsoft.com/office/powerpoint/2010/main" val="2977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129</Words>
  <Application>Microsoft Macintosh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Banellis</dc:creator>
  <cp:lastModifiedBy>Leah Banellis</cp:lastModifiedBy>
  <cp:revision>46</cp:revision>
  <dcterms:created xsi:type="dcterms:W3CDTF">2023-09-12T20:25:08Z</dcterms:created>
  <dcterms:modified xsi:type="dcterms:W3CDTF">2024-08-23T11:58:29Z</dcterms:modified>
</cp:coreProperties>
</file>