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F7F7"/>
    <a:srgbClr val="F1F4D3"/>
    <a:srgbClr val="D6F3D2"/>
    <a:srgbClr val="F5D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0"/>
    <p:restoredTop sz="96327"/>
  </p:normalViewPr>
  <p:slideViewPr>
    <p:cSldViewPr snapToGrid="0">
      <p:cViewPr varScale="1">
        <p:scale>
          <a:sx n="90" d="100"/>
          <a:sy n="90" d="100"/>
        </p:scale>
        <p:origin x="22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3C846-4688-5A4B-9AE8-F766FF9A3F12}" type="datetimeFigureOut">
              <a:rPr lang="en-DK" smtClean="0"/>
              <a:t>12/11/2023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7ADD5-17DB-3249-8F0A-F4EE80945D1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358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F498B-93A9-925E-0134-9D1472EA0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1E7CE-5AE6-7611-0222-0172CDF16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AD1AC-0ED0-DA40-1E38-76417DCD7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26BC-DDAB-444C-A2FE-E9DD219F5405}" type="datetimeFigureOut">
              <a:rPr lang="en-DK" smtClean="0"/>
              <a:t>12/11/2023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92819-E744-5DA6-7EE1-FE4582B1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54E02-E600-1A8C-5F12-5D7E9A2B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8C4A-774A-074E-95EE-9450CF7649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1447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D5D5-C8DF-406B-E596-58ABD011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DE3A5-50A0-6357-40B5-D54176984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B0DAC-94FA-F11F-DB0A-C72C2AAE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26BC-DDAB-444C-A2FE-E9DD219F5405}" type="datetimeFigureOut">
              <a:rPr lang="en-DK" smtClean="0"/>
              <a:t>12/11/2023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18971-840D-9185-4907-7AA2FF722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5E152-65D0-A8DE-322B-F2CB60BD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8C4A-774A-074E-95EE-9450CF7649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4616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C55B3-B07A-6990-A4F5-1F2F9FC03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2712B-28A5-19C2-69C0-2AE2025AC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B7F6D-E30C-5FFD-EE69-5E1EEC9B4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26BC-DDAB-444C-A2FE-E9DD219F5405}" type="datetimeFigureOut">
              <a:rPr lang="en-DK" smtClean="0"/>
              <a:t>12/11/2023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9649C-9884-D56F-1D06-3E7D84A8B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F1080-23B6-9706-0F28-EFC7A464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8C4A-774A-074E-95EE-9450CF7649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2070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F87DF-7766-FB32-C047-E55469D1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B6D9A-0575-FE6B-011C-875BF61E3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9EE55-2B56-1AAD-2377-A738129B4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26BC-DDAB-444C-A2FE-E9DD219F5405}" type="datetimeFigureOut">
              <a:rPr lang="en-DK" smtClean="0"/>
              <a:t>12/11/2023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190DA-0E44-C380-AA33-07E2E12B5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56163-D6A7-47CA-0681-55B20993C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8C4A-774A-074E-95EE-9450CF7649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997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5D65-5129-AA57-632D-DDB749000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FE6EC-E62F-8BB6-3BE4-70C8ABF4E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532C8-7F27-4AA3-A285-0C2DD51D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26BC-DDAB-444C-A2FE-E9DD219F5405}" type="datetimeFigureOut">
              <a:rPr lang="en-DK" smtClean="0"/>
              <a:t>12/11/2023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E4471-F40B-212F-CA4A-DD52235C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4DC86-2A93-F77F-40BB-6A330A0F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8C4A-774A-074E-95EE-9450CF7649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6522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B8F1-2E61-4576-B2D5-74B63961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826B0-A146-074A-C610-0D63588FF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4005C-3CD6-6796-4B78-198582606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49F8C-857D-BCC8-97BF-B791BCB0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26BC-DDAB-444C-A2FE-E9DD219F5405}" type="datetimeFigureOut">
              <a:rPr lang="en-DK" smtClean="0"/>
              <a:t>12/11/2023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0D37C-D6F0-8FF9-DFCE-ECEB740FB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F5B7B-DCC9-3F08-E1B6-DA3CF9D6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8C4A-774A-074E-95EE-9450CF7649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7573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4B1B-56C4-1F7D-C230-144FD8650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AF84F-2FB6-7B8B-9DE7-0EA947FD9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A436-9DF6-0547-5B4F-29F5521F2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B0564-C214-CF41-2449-ECE83B9FF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55074-52BD-5D02-16FF-D33F36995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F4255-57E7-EA05-406B-9D7B3723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26BC-DDAB-444C-A2FE-E9DD219F5405}" type="datetimeFigureOut">
              <a:rPr lang="en-DK" smtClean="0"/>
              <a:t>12/11/2023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456587-3C5A-BB78-7DCF-722F5080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C14DCD-11A3-C829-6F23-2DDAFC45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8C4A-774A-074E-95EE-9450CF7649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0843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F497-7643-97E9-0512-5B78C01B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46725-CD19-0E2D-0F72-E696AC94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26BC-DDAB-444C-A2FE-E9DD219F5405}" type="datetimeFigureOut">
              <a:rPr lang="en-DK" smtClean="0"/>
              <a:t>12/11/2023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3D694-FC0B-FC00-C27A-38B879B7C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9F8F1-A8FF-22BE-F060-2BFCF2BA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8C4A-774A-074E-95EE-9450CF7649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2959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07E76-337F-F06F-0486-3CCE65ABE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26BC-DDAB-444C-A2FE-E9DD219F5405}" type="datetimeFigureOut">
              <a:rPr lang="en-DK" smtClean="0"/>
              <a:t>12/11/2023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E87924-A65F-9442-B0C4-196AEF85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3FF2F-1A16-DA1D-617A-0681FFFA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8C4A-774A-074E-95EE-9450CF7649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9006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46BC-9B83-2FFF-1004-CA3081E4F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7B139-E98B-B522-6611-E4DE1C1AA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12650-87C6-BB46-33CB-CC69E6C2A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62B70-B0FD-16FE-D5B8-D3763A07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26BC-DDAB-444C-A2FE-E9DD219F5405}" type="datetimeFigureOut">
              <a:rPr lang="en-DK" smtClean="0"/>
              <a:t>12/11/2023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A64F1-BD18-723F-F244-F526B51E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F35C4-3EB5-5665-8CD1-BAD553DA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8C4A-774A-074E-95EE-9450CF7649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9014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07CB-B06F-5974-8345-A6B61EB3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BAAF3-427F-4195-28B0-5319CBFB3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440D4-1BBA-8F19-3FED-2AAFA96A1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C50F7-F7DD-F186-6678-6336FCB62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26BC-DDAB-444C-A2FE-E9DD219F5405}" type="datetimeFigureOut">
              <a:rPr lang="en-DK" smtClean="0"/>
              <a:t>12/11/2023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4E6FA-3059-2B48-454F-E0B61651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54469-13E1-BCDA-1978-0909C47F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8C4A-774A-074E-95EE-9450CF7649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7305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E38933-1EBF-3F93-6691-2F4E0E4F3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56DAB-C892-CAB8-D318-E34FE1868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3C85-142A-0ACE-CE80-64AB559B9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626BC-DDAB-444C-A2FE-E9DD219F5405}" type="datetimeFigureOut">
              <a:rPr lang="en-DK" smtClean="0"/>
              <a:t>12/11/2023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68C7F-B482-DE95-62E6-0CE87EE82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8D65A-5DD2-B23B-7B95-B918F9960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58C4A-774A-074E-95EE-9450CF7649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6690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DD5FBD-5596-C30B-04CC-ECC89E038FE6}"/>
              </a:ext>
            </a:extLst>
          </p:cNvPr>
          <p:cNvSpPr txBox="1"/>
          <p:nvPr/>
        </p:nvSpPr>
        <p:spPr>
          <a:xfrm>
            <a:off x="4258311" y="468998"/>
            <a:ext cx="2214197" cy="615553"/>
          </a:xfrm>
          <a:prstGeom prst="rect">
            <a:avLst/>
          </a:prstGeom>
          <a:solidFill>
            <a:srgbClr val="E3F7F7"/>
          </a:solidFill>
          <a:ln w="285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DK" b="1" dirty="0"/>
              <a:t>Visceral Mind Project</a:t>
            </a:r>
          </a:p>
          <a:p>
            <a:pPr algn="ctr"/>
            <a:r>
              <a:rPr lang="en-GB" sz="1600" dirty="0"/>
              <a:t>n</a:t>
            </a:r>
            <a:r>
              <a:rPr lang="en-DK" sz="1600" dirty="0"/>
              <a:t> = 566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B2E66-449F-821C-C974-374306238014}"/>
              </a:ext>
            </a:extLst>
          </p:cNvPr>
          <p:cNvSpPr txBox="1"/>
          <p:nvPr/>
        </p:nvSpPr>
        <p:spPr>
          <a:xfrm>
            <a:off x="1541375" y="1790367"/>
            <a:ext cx="1502334" cy="615553"/>
          </a:xfrm>
          <a:prstGeom prst="rect">
            <a:avLst/>
          </a:prstGeom>
          <a:solidFill>
            <a:srgbClr val="F5DDD8"/>
          </a:solidFill>
          <a:ln w="28575">
            <a:solidFill>
              <a:schemeClr val="tx2"/>
            </a:solidFill>
          </a:ln>
          <a:effectLst>
            <a:softEdge rad="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DK" b="1" dirty="0"/>
              <a:t>Quality Check</a:t>
            </a:r>
          </a:p>
          <a:p>
            <a:pPr algn="ctr"/>
            <a:r>
              <a:rPr lang="en-GB" sz="1600" dirty="0">
                <a:solidFill>
                  <a:srgbClr val="C00000"/>
                </a:solidFill>
              </a:rPr>
              <a:t>n</a:t>
            </a:r>
            <a:r>
              <a:rPr lang="en-DK" sz="1600" dirty="0">
                <a:solidFill>
                  <a:srgbClr val="C00000"/>
                </a:solidFill>
              </a:rPr>
              <a:t> = 41 rejected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E122F8-C30F-18CE-CD9E-8E6FCAC1BCF5}"/>
              </a:ext>
            </a:extLst>
          </p:cNvPr>
          <p:cNvSpPr txBox="1"/>
          <p:nvPr/>
        </p:nvSpPr>
        <p:spPr>
          <a:xfrm>
            <a:off x="6043093" y="1790367"/>
            <a:ext cx="846706" cy="615553"/>
          </a:xfrm>
          <a:prstGeom prst="rect">
            <a:avLst/>
          </a:prstGeom>
          <a:solidFill>
            <a:srgbClr val="E3F7F7"/>
          </a:solidFill>
          <a:ln w="285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a-DK" b="1" dirty="0"/>
              <a:t>EGG</a:t>
            </a:r>
            <a:endParaRPr lang="en-DK" b="1" dirty="0"/>
          </a:p>
          <a:p>
            <a:pPr algn="ctr"/>
            <a:r>
              <a:rPr lang="en-GB" sz="1600" dirty="0"/>
              <a:t>n</a:t>
            </a:r>
            <a:r>
              <a:rPr lang="en-DK" sz="1600" dirty="0"/>
              <a:t> = 380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4C1015-B904-34AF-B4DB-13B84BE8FC9B}"/>
              </a:ext>
            </a:extLst>
          </p:cNvPr>
          <p:cNvSpPr txBox="1"/>
          <p:nvPr/>
        </p:nvSpPr>
        <p:spPr>
          <a:xfrm>
            <a:off x="7153435" y="1790982"/>
            <a:ext cx="1534331" cy="615553"/>
          </a:xfrm>
          <a:prstGeom prst="rect">
            <a:avLst/>
          </a:prstGeom>
          <a:solidFill>
            <a:srgbClr val="F5DDD8"/>
          </a:solidFill>
          <a:ln w="285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a-DK" b="1" dirty="0"/>
              <a:t>Quality Check</a:t>
            </a:r>
            <a:endParaRPr lang="en-DK" b="1" dirty="0"/>
          </a:p>
          <a:p>
            <a:pPr algn="ctr"/>
            <a:r>
              <a:rPr lang="en-GB" sz="1600" dirty="0">
                <a:solidFill>
                  <a:srgbClr val="C00000"/>
                </a:solidFill>
              </a:rPr>
              <a:t>n</a:t>
            </a:r>
            <a:r>
              <a:rPr lang="en-DK" sz="1600" dirty="0">
                <a:solidFill>
                  <a:srgbClr val="C00000"/>
                </a:solidFill>
              </a:rPr>
              <a:t> = 115 rejected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C1B80C-7905-E314-5980-7EED35A32EF3}"/>
              </a:ext>
            </a:extLst>
          </p:cNvPr>
          <p:cNvSpPr txBox="1"/>
          <p:nvPr/>
        </p:nvSpPr>
        <p:spPr>
          <a:xfrm>
            <a:off x="4775204" y="5370323"/>
            <a:ext cx="1208985" cy="615553"/>
          </a:xfrm>
          <a:prstGeom prst="rect">
            <a:avLst/>
          </a:prstGeom>
          <a:solidFill>
            <a:srgbClr val="D6F3D2"/>
          </a:solidFill>
          <a:ln w="285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a-DK" b="1" dirty="0"/>
              <a:t>Psych CCA</a:t>
            </a:r>
            <a:endParaRPr lang="en-DK" b="1" dirty="0"/>
          </a:p>
          <a:p>
            <a:pPr algn="ctr"/>
            <a:r>
              <a:rPr lang="en-GB" sz="1600" dirty="0">
                <a:solidFill>
                  <a:schemeClr val="accent6">
                    <a:lumMod val="50000"/>
                  </a:schemeClr>
                </a:solidFill>
              </a:rPr>
              <a:t>CCA N</a:t>
            </a:r>
            <a:r>
              <a:rPr lang="en-DK" sz="1600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DK" sz="1600" b="1" dirty="0">
                <a:solidFill>
                  <a:schemeClr val="accent6">
                    <a:lumMod val="50000"/>
                  </a:schemeClr>
                </a:solidFill>
              </a:rPr>
              <a:t>199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C01DB7-A5AA-21CD-54C9-4BE3C0EE7D81}"/>
              </a:ext>
            </a:extLst>
          </p:cNvPr>
          <p:cNvSpPr txBox="1"/>
          <p:nvPr/>
        </p:nvSpPr>
        <p:spPr>
          <a:xfrm>
            <a:off x="3307345" y="1794466"/>
            <a:ext cx="1901932" cy="615553"/>
          </a:xfrm>
          <a:prstGeom prst="rect">
            <a:avLst/>
          </a:prstGeom>
          <a:solidFill>
            <a:srgbClr val="E3F7F7"/>
          </a:solidFill>
          <a:ln w="285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T1 &amp; R</a:t>
            </a:r>
            <a:r>
              <a:rPr lang="en-DK" b="1" dirty="0"/>
              <a:t>esting fMRI</a:t>
            </a:r>
          </a:p>
          <a:p>
            <a:pPr algn="ctr"/>
            <a:r>
              <a:rPr lang="en-GB" sz="1600" dirty="0"/>
              <a:t>n</a:t>
            </a:r>
            <a:r>
              <a:rPr lang="en-DK" sz="1600" dirty="0"/>
              <a:t> = 547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D4EBF2-5252-37DE-4EA1-045C0633B2DF}"/>
              </a:ext>
            </a:extLst>
          </p:cNvPr>
          <p:cNvSpPr txBox="1"/>
          <p:nvPr/>
        </p:nvSpPr>
        <p:spPr>
          <a:xfrm>
            <a:off x="3361030" y="3681908"/>
            <a:ext cx="3481659" cy="615553"/>
          </a:xfrm>
          <a:prstGeom prst="rect">
            <a:avLst/>
          </a:prstGeom>
          <a:solidFill>
            <a:srgbClr val="E3F7F7"/>
          </a:solidFill>
          <a:ln w="285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Stomach-Brain</a:t>
            </a:r>
            <a:r>
              <a:rPr lang="en-DK" b="1" dirty="0"/>
              <a:t> Coupling Estimated</a:t>
            </a:r>
          </a:p>
          <a:p>
            <a:pPr algn="ctr"/>
            <a:r>
              <a:rPr lang="en-GB" sz="1600" dirty="0"/>
              <a:t>PLV N</a:t>
            </a:r>
            <a:r>
              <a:rPr lang="en-DK" sz="1600" dirty="0"/>
              <a:t> = 243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81FE8F-2179-C707-E6E9-E51E7D9C1301}"/>
              </a:ext>
            </a:extLst>
          </p:cNvPr>
          <p:cNvSpPr txBox="1"/>
          <p:nvPr/>
        </p:nvSpPr>
        <p:spPr>
          <a:xfrm>
            <a:off x="1529652" y="3063695"/>
            <a:ext cx="1618648" cy="615553"/>
          </a:xfrm>
          <a:prstGeom prst="rect">
            <a:avLst/>
          </a:prstGeom>
          <a:solidFill>
            <a:srgbClr val="F5DDD8"/>
          </a:solidFill>
          <a:ln w="285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a-DK" b="1" dirty="0"/>
              <a:t>No RETROICOR</a:t>
            </a:r>
            <a:endParaRPr lang="en-DK" b="1" dirty="0"/>
          </a:p>
          <a:p>
            <a:pPr algn="ctr"/>
            <a:r>
              <a:rPr lang="en-GB" sz="1600" dirty="0">
                <a:solidFill>
                  <a:srgbClr val="C00000"/>
                </a:solidFill>
              </a:rPr>
              <a:t>n</a:t>
            </a:r>
            <a:r>
              <a:rPr lang="en-DK" sz="1600" dirty="0">
                <a:solidFill>
                  <a:srgbClr val="C00000"/>
                </a:solidFill>
              </a:rPr>
              <a:t> = 15 rejected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8C5DF20-8193-4853-B9C3-EDF01874F636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rot="5400000">
            <a:off x="4456904" y="885959"/>
            <a:ext cx="709915" cy="1107099"/>
          </a:xfrm>
          <a:prstGeom prst="bentConnector3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F899901-6CB9-7BFA-87B5-3CE966DD281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365411" y="1438382"/>
            <a:ext cx="1101035" cy="351985"/>
          </a:xfrm>
          <a:prstGeom prst="bentConnector2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AC7934B8-0163-B80F-BE9B-54023C3922E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72593" y="2495736"/>
            <a:ext cx="1269229" cy="1097793"/>
          </a:xfrm>
          <a:prstGeom prst="bentConnector3">
            <a:avLst>
              <a:gd name="adj1" fmla="val 34126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E1F38CE-7CB6-0955-59B2-74B886193EC0}"/>
              </a:ext>
            </a:extLst>
          </p:cNvPr>
          <p:cNvCxnSpPr>
            <a:cxnSpLocks/>
          </p:cNvCxnSpPr>
          <p:nvPr/>
        </p:nvCxnSpPr>
        <p:spPr>
          <a:xfrm rot="5400000">
            <a:off x="5274611" y="2487413"/>
            <a:ext cx="1273328" cy="1110342"/>
          </a:xfrm>
          <a:prstGeom prst="bentConnector3">
            <a:avLst>
              <a:gd name="adj1" fmla="val 34449"/>
            </a:avLst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7A7CEC-32D7-38E0-4AFC-109B8124246D}"/>
              </a:ext>
            </a:extLst>
          </p:cNvPr>
          <p:cNvCxnSpPr>
            <a:cxnSpLocks/>
            <a:stCxn id="3" idx="1"/>
            <a:endCxn id="6" idx="3"/>
          </p:cNvCxnSpPr>
          <p:nvPr/>
        </p:nvCxnSpPr>
        <p:spPr>
          <a:xfrm flipH="1" flipV="1">
            <a:off x="3043709" y="2098144"/>
            <a:ext cx="263636" cy="4099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5FFEEA4-925A-A613-02CB-455BD84766F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889799" y="2098144"/>
            <a:ext cx="263636" cy="615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F64B65-DDF7-8DCF-7170-FFF83ACC0D77}"/>
              </a:ext>
            </a:extLst>
          </p:cNvPr>
          <p:cNvCxnSpPr>
            <a:cxnSpLocks/>
          </p:cNvCxnSpPr>
          <p:nvPr/>
        </p:nvCxnSpPr>
        <p:spPr>
          <a:xfrm flipH="1">
            <a:off x="3148331" y="3316304"/>
            <a:ext cx="2219959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92BBF9-2488-4DD5-F1B8-F37A7E7F79D7}"/>
              </a:ext>
            </a:extLst>
          </p:cNvPr>
          <p:cNvCxnSpPr>
            <a:cxnSpLocks/>
          </p:cNvCxnSpPr>
          <p:nvPr/>
        </p:nvCxnSpPr>
        <p:spPr>
          <a:xfrm>
            <a:off x="5356104" y="4297461"/>
            <a:ext cx="0" cy="105551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B79F1B-B497-89FD-9A2C-FD099FC0C05B}"/>
              </a:ext>
            </a:extLst>
          </p:cNvPr>
          <p:cNvCxnSpPr>
            <a:cxnSpLocks/>
          </p:cNvCxnSpPr>
          <p:nvPr/>
        </p:nvCxnSpPr>
        <p:spPr>
          <a:xfrm>
            <a:off x="5356104" y="4788277"/>
            <a:ext cx="1797331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8FA4F93-38F1-8C56-6E79-A27A5AC891A3}"/>
              </a:ext>
            </a:extLst>
          </p:cNvPr>
          <p:cNvSpPr txBox="1"/>
          <p:nvPr/>
        </p:nvSpPr>
        <p:spPr>
          <a:xfrm>
            <a:off x="7153435" y="4336669"/>
            <a:ext cx="1563184" cy="861774"/>
          </a:xfrm>
          <a:prstGeom prst="rect">
            <a:avLst/>
          </a:prstGeom>
          <a:solidFill>
            <a:srgbClr val="F5DDD8"/>
          </a:solidFill>
          <a:ln w="285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a-DK" b="1" dirty="0"/>
              <a:t>Outliers</a:t>
            </a:r>
          </a:p>
          <a:p>
            <a:pPr algn="ctr"/>
            <a:r>
              <a:rPr lang="da-DK" sz="1600" dirty="0"/>
              <a:t>(Stomach-Brain)</a:t>
            </a:r>
          </a:p>
          <a:p>
            <a:pPr algn="ctr"/>
            <a:r>
              <a:rPr lang="en-GB" sz="1600" dirty="0">
                <a:solidFill>
                  <a:srgbClr val="C00000"/>
                </a:solidFill>
              </a:rPr>
              <a:t>n</a:t>
            </a:r>
            <a:r>
              <a:rPr lang="en-DK" sz="1600" dirty="0">
                <a:solidFill>
                  <a:srgbClr val="C00000"/>
                </a:solidFill>
              </a:rPr>
              <a:t> = 12 rejected </a:t>
            </a:r>
            <a:endParaRPr lang="en-DK" sz="1200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41BCAA-BDED-5824-5EEB-48BF1D96DD98}"/>
              </a:ext>
            </a:extLst>
          </p:cNvPr>
          <p:cNvSpPr txBox="1"/>
          <p:nvPr/>
        </p:nvSpPr>
        <p:spPr>
          <a:xfrm>
            <a:off x="1567952" y="4339224"/>
            <a:ext cx="1476623" cy="861774"/>
          </a:xfrm>
          <a:prstGeom prst="rect">
            <a:avLst/>
          </a:prstGeom>
          <a:solidFill>
            <a:srgbClr val="F5DDD8"/>
          </a:solidFill>
          <a:ln w="28575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a-DK" b="1" dirty="0"/>
              <a:t>Outliers</a:t>
            </a:r>
          </a:p>
          <a:p>
            <a:pPr algn="ctr"/>
            <a:r>
              <a:rPr lang="da-DK" sz="1600" dirty="0"/>
              <a:t>(Psych Scores)</a:t>
            </a:r>
          </a:p>
          <a:p>
            <a:pPr algn="ctr"/>
            <a:r>
              <a:rPr lang="en-GB" sz="1600" dirty="0">
                <a:solidFill>
                  <a:srgbClr val="C00000"/>
                </a:solidFill>
              </a:rPr>
              <a:t>n</a:t>
            </a:r>
            <a:r>
              <a:rPr lang="en-DK" sz="1600" dirty="0">
                <a:solidFill>
                  <a:srgbClr val="C00000"/>
                </a:solidFill>
              </a:rPr>
              <a:t> = 25 rejected </a:t>
            </a:r>
            <a:endParaRPr lang="en-DK" sz="1200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0E6245-D89A-2A7B-35FB-4FA643C78F1F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3044575" y="4770111"/>
            <a:ext cx="2311529" cy="15389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688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66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Leah Banellis</dc:creator>
  <cp:lastModifiedBy>Leah Banellis</cp:lastModifiedBy>
  <cp:revision>10</cp:revision>
  <dcterms:created xsi:type="dcterms:W3CDTF">2023-10-02T13:32:45Z</dcterms:created>
  <dcterms:modified xsi:type="dcterms:W3CDTF">2023-11-12T11:25:36Z</dcterms:modified>
</cp:coreProperties>
</file>