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2" r:id="rId6"/>
    <p:sldId id="263" r:id="rId7"/>
    <p:sldId id="264" r:id="rId8"/>
    <p:sldId id="265" r:id="rId9"/>
    <p:sldId id="266" r:id="rId10"/>
    <p:sldId id="267" r:id="rId11"/>
    <p:sldId id="26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357853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300775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5229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150220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224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04661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12743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40874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6397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CC01-F8CD-441D-8C71-E6C5004D4F53}" type="datetimeFigureOut">
              <a:rPr lang="en-NG" smtClean="0"/>
              <a:t>07/09/2024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61036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8CC01-F8CD-441D-8C71-E6C5004D4F53}" type="datetimeFigureOut">
              <a:rPr lang="en-NG" smtClean="0"/>
              <a:t>07/09/2024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31484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8CC01-F8CD-441D-8C71-E6C5004D4F53}" type="datetimeFigureOut">
              <a:rPr lang="en-NG" smtClean="0"/>
              <a:t>07/09/2024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329868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8CC01-F8CD-441D-8C71-E6C5004D4F53}" type="datetimeFigureOut">
              <a:rPr lang="en-NG" smtClean="0"/>
              <a:t>07/09/2024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9721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8CC01-F8CD-441D-8C71-E6C5004D4F53}" type="datetimeFigureOut">
              <a:rPr lang="en-NG" smtClean="0"/>
              <a:t>07/09/2024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77582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8CC01-F8CD-441D-8C71-E6C5004D4F53}" type="datetimeFigureOut">
              <a:rPr lang="en-NG" smtClean="0"/>
              <a:t>07/09/2024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229697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8CC01-F8CD-441D-8C71-E6C5004D4F53}" type="datetimeFigureOut">
              <a:rPr lang="en-NG" smtClean="0"/>
              <a:t>07/09/2024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F02DF130-AD42-414E-8C38-977F1773579C}" type="slidenum">
              <a:rPr lang="en-NG" smtClean="0"/>
              <a:t>‹#›</a:t>
            </a:fld>
            <a:endParaRPr lang="en-NG"/>
          </a:p>
        </p:txBody>
      </p:sp>
    </p:spTree>
    <p:extLst>
      <p:ext uri="{BB962C8B-B14F-4D97-AF65-F5344CB8AC3E}">
        <p14:creationId xmlns:p14="http://schemas.microsoft.com/office/powerpoint/2010/main" val="57453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88CC01-F8CD-441D-8C71-E6C5004D4F53}" type="datetimeFigureOut">
              <a:rPr lang="en-NG" smtClean="0"/>
              <a:t>07/09/2024</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2DF130-AD42-414E-8C38-977F1773579C}" type="slidenum">
              <a:rPr lang="en-NG" smtClean="0"/>
              <a:t>‹#›</a:t>
            </a:fld>
            <a:endParaRPr lang="en-NG"/>
          </a:p>
        </p:txBody>
      </p:sp>
    </p:spTree>
    <p:extLst>
      <p:ext uri="{BB962C8B-B14F-4D97-AF65-F5344CB8AC3E}">
        <p14:creationId xmlns:p14="http://schemas.microsoft.com/office/powerpoint/2010/main" val="4008522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1468-87D4-E799-80B4-B4A20A710CEE}"/>
              </a:ext>
            </a:extLst>
          </p:cNvPr>
          <p:cNvSpPr>
            <a:spLocks noGrp="1"/>
          </p:cNvSpPr>
          <p:nvPr>
            <p:ph type="ctrTitle"/>
          </p:nvPr>
        </p:nvSpPr>
        <p:spPr/>
        <p:txBody>
          <a:bodyPr/>
          <a:lstStyle/>
          <a:p>
            <a:r>
              <a:rPr lang="en-US" dirty="0"/>
              <a:t>ANALYSIS AND INSIGHTS ON PARCH AND POSEY</a:t>
            </a:r>
            <a:endParaRPr lang="en-NG" dirty="0"/>
          </a:p>
        </p:txBody>
      </p:sp>
      <p:sp>
        <p:nvSpPr>
          <p:cNvPr id="3" name="Subtitle 2">
            <a:extLst>
              <a:ext uri="{FF2B5EF4-FFF2-40B4-BE49-F238E27FC236}">
                <a16:creationId xmlns:a16="http://schemas.microsoft.com/office/drawing/2014/main" id="{812D5E1B-7BED-8F6F-80D0-CCF75FFBDAB8}"/>
              </a:ext>
            </a:extLst>
          </p:cNvPr>
          <p:cNvSpPr>
            <a:spLocks noGrp="1"/>
          </p:cNvSpPr>
          <p:nvPr>
            <p:ph type="subTitle" idx="1"/>
          </p:nvPr>
        </p:nvSpPr>
        <p:spPr>
          <a:xfrm>
            <a:off x="1000630" y="4641676"/>
            <a:ext cx="8410656" cy="1463702"/>
          </a:xfrm>
        </p:spPr>
        <p:txBody>
          <a:bodyPr>
            <a:normAutofit/>
          </a:bodyPr>
          <a:lstStyle/>
          <a:p>
            <a:r>
              <a:rPr lang="en-US" dirty="0"/>
              <a:t>By </a:t>
            </a:r>
            <a:r>
              <a:rPr lang="en-US" dirty="0" err="1"/>
              <a:t>Goup</a:t>
            </a:r>
            <a:r>
              <a:rPr lang="en-US" dirty="0"/>
              <a:t> 15: Edmond Nathan</a:t>
            </a:r>
          </a:p>
          <a:p>
            <a:r>
              <a:rPr lang="en-US" dirty="0" err="1"/>
              <a:t>Emenike</a:t>
            </a:r>
            <a:r>
              <a:rPr lang="en-US" dirty="0"/>
              <a:t> Nyema-</a:t>
            </a:r>
            <a:r>
              <a:rPr lang="en-US" dirty="0" err="1"/>
              <a:t>Amadi</a:t>
            </a:r>
            <a:endParaRPr lang="en-US" dirty="0"/>
          </a:p>
          <a:p>
            <a:r>
              <a:rPr lang="pt-PT" dirty="0"/>
              <a:t>Surajudeen Abodunrin</a:t>
            </a:r>
            <a:endParaRPr lang="en-NG" dirty="0"/>
          </a:p>
        </p:txBody>
      </p:sp>
      <p:sp>
        <p:nvSpPr>
          <p:cNvPr id="4" name="Google Shape;84;p1">
            <a:extLst>
              <a:ext uri="{FF2B5EF4-FFF2-40B4-BE49-F238E27FC236}">
                <a16:creationId xmlns:a16="http://schemas.microsoft.com/office/drawing/2014/main" id="{EF24847F-711F-88B4-977D-109AA527583B}"/>
              </a:ext>
            </a:extLst>
          </p:cNvPr>
          <p:cNvSpPr/>
          <p:nvPr/>
        </p:nvSpPr>
        <p:spPr>
          <a:xfrm>
            <a:off x="9644281" y="232996"/>
            <a:ext cx="2200715" cy="737674"/>
          </a:xfrm>
          <a:custGeom>
            <a:avLst/>
            <a:gdLst/>
            <a:ahLst/>
            <a:cxnLst/>
            <a:rect l="l" t="t" r="r" b="b"/>
            <a:pathLst>
              <a:path w="2356976" h="750740" extrusionOk="0">
                <a:moveTo>
                  <a:pt x="0" y="0"/>
                </a:moveTo>
                <a:lnTo>
                  <a:pt x="2356976" y="0"/>
                </a:lnTo>
                <a:lnTo>
                  <a:pt x="2356976" y="750740"/>
                </a:lnTo>
                <a:lnTo>
                  <a:pt x="0" y="750740"/>
                </a:lnTo>
                <a:lnTo>
                  <a:pt x="0" y="0"/>
                </a:lnTo>
                <a:close/>
              </a:path>
            </a:pathLst>
          </a:custGeom>
          <a:blipFill rotWithShape="1">
            <a:blip r:embed="rId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90;p1">
            <a:extLst>
              <a:ext uri="{FF2B5EF4-FFF2-40B4-BE49-F238E27FC236}">
                <a16:creationId xmlns:a16="http://schemas.microsoft.com/office/drawing/2014/main" id="{FCCF7188-2CDF-E824-CDD3-FD2FAB6556C3}"/>
              </a:ext>
            </a:extLst>
          </p:cNvPr>
          <p:cNvSpPr txBox="1"/>
          <p:nvPr/>
        </p:nvSpPr>
        <p:spPr>
          <a:xfrm>
            <a:off x="0" y="-5629"/>
            <a:ext cx="2338322" cy="517065"/>
          </a:xfrm>
          <a:prstGeom prst="rect">
            <a:avLst/>
          </a:prstGeom>
          <a:solidFill>
            <a:schemeClr val="accent1"/>
          </a:solidFill>
          <a:ln>
            <a:noFill/>
          </a:ln>
        </p:spPr>
        <p:txBody>
          <a:bodyPr spcFirstLastPara="1" wrap="square" lIns="0" tIns="0" rIns="0" bIns="0" anchor="t" anchorCtr="0">
            <a:spAutoFit/>
          </a:bodyPr>
          <a:lstStyle/>
          <a:p>
            <a:pPr marL="0" marR="0" lvl="0" indent="0" algn="ctr" rtl="0">
              <a:lnSpc>
                <a:spcPct val="119969"/>
              </a:lnSpc>
              <a:spcBef>
                <a:spcPts val="0"/>
              </a:spcBef>
              <a:spcAft>
                <a:spcPts val="0"/>
              </a:spcAft>
              <a:buClr>
                <a:srgbClr val="000000"/>
              </a:buClr>
              <a:buSzPts val="1000"/>
              <a:buFont typeface="Arial"/>
              <a:buNone/>
            </a:pPr>
            <a:r>
              <a:rPr lang="en" sz="1400" b="0" i="0" u="none" strike="noStrike" cap="none" dirty="0">
                <a:solidFill>
                  <a:srgbClr val="FFFFFF"/>
                </a:solidFill>
                <a:latin typeface="Montserrat"/>
                <a:ea typeface="Montserrat"/>
                <a:cs typeface="Montserrat"/>
                <a:sym typeface="Montserrat"/>
              </a:rPr>
              <a:t>coredataengineers</a:t>
            </a:r>
            <a:endParaRPr sz="1050" b="0" i="0" u="none" strike="noStrike" cap="none" dirty="0">
              <a:solidFill>
                <a:srgbClr val="000000"/>
              </a:solidFill>
              <a:latin typeface="Arial"/>
              <a:ea typeface="Arial"/>
              <a:cs typeface="Arial"/>
              <a:sym typeface="Arial"/>
            </a:endParaRPr>
          </a:p>
          <a:p>
            <a:pPr marL="0" marR="0" lvl="0" indent="0" algn="ctr" rtl="0">
              <a:lnSpc>
                <a:spcPct val="119969"/>
              </a:lnSpc>
              <a:spcBef>
                <a:spcPts val="0"/>
              </a:spcBef>
              <a:spcAft>
                <a:spcPts val="0"/>
              </a:spcAft>
              <a:buClr>
                <a:srgbClr val="000000"/>
              </a:buClr>
              <a:buSzPts val="1000"/>
              <a:buFont typeface="Arial"/>
              <a:buNone/>
            </a:pPr>
            <a:endParaRPr sz="1400" b="0" i="0" u="none" strike="noStrike" cap="none"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5147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CB66-ED01-A1D4-3558-4599DEA5F099}"/>
              </a:ext>
            </a:extLst>
          </p:cNvPr>
          <p:cNvSpPr>
            <a:spLocks noGrp="1"/>
          </p:cNvSpPr>
          <p:nvPr>
            <p:ph type="title"/>
          </p:nvPr>
        </p:nvSpPr>
        <p:spPr/>
        <p:txBody>
          <a:bodyPr/>
          <a:lstStyle/>
          <a:p>
            <a:r>
              <a:rPr lang="en-US"/>
              <a:t>Analysis (Cont’d)</a:t>
            </a:r>
            <a:endParaRPr lang="en-NG" dirty="0"/>
          </a:p>
        </p:txBody>
      </p:sp>
      <p:sp>
        <p:nvSpPr>
          <p:cNvPr id="3" name="Content Placeholder 2">
            <a:extLst>
              <a:ext uri="{FF2B5EF4-FFF2-40B4-BE49-F238E27FC236}">
                <a16:creationId xmlns:a16="http://schemas.microsoft.com/office/drawing/2014/main" id="{63BEC3DB-3A05-91C7-E174-20FD2432E373}"/>
              </a:ext>
            </a:extLst>
          </p:cNvPr>
          <p:cNvSpPr>
            <a:spLocks noGrp="1"/>
          </p:cNvSpPr>
          <p:nvPr>
            <p:ph idx="1"/>
          </p:nvPr>
        </p:nvSpPr>
        <p:spPr>
          <a:xfrm>
            <a:off x="677334" y="1195754"/>
            <a:ext cx="10675294" cy="5359791"/>
          </a:xfrm>
        </p:spPr>
        <p:txBody>
          <a:bodyPr>
            <a:normAutofit/>
          </a:bodyPr>
          <a:lstStyle/>
          <a:p>
            <a:pPr>
              <a:lnSpc>
                <a:spcPct val="150000"/>
              </a:lnSpc>
            </a:pPr>
            <a:r>
              <a:rPr lang="en-US" sz="2400" dirty="0"/>
              <a:t>Earlie </a:t>
            </a:r>
            <a:r>
              <a:rPr lang="en-US" sz="2400" dirty="0" err="1"/>
              <a:t>Schleusner</a:t>
            </a:r>
            <a:r>
              <a:rPr lang="en-US" sz="2400" dirty="0"/>
              <a:t> leads as the top-performing sales rep with over $1 million in revenue, showcasing strong sales skills and potential for mentoring others. </a:t>
            </a:r>
          </a:p>
          <a:p>
            <a:pPr>
              <a:lnSpc>
                <a:spcPct val="150000"/>
              </a:lnSpc>
            </a:pPr>
            <a:r>
              <a:rPr lang="en-US" sz="2400" dirty="0"/>
              <a:t>Tia Amato, close behind, has also crossed the $1 million mark, with opportunities for further growth through client retention and upselling. Vernita Plump, generating $934K, is a strong contributor and has the potential to exceed $1 million with targeted strategies. </a:t>
            </a:r>
          </a:p>
        </p:txBody>
      </p:sp>
    </p:spTree>
    <p:extLst>
      <p:ext uri="{BB962C8B-B14F-4D97-AF65-F5344CB8AC3E}">
        <p14:creationId xmlns:p14="http://schemas.microsoft.com/office/powerpoint/2010/main" val="38555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2724-B674-9630-FE9B-005F5C43A140}"/>
              </a:ext>
            </a:extLst>
          </p:cNvPr>
          <p:cNvSpPr>
            <a:spLocks noGrp="1"/>
          </p:cNvSpPr>
          <p:nvPr>
            <p:ph type="title"/>
          </p:nvPr>
        </p:nvSpPr>
        <p:spPr/>
        <p:txBody>
          <a:bodyPr/>
          <a:lstStyle/>
          <a:p>
            <a:r>
              <a:rPr lang="en-US" dirty="0"/>
              <a:t>Recommendation</a:t>
            </a:r>
            <a:endParaRPr lang="en-NG" dirty="0"/>
          </a:p>
        </p:txBody>
      </p:sp>
      <p:sp>
        <p:nvSpPr>
          <p:cNvPr id="3" name="Content Placeholder 2">
            <a:extLst>
              <a:ext uri="{FF2B5EF4-FFF2-40B4-BE49-F238E27FC236}">
                <a16:creationId xmlns:a16="http://schemas.microsoft.com/office/drawing/2014/main" id="{233F0684-1F2B-9F7B-D735-6D419AEF40E2}"/>
              </a:ext>
            </a:extLst>
          </p:cNvPr>
          <p:cNvSpPr>
            <a:spLocks noGrp="1"/>
          </p:cNvSpPr>
          <p:nvPr>
            <p:ph idx="1"/>
          </p:nvPr>
        </p:nvSpPr>
        <p:spPr>
          <a:xfrm>
            <a:off x="393895" y="1195755"/>
            <a:ext cx="11120771" cy="5345722"/>
          </a:xfrm>
        </p:spPr>
        <p:txBody>
          <a:bodyPr>
            <a:normAutofit/>
          </a:bodyPr>
          <a:lstStyle/>
          <a:p>
            <a:pPr>
              <a:lnSpc>
                <a:spcPct val="200000"/>
              </a:lnSpc>
            </a:pPr>
            <a:r>
              <a:rPr lang="en-US" sz="2400" dirty="0"/>
              <a:t>All three reps are crucial to the business’s success, and focusing on their key accounts can unlock even more revenue. They should also be rewarded with bonuses for motivation an morale boost.</a:t>
            </a:r>
          </a:p>
          <a:p>
            <a:pPr>
              <a:lnSpc>
                <a:spcPct val="200000"/>
              </a:lnSpc>
            </a:pPr>
            <a:r>
              <a:rPr lang="en-US" sz="2400" dirty="0"/>
              <a:t> The low revenue yield in the  Midwest should guide resource allocation and marketing focus to maximize revenue across all regions.</a:t>
            </a:r>
            <a:endParaRPr lang="en-NG" sz="2400" dirty="0"/>
          </a:p>
          <a:p>
            <a:endParaRPr lang="en-NG" sz="2400" dirty="0"/>
          </a:p>
        </p:txBody>
      </p:sp>
    </p:spTree>
    <p:extLst>
      <p:ext uri="{BB962C8B-B14F-4D97-AF65-F5344CB8AC3E}">
        <p14:creationId xmlns:p14="http://schemas.microsoft.com/office/powerpoint/2010/main" val="232583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F7E0-A774-4C0E-8DAC-F14BB318A34F}"/>
              </a:ext>
            </a:extLst>
          </p:cNvPr>
          <p:cNvSpPr>
            <a:spLocks noGrp="1"/>
          </p:cNvSpPr>
          <p:nvPr>
            <p:ph type="title"/>
          </p:nvPr>
        </p:nvSpPr>
        <p:spPr>
          <a:xfrm>
            <a:off x="916486" y="1833490"/>
            <a:ext cx="8596668" cy="3403600"/>
          </a:xfrm>
        </p:spPr>
        <p:txBody>
          <a:bodyPr/>
          <a:lstStyle/>
          <a:p>
            <a:r>
              <a:rPr lang="en-US" dirty="0"/>
              <a:t>                THANK YOU</a:t>
            </a:r>
            <a:endParaRPr lang="en-NG" dirty="0"/>
          </a:p>
        </p:txBody>
      </p:sp>
    </p:spTree>
    <p:extLst>
      <p:ext uri="{BB962C8B-B14F-4D97-AF65-F5344CB8AC3E}">
        <p14:creationId xmlns:p14="http://schemas.microsoft.com/office/powerpoint/2010/main" val="1958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8D9C-786C-D398-1A20-DA156B1FDC7B}"/>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F358D637-0AC0-AB5E-A8C8-301A7CB09543}"/>
              </a:ext>
            </a:extLst>
          </p:cNvPr>
          <p:cNvSpPr>
            <a:spLocks noGrp="1"/>
          </p:cNvSpPr>
          <p:nvPr>
            <p:ph idx="1"/>
          </p:nvPr>
        </p:nvSpPr>
        <p:spPr>
          <a:xfrm>
            <a:off x="677334" y="2574388"/>
            <a:ext cx="8596668" cy="3466974"/>
          </a:xfrm>
        </p:spPr>
        <p:txBody>
          <a:bodyPr>
            <a:normAutofit/>
          </a:bodyPr>
          <a:lstStyle/>
          <a:p>
            <a:r>
              <a:rPr lang="en-US" sz="4000" b="0" i="0" dirty="0">
                <a:solidFill>
                  <a:srgbClr val="1F2328"/>
                </a:solidFill>
                <a:effectLst/>
                <a:highlight>
                  <a:srgbClr val="FFFFFF"/>
                </a:highlight>
                <a:latin typeface="-apple-system"/>
              </a:rPr>
              <a:t> This is an exploratory analysis on the database of Parch and Posey</a:t>
            </a:r>
            <a:endParaRPr lang="en-NG" sz="4000" dirty="0"/>
          </a:p>
        </p:txBody>
      </p:sp>
    </p:spTree>
    <p:extLst>
      <p:ext uri="{BB962C8B-B14F-4D97-AF65-F5344CB8AC3E}">
        <p14:creationId xmlns:p14="http://schemas.microsoft.com/office/powerpoint/2010/main" val="370113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BBEE-C9AC-AC96-544F-07F1370D76BD}"/>
              </a:ext>
            </a:extLst>
          </p:cNvPr>
          <p:cNvSpPr>
            <a:spLocks noGrp="1"/>
          </p:cNvSpPr>
          <p:nvPr>
            <p:ph type="title"/>
          </p:nvPr>
        </p:nvSpPr>
        <p:spPr/>
        <p:txBody>
          <a:bodyPr/>
          <a:lstStyle/>
          <a:p>
            <a:r>
              <a:rPr lang="en-US" dirty="0"/>
              <a:t>BRIEF HISTORY OF PARCH AND POSEY</a:t>
            </a:r>
            <a:endParaRPr lang="en-NG" dirty="0"/>
          </a:p>
        </p:txBody>
      </p:sp>
      <p:sp>
        <p:nvSpPr>
          <p:cNvPr id="3" name="Content Placeholder 2">
            <a:extLst>
              <a:ext uri="{FF2B5EF4-FFF2-40B4-BE49-F238E27FC236}">
                <a16:creationId xmlns:a16="http://schemas.microsoft.com/office/drawing/2014/main" id="{BE8D5514-FC0A-F6B6-4995-EE0F447737ED}"/>
              </a:ext>
            </a:extLst>
          </p:cNvPr>
          <p:cNvSpPr>
            <a:spLocks noGrp="1"/>
          </p:cNvSpPr>
          <p:nvPr>
            <p:ph idx="1"/>
          </p:nvPr>
        </p:nvSpPr>
        <p:spPr>
          <a:xfrm>
            <a:off x="677334" y="1772529"/>
            <a:ext cx="8930900" cy="4268833"/>
          </a:xfrm>
        </p:spPr>
        <p:txBody>
          <a:bodyPr>
            <a:normAutofit/>
          </a:bodyPr>
          <a:lstStyle/>
          <a:p>
            <a:r>
              <a:rPr lang="en-US" sz="4000" b="0" i="0" dirty="0">
                <a:solidFill>
                  <a:srgbClr val="1F2328"/>
                </a:solidFill>
                <a:effectLst/>
                <a:highlight>
                  <a:srgbClr val="FFFFFF"/>
                </a:highlight>
                <a:latin typeface="-apple-system"/>
              </a:rPr>
              <a:t>Parch and Posey is a hypothetical paper company's sales data of different types of paper (standard, gloss, poster). </a:t>
            </a:r>
          </a:p>
          <a:p>
            <a:r>
              <a:rPr lang="en-US" sz="4000" b="0" i="0" dirty="0">
                <a:solidFill>
                  <a:srgbClr val="1F2328"/>
                </a:solidFill>
                <a:effectLst/>
                <a:highlight>
                  <a:srgbClr val="FFFFFF"/>
                </a:highlight>
                <a:latin typeface="-apple-system"/>
              </a:rPr>
              <a:t>They have branches in different regions across the world.</a:t>
            </a:r>
            <a:endParaRPr lang="en-NG" sz="4000" dirty="0"/>
          </a:p>
        </p:txBody>
      </p:sp>
    </p:spTree>
    <p:extLst>
      <p:ext uri="{BB962C8B-B14F-4D97-AF65-F5344CB8AC3E}">
        <p14:creationId xmlns:p14="http://schemas.microsoft.com/office/powerpoint/2010/main" val="59470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2D4-0287-167E-FA63-FA9BC6164834}"/>
              </a:ext>
            </a:extLst>
          </p:cNvPr>
          <p:cNvSpPr>
            <a:spLocks noGrp="1"/>
          </p:cNvSpPr>
          <p:nvPr>
            <p:ph type="title"/>
          </p:nvPr>
        </p:nvSpPr>
        <p:spPr/>
        <p:txBody>
          <a:bodyPr/>
          <a:lstStyle/>
          <a:p>
            <a:r>
              <a:rPr lang="en-US" dirty="0"/>
              <a:t>Proposed Analysis</a:t>
            </a:r>
            <a:endParaRPr lang="en-NG" dirty="0"/>
          </a:p>
        </p:txBody>
      </p:sp>
      <p:sp>
        <p:nvSpPr>
          <p:cNvPr id="3" name="Content Placeholder 2">
            <a:extLst>
              <a:ext uri="{FF2B5EF4-FFF2-40B4-BE49-F238E27FC236}">
                <a16:creationId xmlns:a16="http://schemas.microsoft.com/office/drawing/2014/main" id="{990DE575-9CFE-F8AA-5941-57291E757C37}"/>
              </a:ext>
            </a:extLst>
          </p:cNvPr>
          <p:cNvSpPr>
            <a:spLocks noGrp="1"/>
          </p:cNvSpPr>
          <p:nvPr>
            <p:ph idx="1"/>
          </p:nvPr>
        </p:nvSpPr>
        <p:spPr>
          <a:xfrm>
            <a:off x="677334" y="1519311"/>
            <a:ext cx="9648352" cy="4895557"/>
          </a:xfrm>
        </p:spPr>
        <p:txBody>
          <a:bodyPr>
            <a:normAutofit lnSpcReduction="10000"/>
          </a:bodyPr>
          <a:lstStyle/>
          <a:p>
            <a:pPr>
              <a:lnSpc>
                <a:spcPct val="150000"/>
              </a:lnSpc>
            </a:pPr>
            <a:r>
              <a:rPr lang="en-US" sz="2800" dirty="0"/>
              <a:t>What is the total revenue generated by each sales channel (Direct Vs. Indirect), and how does the revenue distribution vary across different regions?</a:t>
            </a:r>
          </a:p>
          <a:p>
            <a:pPr>
              <a:lnSpc>
                <a:spcPct val="150000"/>
              </a:lnSpc>
            </a:pPr>
            <a:r>
              <a:rPr lang="en-US" sz="2800" dirty="0"/>
              <a:t>Top performing sales rep by revenue?</a:t>
            </a:r>
          </a:p>
          <a:p>
            <a:pPr>
              <a:lnSpc>
                <a:spcPct val="150000"/>
              </a:lnSpc>
            </a:pPr>
            <a:r>
              <a:rPr lang="en-US" sz="2800" dirty="0"/>
              <a:t>What is the total revenue generated by each region?</a:t>
            </a:r>
          </a:p>
          <a:p>
            <a:pPr>
              <a:lnSpc>
                <a:spcPct val="150000"/>
              </a:lnSpc>
            </a:pPr>
            <a:r>
              <a:rPr lang="en-US" sz="2800" dirty="0"/>
              <a:t>What is the average order amount for each of the top two product categories. </a:t>
            </a:r>
          </a:p>
          <a:p>
            <a:endParaRPr lang="en-NG" dirty="0"/>
          </a:p>
        </p:txBody>
      </p:sp>
    </p:spTree>
    <p:extLst>
      <p:ext uri="{BB962C8B-B14F-4D97-AF65-F5344CB8AC3E}">
        <p14:creationId xmlns:p14="http://schemas.microsoft.com/office/powerpoint/2010/main" val="266835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A8AE-C472-2AC1-AEBC-FE71643B9FB5}"/>
              </a:ext>
            </a:extLst>
          </p:cNvPr>
          <p:cNvSpPr>
            <a:spLocks noGrp="1"/>
          </p:cNvSpPr>
          <p:nvPr>
            <p:ph type="title"/>
          </p:nvPr>
        </p:nvSpPr>
        <p:spPr>
          <a:xfrm>
            <a:off x="381913" y="201637"/>
            <a:ext cx="2009595" cy="980049"/>
          </a:xfrm>
        </p:spPr>
        <p:txBody>
          <a:bodyPr/>
          <a:lstStyle/>
          <a:p>
            <a:endParaRPr lang="en-NG" dirty="0"/>
          </a:p>
        </p:txBody>
      </p:sp>
      <p:pic>
        <p:nvPicPr>
          <p:cNvPr id="12" name="Picture 11">
            <a:extLst>
              <a:ext uri="{FF2B5EF4-FFF2-40B4-BE49-F238E27FC236}">
                <a16:creationId xmlns:a16="http://schemas.microsoft.com/office/drawing/2014/main" id="{F6F272A3-682C-78EA-3845-90C0729E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40" y="4445391"/>
            <a:ext cx="8944968" cy="1997611"/>
          </a:xfrm>
          <a:prstGeom prst="rect">
            <a:avLst/>
          </a:prstGeom>
        </p:spPr>
      </p:pic>
      <p:pic>
        <p:nvPicPr>
          <p:cNvPr id="16" name="Content Placeholder 15">
            <a:extLst>
              <a:ext uri="{FF2B5EF4-FFF2-40B4-BE49-F238E27FC236}">
                <a16:creationId xmlns:a16="http://schemas.microsoft.com/office/drawing/2014/main" id="{3019E0A4-B9BF-D7D4-1D2D-D1E693D8E3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83877" y="414998"/>
            <a:ext cx="7680960" cy="3833445"/>
          </a:xfrm>
        </p:spPr>
      </p:pic>
    </p:spTree>
    <p:extLst>
      <p:ext uri="{BB962C8B-B14F-4D97-AF65-F5344CB8AC3E}">
        <p14:creationId xmlns:p14="http://schemas.microsoft.com/office/powerpoint/2010/main" val="133081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F01775-791E-2319-E13F-4D9BA8CF0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180" y="450167"/>
            <a:ext cx="8531823" cy="4206386"/>
          </a:xfrm>
        </p:spPr>
      </p:pic>
      <p:pic>
        <p:nvPicPr>
          <p:cNvPr id="10" name="Picture 9">
            <a:extLst>
              <a:ext uri="{FF2B5EF4-FFF2-40B4-BE49-F238E27FC236}">
                <a16:creationId xmlns:a16="http://schemas.microsoft.com/office/drawing/2014/main" id="{D1297816-2421-67DF-BE38-9D6DCE073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312" y="4656553"/>
            <a:ext cx="9101796" cy="1971675"/>
          </a:xfrm>
          <a:prstGeom prst="rect">
            <a:avLst/>
          </a:prstGeom>
        </p:spPr>
      </p:pic>
    </p:spTree>
    <p:extLst>
      <p:ext uri="{BB962C8B-B14F-4D97-AF65-F5344CB8AC3E}">
        <p14:creationId xmlns:p14="http://schemas.microsoft.com/office/powerpoint/2010/main" val="162509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8546C2-1E28-C244-77C4-4F637D5FF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972" y="351692"/>
            <a:ext cx="10100603" cy="4051496"/>
          </a:xfrm>
        </p:spPr>
      </p:pic>
      <p:pic>
        <p:nvPicPr>
          <p:cNvPr id="7" name="Picture 6">
            <a:extLst>
              <a:ext uri="{FF2B5EF4-FFF2-40B4-BE49-F238E27FC236}">
                <a16:creationId xmlns:a16="http://schemas.microsoft.com/office/drawing/2014/main" id="{EAE11319-7F56-16A7-418B-2F63B9817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321" y="4403188"/>
            <a:ext cx="8531823" cy="2103120"/>
          </a:xfrm>
          <a:prstGeom prst="rect">
            <a:avLst/>
          </a:prstGeom>
        </p:spPr>
      </p:pic>
    </p:spTree>
    <p:extLst>
      <p:ext uri="{BB962C8B-B14F-4D97-AF65-F5344CB8AC3E}">
        <p14:creationId xmlns:p14="http://schemas.microsoft.com/office/powerpoint/2010/main" val="2283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943-B21C-DB4C-02E1-797D2951AAF7}"/>
              </a:ext>
            </a:extLst>
          </p:cNvPr>
          <p:cNvSpPr>
            <a:spLocks noGrp="1"/>
          </p:cNvSpPr>
          <p:nvPr>
            <p:ph type="title"/>
          </p:nvPr>
        </p:nvSpPr>
        <p:spPr/>
        <p:txBody>
          <a:bodyPr/>
          <a:lstStyle/>
          <a:p>
            <a:r>
              <a:rPr lang="en-US" dirty="0"/>
              <a:t>ANALYSIS</a:t>
            </a:r>
            <a:br>
              <a:rPr lang="en-US" dirty="0"/>
            </a:br>
            <a:endParaRPr lang="en-NG" dirty="0"/>
          </a:p>
        </p:txBody>
      </p:sp>
      <p:sp>
        <p:nvSpPr>
          <p:cNvPr id="3" name="Content Placeholder 2">
            <a:extLst>
              <a:ext uri="{FF2B5EF4-FFF2-40B4-BE49-F238E27FC236}">
                <a16:creationId xmlns:a16="http://schemas.microsoft.com/office/drawing/2014/main" id="{1059D444-35B3-6600-D44C-D24B6D67BCA6}"/>
              </a:ext>
            </a:extLst>
          </p:cNvPr>
          <p:cNvSpPr>
            <a:spLocks noGrp="1"/>
          </p:cNvSpPr>
          <p:nvPr>
            <p:ph idx="1"/>
          </p:nvPr>
        </p:nvSpPr>
        <p:spPr>
          <a:xfrm>
            <a:off x="677333" y="1294229"/>
            <a:ext cx="9620217" cy="4747134"/>
          </a:xfrm>
        </p:spPr>
        <p:txBody>
          <a:bodyPr>
            <a:normAutofit/>
          </a:bodyPr>
          <a:lstStyle/>
          <a:p>
            <a:r>
              <a:rPr lang="en-US" sz="2400" dirty="0"/>
              <a:t>The Northeast region leads in revenue, generating $7.74 million, making it the most lucrative region for the business. Southeast follows closely with $6.45 million, indicating strong sales activity there. </a:t>
            </a:r>
          </a:p>
          <a:p>
            <a:pPr marL="0" indent="0">
              <a:buNone/>
            </a:pPr>
            <a:endParaRPr lang="en-US" sz="2400" dirty="0"/>
          </a:p>
          <a:p>
            <a:r>
              <a:rPr lang="en-US" sz="2400" dirty="0"/>
              <a:t>The West region, while still substantial at $5.92 million, trails behind the top two regions. Midwest shows the lowest revenue at $3.01 million, suggesting potential for improvement or targeted growth strategies. </a:t>
            </a:r>
          </a:p>
        </p:txBody>
      </p:sp>
    </p:spTree>
    <p:extLst>
      <p:ext uri="{BB962C8B-B14F-4D97-AF65-F5344CB8AC3E}">
        <p14:creationId xmlns:p14="http://schemas.microsoft.com/office/powerpoint/2010/main" val="336550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5907-61F4-5FBE-76B0-80320CCA6673}"/>
              </a:ext>
            </a:extLst>
          </p:cNvPr>
          <p:cNvSpPr>
            <a:spLocks noGrp="1"/>
          </p:cNvSpPr>
          <p:nvPr>
            <p:ph type="title"/>
          </p:nvPr>
        </p:nvSpPr>
        <p:spPr/>
        <p:txBody>
          <a:bodyPr/>
          <a:lstStyle/>
          <a:p>
            <a:r>
              <a:rPr lang="en-US" dirty="0"/>
              <a:t>Analysis (Cont’d)</a:t>
            </a:r>
            <a:endParaRPr lang="en-NG" dirty="0"/>
          </a:p>
        </p:txBody>
      </p:sp>
      <p:sp>
        <p:nvSpPr>
          <p:cNvPr id="3" name="Content Placeholder 2">
            <a:extLst>
              <a:ext uri="{FF2B5EF4-FFF2-40B4-BE49-F238E27FC236}">
                <a16:creationId xmlns:a16="http://schemas.microsoft.com/office/drawing/2014/main" id="{CCA46014-0266-1520-2661-339C023B5D88}"/>
              </a:ext>
            </a:extLst>
          </p:cNvPr>
          <p:cNvSpPr>
            <a:spLocks noGrp="1"/>
          </p:cNvSpPr>
          <p:nvPr>
            <p:ph idx="1"/>
          </p:nvPr>
        </p:nvSpPr>
        <p:spPr>
          <a:xfrm>
            <a:off x="677334" y="2160589"/>
            <a:ext cx="9943774" cy="4240211"/>
          </a:xfrm>
        </p:spPr>
        <p:txBody>
          <a:bodyPr>
            <a:normAutofit/>
          </a:bodyPr>
          <a:lstStyle/>
          <a:p>
            <a:r>
              <a:rPr lang="en-US" sz="2400" dirty="0"/>
              <a:t>The Standard product category is the top performer, generating $9.67 million in revenue with an average order amount of $1,589, indicating high demand and value per order. </a:t>
            </a:r>
          </a:p>
          <a:p>
            <a:r>
              <a:rPr lang="en-US" sz="2400" dirty="0"/>
              <a:t>The Gloss category follows with $7.59 million in revenue and a lower average order amount of $1,288. While both categories perform well, the higher average order value for Standard suggests it could be prioritized in marketing and sales efforts. </a:t>
            </a:r>
          </a:p>
          <a:p>
            <a:r>
              <a:rPr lang="en-US" sz="2400" dirty="0"/>
              <a:t>Increasing focus on Gloss may help close the gap in revenue potential. Both categories are key revenue drivers for the business.</a:t>
            </a:r>
            <a:endParaRPr lang="en-NG" sz="2400" dirty="0"/>
          </a:p>
        </p:txBody>
      </p:sp>
    </p:spTree>
    <p:extLst>
      <p:ext uri="{BB962C8B-B14F-4D97-AF65-F5344CB8AC3E}">
        <p14:creationId xmlns:p14="http://schemas.microsoft.com/office/powerpoint/2010/main" val="5272530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451</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Montserrat</vt:lpstr>
      <vt:lpstr>Trebuchet MS</vt:lpstr>
      <vt:lpstr>Wingdings 3</vt:lpstr>
      <vt:lpstr>Facet</vt:lpstr>
      <vt:lpstr>ANALYSIS AND INSIGHTS ON PARCH AND POSEY</vt:lpstr>
      <vt:lpstr>INTRODUCTION</vt:lpstr>
      <vt:lpstr>BRIEF HISTORY OF PARCH AND POSEY</vt:lpstr>
      <vt:lpstr>Proposed Analysis</vt:lpstr>
      <vt:lpstr>PowerPoint Presentation</vt:lpstr>
      <vt:lpstr>PowerPoint Presentation</vt:lpstr>
      <vt:lpstr>PowerPoint Presentation</vt:lpstr>
      <vt:lpstr>ANALYSIS </vt:lpstr>
      <vt:lpstr>Analysis (Cont’d)</vt:lpstr>
      <vt:lpstr>Analysis (Cont’d)</vt:lpstr>
      <vt:lpstr>Recommendation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richardruthdennis@gmail.com</dc:creator>
  <cp:lastModifiedBy>richardruthdennis@gmail.com</cp:lastModifiedBy>
  <cp:revision>3</cp:revision>
  <dcterms:created xsi:type="dcterms:W3CDTF">2024-09-06T21:09:50Z</dcterms:created>
  <dcterms:modified xsi:type="dcterms:W3CDTF">2024-09-06T23:55:53Z</dcterms:modified>
</cp:coreProperties>
</file>