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C01-F8CD-441D-8C71-E6C5004D4F53}" type="datetimeFigureOut">
              <a:rPr lang="en-NG" smtClean="0"/>
              <a:t>06/09/2024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130-AD42-414E-8C38-977F17735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7853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C01-F8CD-441D-8C71-E6C5004D4F53}" type="datetimeFigureOut">
              <a:rPr lang="en-NG" smtClean="0"/>
              <a:t>06/09/2024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130-AD42-414E-8C38-977F17735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0775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C01-F8CD-441D-8C71-E6C5004D4F53}" type="datetimeFigureOut">
              <a:rPr lang="en-NG" smtClean="0"/>
              <a:t>06/09/2024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130-AD42-414E-8C38-977F1773579C}" type="slidenum">
              <a:rPr lang="en-NG" smtClean="0"/>
              <a:t>‹#›</a:t>
            </a:fld>
            <a:endParaRPr lang="en-N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5229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C01-F8CD-441D-8C71-E6C5004D4F53}" type="datetimeFigureOut">
              <a:rPr lang="en-NG" smtClean="0"/>
              <a:t>06/09/2024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130-AD42-414E-8C38-977F17735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0220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C01-F8CD-441D-8C71-E6C5004D4F53}" type="datetimeFigureOut">
              <a:rPr lang="en-NG" smtClean="0"/>
              <a:t>06/09/2024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130-AD42-414E-8C38-977F1773579C}" type="slidenum">
              <a:rPr lang="en-NG" smtClean="0"/>
              <a:t>‹#›</a:t>
            </a:fld>
            <a:endParaRPr lang="en-N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2246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C01-F8CD-441D-8C71-E6C5004D4F53}" type="datetimeFigureOut">
              <a:rPr lang="en-NG" smtClean="0"/>
              <a:t>06/09/2024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130-AD42-414E-8C38-977F17735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46611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C01-F8CD-441D-8C71-E6C5004D4F53}" type="datetimeFigureOut">
              <a:rPr lang="en-NG" smtClean="0"/>
              <a:t>06/09/2024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130-AD42-414E-8C38-977F17735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7438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C01-F8CD-441D-8C71-E6C5004D4F53}" type="datetimeFigureOut">
              <a:rPr lang="en-NG" smtClean="0"/>
              <a:t>06/09/2024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130-AD42-414E-8C38-977F17735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0874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C01-F8CD-441D-8C71-E6C5004D4F53}" type="datetimeFigureOut">
              <a:rPr lang="en-NG" smtClean="0"/>
              <a:t>06/09/2024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130-AD42-414E-8C38-977F17735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397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C01-F8CD-441D-8C71-E6C5004D4F53}" type="datetimeFigureOut">
              <a:rPr lang="en-NG" smtClean="0"/>
              <a:t>06/09/2024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130-AD42-414E-8C38-977F17735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1036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C01-F8CD-441D-8C71-E6C5004D4F53}" type="datetimeFigureOut">
              <a:rPr lang="en-NG" smtClean="0"/>
              <a:t>06/09/2024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130-AD42-414E-8C38-977F17735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1484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C01-F8CD-441D-8C71-E6C5004D4F53}" type="datetimeFigureOut">
              <a:rPr lang="en-NG" smtClean="0"/>
              <a:t>06/09/2024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130-AD42-414E-8C38-977F17735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9868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C01-F8CD-441D-8C71-E6C5004D4F53}" type="datetimeFigureOut">
              <a:rPr lang="en-NG" smtClean="0"/>
              <a:t>06/09/2024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130-AD42-414E-8C38-977F17735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721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C01-F8CD-441D-8C71-E6C5004D4F53}" type="datetimeFigureOut">
              <a:rPr lang="en-NG" smtClean="0"/>
              <a:t>06/09/2024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130-AD42-414E-8C38-977F17735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7582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C01-F8CD-441D-8C71-E6C5004D4F53}" type="datetimeFigureOut">
              <a:rPr lang="en-NG" smtClean="0"/>
              <a:t>06/09/2024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130-AD42-414E-8C38-977F17735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9697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8CC01-F8CD-441D-8C71-E6C5004D4F53}" type="datetimeFigureOut">
              <a:rPr lang="en-NG" smtClean="0"/>
              <a:t>06/09/2024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130-AD42-414E-8C38-977F17735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7453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8CC01-F8CD-441D-8C71-E6C5004D4F53}" type="datetimeFigureOut">
              <a:rPr lang="en-NG" smtClean="0"/>
              <a:t>06/09/2024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2DF130-AD42-414E-8C38-977F1773579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0852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1468-87D4-E799-80B4-B4A20A710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AND INSIGHTS ON PARCH AND POSEY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D5E1B-7BED-8F6F-80D0-CCF75FFBD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630" y="4641676"/>
            <a:ext cx="8410656" cy="1463702"/>
          </a:xfrm>
        </p:spPr>
        <p:txBody>
          <a:bodyPr>
            <a:normAutofit/>
          </a:bodyPr>
          <a:lstStyle/>
          <a:p>
            <a:r>
              <a:rPr lang="en-US" dirty="0"/>
              <a:t>By </a:t>
            </a:r>
            <a:r>
              <a:rPr lang="en-US" dirty="0" err="1"/>
              <a:t>Goup</a:t>
            </a:r>
            <a:r>
              <a:rPr lang="en-US" dirty="0"/>
              <a:t> 15: Edmond Nathan</a:t>
            </a:r>
          </a:p>
          <a:p>
            <a:r>
              <a:rPr lang="en-US" dirty="0" err="1"/>
              <a:t>Emenike</a:t>
            </a:r>
            <a:r>
              <a:rPr lang="en-US" dirty="0"/>
              <a:t> Nyema-</a:t>
            </a:r>
            <a:r>
              <a:rPr lang="en-US" dirty="0" err="1"/>
              <a:t>Amadi</a:t>
            </a:r>
            <a:endParaRPr lang="en-US" dirty="0"/>
          </a:p>
          <a:p>
            <a:r>
              <a:rPr lang="pt-PT" dirty="0"/>
              <a:t>Surajudeen Abodunrin</a:t>
            </a:r>
            <a:endParaRPr lang="en-NG" dirty="0"/>
          </a:p>
        </p:txBody>
      </p:sp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EF24847F-711F-88B4-977D-109AA527583B}"/>
              </a:ext>
            </a:extLst>
          </p:cNvPr>
          <p:cNvSpPr/>
          <p:nvPr/>
        </p:nvSpPr>
        <p:spPr>
          <a:xfrm>
            <a:off x="9644281" y="232996"/>
            <a:ext cx="2200715" cy="737674"/>
          </a:xfrm>
          <a:custGeom>
            <a:avLst/>
            <a:gdLst/>
            <a:ahLst/>
            <a:cxnLst/>
            <a:rect l="l" t="t" r="r" b="b"/>
            <a:pathLst>
              <a:path w="2356976" h="750740" extrusionOk="0">
                <a:moveTo>
                  <a:pt x="0" y="0"/>
                </a:moveTo>
                <a:lnTo>
                  <a:pt x="2356976" y="0"/>
                </a:lnTo>
                <a:lnTo>
                  <a:pt x="2356976" y="750740"/>
                </a:lnTo>
                <a:lnTo>
                  <a:pt x="0" y="750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0;p1">
            <a:extLst>
              <a:ext uri="{FF2B5EF4-FFF2-40B4-BE49-F238E27FC236}">
                <a16:creationId xmlns:a16="http://schemas.microsoft.com/office/drawing/2014/main" id="{FCCF7188-2CDF-E824-CDD3-FD2FAB6556C3}"/>
              </a:ext>
            </a:extLst>
          </p:cNvPr>
          <p:cNvSpPr txBox="1"/>
          <p:nvPr/>
        </p:nvSpPr>
        <p:spPr>
          <a:xfrm>
            <a:off x="0" y="-5629"/>
            <a:ext cx="2338322" cy="5170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coredataengineers</a:t>
            </a: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1470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CB66-ED01-A1D4-3558-4599DEA5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(Cont’d)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EC3DB-3A05-91C7-E174-20FD2432E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5754"/>
            <a:ext cx="10675294" cy="5359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Earlie </a:t>
            </a:r>
            <a:r>
              <a:rPr lang="en-US" sz="2400" dirty="0" err="1"/>
              <a:t>Schleusner</a:t>
            </a:r>
            <a:r>
              <a:rPr lang="en-US" sz="2400" dirty="0"/>
              <a:t> leads as the top-performing sales rep with over $1 million in revenue, showcasing strong sales skills and potential for mentoring others.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Tia Amato, close behind, has also crossed the $1 million mark, with opportunities for further growth through client retention and upselling. Vernita Plump, generating $934K, is a strong contributor and has the potential to exceed $1 million with targeted strategies.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All three reps are crucial to the business’s success, and focusing on their key accounts can unlock even more revenue.</a:t>
            </a:r>
            <a:endParaRPr lang="en-NG" sz="2400" dirty="0"/>
          </a:p>
        </p:txBody>
      </p:sp>
    </p:spTree>
    <p:extLst>
      <p:ext uri="{BB962C8B-B14F-4D97-AF65-F5344CB8AC3E}">
        <p14:creationId xmlns:p14="http://schemas.microsoft.com/office/powerpoint/2010/main" val="3855540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F7E0-A774-4C0E-8DAC-F14BB318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86" y="1833490"/>
            <a:ext cx="8596668" cy="3403600"/>
          </a:xfrm>
        </p:spPr>
        <p:txBody>
          <a:bodyPr/>
          <a:lstStyle/>
          <a:p>
            <a:r>
              <a:rPr lang="en-US" dirty="0"/>
              <a:t>                THANK YOU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958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8D9C-786C-D398-1A20-DA156B1F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8D637-0AC0-AB5E-A8C8-301A7CB09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74388"/>
            <a:ext cx="8596668" cy="3466974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This is an exploratory analysis on the database of Parch and Posey</a:t>
            </a:r>
            <a:endParaRPr lang="en-NG" sz="4000" dirty="0"/>
          </a:p>
        </p:txBody>
      </p:sp>
    </p:spTree>
    <p:extLst>
      <p:ext uri="{BB962C8B-B14F-4D97-AF65-F5344CB8AC3E}">
        <p14:creationId xmlns:p14="http://schemas.microsoft.com/office/powerpoint/2010/main" val="370113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BBEE-C9AC-AC96-544F-07F1370D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PARCH AND POSEY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D5514-FC0A-F6B6-4995-EE0F44773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2529"/>
            <a:ext cx="8930900" cy="4268833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Parch and Posey is a hypothetical paper company's sales data of different types of paper (standard, gloss, poster). </a:t>
            </a:r>
          </a:p>
          <a:p>
            <a:r>
              <a:rPr lang="en-US" sz="40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They have branches in different regions across the world.</a:t>
            </a:r>
            <a:endParaRPr lang="en-NG" sz="4000" dirty="0"/>
          </a:p>
        </p:txBody>
      </p:sp>
    </p:spTree>
    <p:extLst>
      <p:ext uri="{BB962C8B-B14F-4D97-AF65-F5344CB8AC3E}">
        <p14:creationId xmlns:p14="http://schemas.microsoft.com/office/powerpoint/2010/main" val="59470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32D4-0287-167E-FA63-FA9BC616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Analysis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DE575-9CFE-F8AA-5941-57291E75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9311"/>
            <a:ext cx="9648352" cy="489555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What is the total revenue generated by each sales channel (Direct Vs. Indirect), and how does the revenue distribution vary across different regions?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Top performing sales rep by revenue?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What is the total revenue generated by each region?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What is the average order amount for each of the top two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66835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A8AE-C472-2AC1-AEBC-FE71643B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13" y="201637"/>
            <a:ext cx="2009595" cy="980049"/>
          </a:xfrm>
        </p:spPr>
        <p:txBody>
          <a:bodyPr/>
          <a:lstStyle/>
          <a:p>
            <a:endParaRPr lang="en-N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F272A3-682C-78EA-3845-90C0729E3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540" y="4445391"/>
            <a:ext cx="8944968" cy="1997611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019E0A4-B9BF-D7D4-1D2D-D1E693D8E3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77" y="414998"/>
            <a:ext cx="7680960" cy="3833445"/>
          </a:xfrm>
        </p:spPr>
      </p:pic>
    </p:spTree>
    <p:extLst>
      <p:ext uri="{BB962C8B-B14F-4D97-AF65-F5344CB8AC3E}">
        <p14:creationId xmlns:p14="http://schemas.microsoft.com/office/powerpoint/2010/main" val="133081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F01775-791E-2319-E13F-4D9BA8CF0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80" y="450167"/>
            <a:ext cx="8531823" cy="420638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297816-2421-67DF-BE38-9D6DCE07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312" y="4656553"/>
            <a:ext cx="9101796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9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8546C2-1E28-C244-77C4-4F637D5FF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72" y="351692"/>
            <a:ext cx="10100603" cy="40514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E11319-7F56-16A7-418B-2F63B9817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21" y="4403188"/>
            <a:ext cx="8531823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96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4943-B21C-DB4C-02E1-797D2951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br>
              <a:rPr lang="en-US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9D444-35B3-6600-D44C-D24B6D67B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94229"/>
            <a:ext cx="9620217" cy="4747134"/>
          </a:xfrm>
        </p:spPr>
        <p:txBody>
          <a:bodyPr>
            <a:normAutofit/>
          </a:bodyPr>
          <a:lstStyle/>
          <a:p>
            <a:r>
              <a:rPr lang="en-US" sz="2400" dirty="0"/>
              <a:t>The Northeast region leads in revenue, generating $7.74 million, making it the most lucrative region for the business. Southeast follows closely with $6.45 million, indicating strong sales activity there. </a:t>
            </a:r>
          </a:p>
          <a:p>
            <a:r>
              <a:rPr lang="en-US" sz="2400" dirty="0"/>
              <a:t>The West region, while still substantial at $5.92 million, trails behind the top two regions. Midwest shows the lowest revenue at $3.01 million, suggesting potential for improvement or targeted growth strategies. </a:t>
            </a:r>
          </a:p>
          <a:p>
            <a:r>
              <a:rPr lang="en-US" sz="2400" dirty="0"/>
              <a:t>These insights can guide resource allocation and marketing focus to maximize revenue across all regions</a:t>
            </a:r>
            <a:endParaRPr lang="en-NG" sz="2400" dirty="0"/>
          </a:p>
        </p:txBody>
      </p:sp>
    </p:spTree>
    <p:extLst>
      <p:ext uri="{BB962C8B-B14F-4D97-AF65-F5344CB8AC3E}">
        <p14:creationId xmlns:p14="http://schemas.microsoft.com/office/powerpoint/2010/main" val="336550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5907-61F4-5FBE-76B0-80320CCA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(Cont’d)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46014-0266-1520-2661-339C023B5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943774" cy="4240211"/>
          </a:xfrm>
        </p:spPr>
        <p:txBody>
          <a:bodyPr>
            <a:normAutofit/>
          </a:bodyPr>
          <a:lstStyle/>
          <a:p>
            <a:r>
              <a:rPr lang="en-US" sz="2400" dirty="0"/>
              <a:t>The Standard product category is the top performer, generating $9.67 million in revenue with an average order amount of $1,589, indicating high demand and value per order. </a:t>
            </a:r>
          </a:p>
          <a:p>
            <a:r>
              <a:rPr lang="en-US" sz="2400" dirty="0"/>
              <a:t>The Gloss category follows with $7.59 million in revenue and a lower average order amount of $1,288. While both categories perform well, the higher average order value for Standard suggests it could be prioritized in marketing and sales efforts. </a:t>
            </a:r>
          </a:p>
          <a:p>
            <a:r>
              <a:rPr lang="en-US" sz="2400" dirty="0"/>
              <a:t>Increasing focus on Gloss may help close the gap in revenue potential. Both categories are key revenue drivers for the business.</a:t>
            </a:r>
            <a:endParaRPr lang="en-NG" sz="2400" dirty="0"/>
          </a:p>
        </p:txBody>
      </p:sp>
    </p:spTree>
    <p:extLst>
      <p:ext uri="{BB962C8B-B14F-4D97-AF65-F5344CB8AC3E}">
        <p14:creationId xmlns:p14="http://schemas.microsoft.com/office/powerpoint/2010/main" val="5272530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427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Montserrat</vt:lpstr>
      <vt:lpstr>Trebuchet MS</vt:lpstr>
      <vt:lpstr>Wingdings 3</vt:lpstr>
      <vt:lpstr>Facet</vt:lpstr>
      <vt:lpstr>ANALYSIS AND INSIGHTS ON PARCH AND POSEY</vt:lpstr>
      <vt:lpstr>INTRODUCTION</vt:lpstr>
      <vt:lpstr>BRIEF HISTORY OF PARCH AND POSEY</vt:lpstr>
      <vt:lpstr>Proposed Analysis</vt:lpstr>
      <vt:lpstr>PowerPoint Presentation</vt:lpstr>
      <vt:lpstr>PowerPoint Presentation</vt:lpstr>
      <vt:lpstr>PowerPoint Presentation</vt:lpstr>
      <vt:lpstr>ANALYSIS </vt:lpstr>
      <vt:lpstr>Analysis (Cont’d)</vt:lpstr>
      <vt:lpstr>Analysis (Cont’d)</vt:lpstr>
      <vt:lpstr>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richardruthdennis@gmail.com</dc:creator>
  <cp:lastModifiedBy>richardruthdennis@gmail.com</cp:lastModifiedBy>
  <cp:revision>1</cp:revision>
  <dcterms:created xsi:type="dcterms:W3CDTF">2024-09-06T21:09:50Z</dcterms:created>
  <dcterms:modified xsi:type="dcterms:W3CDTF">2024-09-06T22:56:18Z</dcterms:modified>
</cp:coreProperties>
</file>