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Quattrocento Sans"/>
      <p:regular r:id="rId32"/>
      <p:bold r:id="rId33"/>
      <p:italic r:id="rId34"/>
      <p:boldItalic r:id="rId35"/>
    </p:embeddedFont>
    <p:embeddedFont>
      <p:font typeface="Cambria Math"/>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hGQoyGoCLOyfJBat9w6vI1FKQh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19D72-F692-4BA7-B6D5-91C9A4BED981}">
  <a:tblStyle styleId="{BC919D72-F692-4BA7-B6D5-91C9A4BED98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QuattrocentoSans-bold.fntdata"/><Relationship Id="rId10" Type="http://schemas.openxmlformats.org/officeDocument/2006/relationships/slide" Target="slides/slide4.xml"/><Relationship Id="rId32" Type="http://schemas.openxmlformats.org/officeDocument/2006/relationships/font" Target="fonts/QuattrocentoSans-regular.fntdata"/><Relationship Id="rId13" Type="http://schemas.openxmlformats.org/officeDocument/2006/relationships/slide" Target="slides/slide7.xml"/><Relationship Id="rId35" Type="http://schemas.openxmlformats.org/officeDocument/2006/relationships/font" Target="fonts/QuattrocentoSans-boldItalic.fntdata"/><Relationship Id="rId12" Type="http://schemas.openxmlformats.org/officeDocument/2006/relationships/slide" Target="slides/slide6.xml"/><Relationship Id="rId34" Type="http://schemas.openxmlformats.org/officeDocument/2006/relationships/font" Target="fonts/QuattrocentoSans-italic.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CambriaMath-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365d6fd3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6365d6fd3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eb3443c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a2eb3443c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910bf19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910bf1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9dd0e4e7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9dd0e4e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c7cbf6cc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ec7cbf6cc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345f0b2b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6345f0b2b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2f298ff1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a2f298ff1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9dd0e4e7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9dd0e4e7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c7cbf6c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ec7cbf6c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7.png"/><Relationship Id="rId5" Type="http://schemas.openxmlformats.org/officeDocument/2006/relationships/image" Target="../media/image29.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143000" y="2895600"/>
            <a:ext cx="72390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Development of a machine learning model based on DNN neural networks for estimating pregnancy probability</a:t>
            </a:r>
            <a:endParaRPr b="0" i="0" sz="2800" u="none" cap="none" strike="noStrike">
              <a:solidFill>
                <a:schemeClr val="dk1"/>
              </a:solidFill>
              <a:latin typeface="Cambria Math"/>
              <a:ea typeface="Cambria Math"/>
              <a:cs typeface="Cambria Math"/>
              <a:sym typeface="Cambria Math"/>
            </a:endParaRPr>
          </a:p>
        </p:txBody>
      </p:sp>
      <p:sp>
        <p:nvSpPr>
          <p:cNvPr id="85" name="Google Shape;85;p1"/>
          <p:cNvSpPr/>
          <p:nvPr/>
        </p:nvSpPr>
        <p:spPr>
          <a:xfrm>
            <a:off x="2514600" y="533400"/>
            <a:ext cx="4572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i="1" lang="en-US" sz="1800">
                <a:solidFill>
                  <a:schemeClr val="dk1"/>
                </a:solidFill>
                <a:latin typeface="Cambria Math"/>
                <a:ea typeface="Cambria Math"/>
                <a:cs typeface="Cambria Math"/>
                <a:sym typeface="Cambria Math"/>
              </a:rPr>
              <a:t>Reproduction and Genetics Centre</a:t>
            </a:r>
            <a:endParaRPr i="1" sz="1800">
              <a:solidFill>
                <a:schemeClr val="dk1"/>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800"/>
              <a:buFont typeface="Arial"/>
              <a:buNone/>
            </a:pPr>
            <a:r>
              <a:rPr i="1" lang="en-US" sz="1800">
                <a:solidFill>
                  <a:schemeClr val="dk1"/>
                </a:solidFill>
                <a:latin typeface="Cambria Math"/>
                <a:ea typeface="Cambria Math"/>
                <a:cs typeface="Cambria Math"/>
                <a:sym typeface="Cambria Math"/>
              </a:rPr>
              <a:t>Moscow</a:t>
            </a:r>
            <a:endParaRPr i="1" sz="1800">
              <a:solidFill>
                <a:schemeClr val="dk1"/>
              </a:solidFill>
              <a:latin typeface="Cambria Math"/>
              <a:ea typeface="Cambria Math"/>
              <a:cs typeface="Cambria Math"/>
              <a:sym typeface="Cambria Math"/>
            </a:endParaRPr>
          </a:p>
        </p:txBody>
      </p:sp>
      <p:sp>
        <p:nvSpPr>
          <p:cNvPr id="86" name="Google Shape;86;p1"/>
          <p:cNvSpPr/>
          <p:nvPr/>
        </p:nvSpPr>
        <p:spPr>
          <a:xfrm>
            <a:off x="4038600" y="1447800"/>
            <a:ext cx="1447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mbria Math"/>
                <a:ea typeface="Cambria Math"/>
                <a:cs typeface="Cambria Math"/>
                <a:sym typeface="Cambria Math"/>
              </a:rPr>
              <a:t>Sergeev S.A.</a:t>
            </a:r>
            <a:endParaRPr b="0" i="0" sz="1400" u="none" cap="none" strike="noStrike">
              <a:solidFill>
                <a:srgbClr val="000000"/>
              </a:solidFill>
              <a:latin typeface="Arial"/>
              <a:ea typeface="Arial"/>
              <a:cs typeface="Arial"/>
              <a:sym typeface="Arial"/>
            </a:endParaRPr>
          </a:p>
        </p:txBody>
      </p:sp>
      <p:pic>
        <p:nvPicPr>
          <p:cNvPr descr="Fertimed Logotype English for Windows 600dpi 2" id="87" name="Google Shape;87;p1"/>
          <p:cNvPicPr preferRelativeResize="0"/>
          <p:nvPr/>
        </p:nvPicPr>
        <p:blipFill rotWithShape="1">
          <a:blip r:embed="rId3">
            <a:alphaModFix/>
          </a:blip>
          <a:srcRect b="0" l="0" r="0" t="0"/>
          <a:stretch/>
        </p:blipFill>
        <p:spPr>
          <a:xfrm>
            <a:off x="381000" y="381001"/>
            <a:ext cx="1524000" cy="14315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6365d6fd34_0_2"/>
          <p:cNvSpPr/>
          <p:nvPr/>
        </p:nvSpPr>
        <p:spPr>
          <a:xfrm>
            <a:off x="228600" y="533400"/>
            <a:ext cx="89154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Model training with the addition of 4000 cryoprotocols:</a:t>
            </a:r>
            <a:endParaRPr b="0" i="0" sz="2400" u="none" cap="none" strike="noStrike">
              <a:solidFill>
                <a:schemeClr val="dk1"/>
              </a:solidFill>
              <a:latin typeface="Calibri"/>
              <a:ea typeface="Calibri"/>
              <a:cs typeface="Calibri"/>
              <a:sym typeface="Calibri"/>
            </a:endParaRPr>
          </a:p>
        </p:txBody>
      </p:sp>
      <p:sp>
        <p:nvSpPr>
          <p:cNvPr id="162" name="Google Shape;162;g26365d6fd34_0_2"/>
          <p:cNvSpPr txBox="1"/>
          <p:nvPr/>
        </p:nvSpPr>
        <p:spPr>
          <a:xfrm>
            <a:off x="6045775" y="2367000"/>
            <a:ext cx="3000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Sensitivity: 0.6</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Specificity: 0.66</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PPV: 0.422680412371134</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NPV: 0.8421052631578947</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FPR: 0.5384615384615384</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FNR: 0.18</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Odds Ratio: 3.90476</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Accuracy: 0.7438 </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Val_accuracy: 0.7370</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TEST Accuracy 0.7126</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latin typeface="Cambria Math"/>
              <a:ea typeface="Cambria Math"/>
              <a:cs typeface="Cambria Math"/>
              <a:sym typeface="Cambria Math"/>
            </a:endParaRPr>
          </a:p>
        </p:txBody>
      </p:sp>
      <p:pic>
        <p:nvPicPr>
          <p:cNvPr id="163" name="Google Shape;163;g26365d6fd34_0_2"/>
          <p:cNvPicPr preferRelativeResize="0"/>
          <p:nvPr/>
        </p:nvPicPr>
        <p:blipFill>
          <a:blip r:embed="rId3">
            <a:alphaModFix/>
          </a:blip>
          <a:stretch>
            <a:fillRect/>
          </a:stretch>
        </p:blipFill>
        <p:spPr>
          <a:xfrm>
            <a:off x="1084025" y="1147500"/>
            <a:ext cx="3384485" cy="2691501"/>
          </a:xfrm>
          <a:prstGeom prst="rect">
            <a:avLst/>
          </a:prstGeom>
          <a:noFill/>
          <a:ln>
            <a:noFill/>
          </a:ln>
        </p:spPr>
      </p:pic>
      <p:pic>
        <p:nvPicPr>
          <p:cNvPr id="164" name="Google Shape;164;g26365d6fd34_0_2"/>
          <p:cNvPicPr preferRelativeResize="0"/>
          <p:nvPr/>
        </p:nvPicPr>
        <p:blipFill>
          <a:blip r:embed="rId4">
            <a:alphaModFix/>
          </a:blip>
          <a:stretch>
            <a:fillRect/>
          </a:stretch>
        </p:blipFill>
        <p:spPr>
          <a:xfrm>
            <a:off x="1041675" y="3887801"/>
            <a:ext cx="3469184" cy="271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p:nvPr/>
        </p:nvSpPr>
        <p:spPr>
          <a:xfrm>
            <a:off x="304800" y="304800"/>
            <a:ext cx="88392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Model validation:</a:t>
            </a:r>
            <a:endParaRPr b="0" i="0" sz="2400" u="none" cap="none" strike="noStrike">
              <a:solidFill>
                <a:schemeClr val="dk1"/>
              </a:solidFill>
              <a:latin typeface="Calibri"/>
              <a:ea typeface="Calibri"/>
              <a:cs typeface="Calibri"/>
              <a:sym typeface="Calibri"/>
            </a:endParaRPr>
          </a:p>
        </p:txBody>
      </p:sp>
      <p:sp>
        <p:nvSpPr>
          <p:cNvPr id="170" name="Google Shape;170;p14"/>
          <p:cNvSpPr/>
          <p:nvPr/>
        </p:nvSpPr>
        <p:spPr>
          <a:xfrm>
            <a:off x="381000" y="990600"/>
            <a:ext cx="838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An analysis of model validation - running the model on 12 pseudo-randomly shuffled date frames subjected to sequential and independent analyses - found the model to be specific 85% of the time, with false positive predictions (FPR) in 15.5% of the time and an average ability to correctly predict the occurrence of clinical pregnancy (PPV) in 77% of the time.</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We analysed how often the model correctly predicts the probability of clinical pregnancy on 1600 protocols - its accuracy is 76% with 86% completeness in describing this class of pregnancy</a:t>
            </a:r>
            <a:endParaRPr>
              <a:solidFill>
                <a:schemeClr val="dk1"/>
              </a:solidFill>
              <a:latin typeface="Cambria Math"/>
              <a:ea typeface="Cambria Math"/>
              <a:cs typeface="Cambria Math"/>
              <a:sym typeface="Cambria Math"/>
            </a:endParaRPr>
          </a:p>
        </p:txBody>
      </p:sp>
      <p:sp>
        <p:nvSpPr>
          <p:cNvPr id="171" name="Google Shape;171;p14"/>
          <p:cNvSpPr/>
          <p:nvPr/>
        </p:nvSpPr>
        <p:spPr>
          <a:xfrm>
            <a:off x="381000" y="3048000"/>
            <a:ext cx="4114800" cy="33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A cross-validation was performed for the neural network model using scikit-learn and Keras to evaluate the model on 50 different data splits (folds).</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 Different combinations of training and test sets were used in the cross-validation, which provides a better and more reliable assessment of the model performance:</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Average accuracy: 0.6789876782894134 Standard deviation of accuracy: 0.07640754</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Maximum accuracy: 0.8311688303947449</a:t>
            </a:r>
            <a:endParaRPr>
              <a:solidFill>
                <a:schemeClr val="dk1"/>
              </a:solidFill>
              <a:latin typeface="Cambria Math"/>
              <a:ea typeface="Cambria Math"/>
              <a:cs typeface="Cambria Math"/>
              <a:sym typeface="Cambria Math"/>
            </a:endParaRPr>
          </a:p>
        </p:txBody>
      </p:sp>
      <p:pic>
        <p:nvPicPr>
          <p:cNvPr descr="C:\Users\User2\Desktop\download (3).png" id="172" name="Google Shape;172;p14"/>
          <p:cNvPicPr preferRelativeResize="0"/>
          <p:nvPr/>
        </p:nvPicPr>
        <p:blipFill rotWithShape="1">
          <a:blip r:embed="rId3">
            <a:alphaModFix/>
          </a:blip>
          <a:srcRect b="0" l="0" r="0" t="0"/>
          <a:stretch/>
        </p:blipFill>
        <p:spPr>
          <a:xfrm>
            <a:off x="4419600" y="3124200"/>
            <a:ext cx="4506898" cy="35676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https://lh7-us.googleusercontent.com/emdzQe1_GfxPgTVm3ArYSw-G2a6S1gfldW50VarSzsBciW2at_JZON2rRoNdGEWrSo-A-TBeP7XTfAWWGY2fAZIq7pEuDnsT-TQHIN7814crElGUYLOYa_0ebq9xjK_4Iebc2yCHiecF" id="177" name="Google Shape;177;p15"/>
          <p:cNvPicPr preferRelativeResize="0"/>
          <p:nvPr/>
        </p:nvPicPr>
        <p:blipFill rotWithShape="1">
          <a:blip r:embed="rId3">
            <a:alphaModFix/>
          </a:blip>
          <a:srcRect b="0" l="0" r="0" t="0"/>
          <a:stretch/>
        </p:blipFill>
        <p:spPr>
          <a:xfrm>
            <a:off x="4495800" y="990600"/>
            <a:ext cx="4476750" cy="3533776"/>
          </a:xfrm>
          <a:prstGeom prst="rect">
            <a:avLst/>
          </a:prstGeom>
          <a:noFill/>
          <a:ln>
            <a:noFill/>
          </a:ln>
        </p:spPr>
      </p:pic>
      <p:sp>
        <p:nvSpPr>
          <p:cNvPr id="178" name="Google Shape;178;p15"/>
          <p:cNvSpPr/>
          <p:nvPr/>
        </p:nvSpPr>
        <p:spPr>
          <a:xfrm>
            <a:off x="197550" y="4635900"/>
            <a:ext cx="8748900" cy="222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We analysed the erroneous predictions of the developed model - ROC analysis</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An AUC plot was constructed to assess the quality of the binary classification:</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The ratio between the proportion of the occurrence of clinical pregnancy out of the total number of transfers correctly classified as resulting in clinical pregnancy and the proportion of the occurrence of clinical pregnancy out of the total number of transfers not carrying the sign of clinical pregnancy in their outcome, misclassified as carrying such a sign.</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Mean AUC-ROC: 0.63; SD = 0.058</a:t>
            </a:r>
            <a:endParaRPr>
              <a:solidFill>
                <a:schemeClr val="dk1"/>
              </a:solidFill>
              <a:latin typeface="Cambria Math"/>
              <a:ea typeface="Cambria Math"/>
              <a:cs typeface="Cambria Math"/>
              <a:sym typeface="Cambria Math"/>
            </a:endParaRPr>
          </a:p>
        </p:txBody>
      </p:sp>
      <p:sp>
        <p:nvSpPr>
          <p:cNvPr id="179" name="Google Shape;179;p15"/>
          <p:cNvSpPr/>
          <p:nvPr/>
        </p:nvSpPr>
        <p:spPr>
          <a:xfrm>
            <a:off x="0" y="304800"/>
            <a:ext cx="914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Model errors analysis:</a:t>
            </a:r>
            <a:endParaRPr b="0" i="0" sz="2400" u="none" cap="none" strike="noStrike">
              <a:solidFill>
                <a:schemeClr val="dk1"/>
              </a:solidFill>
              <a:latin typeface="Calibri"/>
              <a:ea typeface="Calibri"/>
              <a:cs typeface="Calibri"/>
              <a:sym typeface="Calibri"/>
            </a:endParaRPr>
          </a:p>
        </p:txBody>
      </p:sp>
      <p:pic>
        <p:nvPicPr>
          <p:cNvPr id="180" name="Google Shape;180;p15"/>
          <p:cNvPicPr preferRelativeResize="0"/>
          <p:nvPr/>
        </p:nvPicPr>
        <p:blipFill>
          <a:blip r:embed="rId4">
            <a:alphaModFix/>
          </a:blip>
          <a:stretch>
            <a:fillRect/>
          </a:stretch>
        </p:blipFill>
        <p:spPr>
          <a:xfrm>
            <a:off x="19050" y="918875"/>
            <a:ext cx="4476750" cy="34593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p:nvPr/>
        </p:nvSpPr>
        <p:spPr>
          <a:xfrm>
            <a:off x="114300" y="179300"/>
            <a:ext cx="8915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Model fitting on data from 2018:</a:t>
            </a:r>
            <a:endParaRPr b="0" i="0" sz="2400" u="none" cap="none" strike="noStrike">
              <a:solidFill>
                <a:schemeClr val="dk1"/>
              </a:solidFill>
              <a:latin typeface="Calibri"/>
              <a:ea typeface="Calibri"/>
              <a:cs typeface="Calibri"/>
              <a:sym typeface="Calibri"/>
            </a:endParaRPr>
          </a:p>
        </p:txBody>
      </p:sp>
      <p:pic>
        <p:nvPicPr>
          <p:cNvPr descr="C:\Users\User2\Desktop\download (2).png" id="186" name="Google Shape;186;p16"/>
          <p:cNvPicPr preferRelativeResize="0"/>
          <p:nvPr/>
        </p:nvPicPr>
        <p:blipFill rotWithShape="1">
          <a:blip r:embed="rId3">
            <a:alphaModFix/>
          </a:blip>
          <a:srcRect b="0" l="0" r="0" t="0"/>
          <a:stretch/>
        </p:blipFill>
        <p:spPr>
          <a:xfrm>
            <a:off x="199650" y="790100"/>
            <a:ext cx="4497600" cy="3504535"/>
          </a:xfrm>
          <a:prstGeom prst="rect">
            <a:avLst/>
          </a:prstGeom>
          <a:noFill/>
          <a:ln>
            <a:noFill/>
          </a:ln>
        </p:spPr>
      </p:pic>
      <p:sp>
        <p:nvSpPr>
          <p:cNvPr id="187" name="Google Shape;187;p16"/>
          <p:cNvSpPr/>
          <p:nvPr/>
        </p:nvSpPr>
        <p:spPr>
          <a:xfrm>
            <a:off x="4572000" y="1010025"/>
            <a:ext cx="4497600" cy="182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mbria Math"/>
                <a:ea typeface="Cambria Math"/>
                <a:cs typeface="Cambria Math"/>
                <a:sym typeface="Cambria Math"/>
              </a:rPr>
              <a:t>Model accuracy on test data: 0.8418803215026855</a:t>
            </a:r>
            <a:endParaRPr sz="18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mbria Math"/>
                <a:ea typeface="Cambria Math"/>
                <a:cs typeface="Cambria Math"/>
                <a:sym typeface="Cambria Math"/>
              </a:rPr>
              <a:t>Mean AUC-ROC after applying logistic regression: </a:t>
            </a:r>
            <a:endParaRPr sz="18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mbria Math"/>
                <a:ea typeface="Cambria Math"/>
                <a:cs typeface="Cambria Math"/>
                <a:sym typeface="Cambria Math"/>
              </a:rPr>
              <a:t>0.86; SD = 0.061</a:t>
            </a:r>
            <a:endParaRPr sz="1800">
              <a:solidFill>
                <a:schemeClr val="dk1"/>
              </a:solidFill>
              <a:latin typeface="Cambria Math"/>
              <a:ea typeface="Cambria Math"/>
              <a:cs typeface="Cambria Math"/>
              <a:sym typeface="Cambria Math"/>
            </a:endParaRPr>
          </a:p>
        </p:txBody>
      </p:sp>
      <p:pic>
        <p:nvPicPr>
          <p:cNvPr id="188" name="Google Shape;188;p16"/>
          <p:cNvPicPr preferRelativeResize="0"/>
          <p:nvPr/>
        </p:nvPicPr>
        <p:blipFill rotWithShape="1">
          <a:blip r:embed="rId4">
            <a:alphaModFix/>
          </a:blip>
          <a:srcRect b="0" l="0" r="0" t="0"/>
          <a:stretch/>
        </p:blipFill>
        <p:spPr>
          <a:xfrm>
            <a:off x="614975" y="4294625"/>
            <a:ext cx="8454624" cy="258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2a2eb3443cd_0_3"/>
          <p:cNvPicPr preferRelativeResize="0"/>
          <p:nvPr/>
        </p:nvPicPr>
        <p:blipFill rotWithShape="1">
          <a:blip r:embed="rId3">
            <a:alphaModFix/>
          </a:blip>
          <a:srcRect b="0" l="0" r="49997" t="0"/>
          <a:stretch/>
        </p:blipFill>
        <p:spPr>
          <a:xfrm>
            <a:off x="0" y="860575"/>
            <a:ext cx="4419599" cy="3642725"/>
          </a:xfrm>
          <a:prstGeom prst="rect">
            <a:avLst/>
          </a:prstGeom>
          <a:noFill/>
          <a:ln>
            <a:noFill/>
          </a:ln>
        </p:spPr>
      </p:pic>
      <p:sp>
        <p:nvSpPr>
          <p:cNvPr id="194" name="Google Shape;194;g2a2eb3443cd_0_3"/>
          <p:cNvSpPr/>
          <p:nvPr/>
        </p:nvSpPr>
        <p:spPr>
          <a:xfrm>
            <a:off x="304800" y="155700"/>
            <a:ext cx="8839200" cy="85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Using logistic regression to generalise model predictions on cross validation</a:t>
            </a:r>
            <a:endParaRPr b="0" i="0" sz="2400" u="none" cap="none" strike="noStrike">
              <a:solidFill>
                <a:schemeClr val="dk1"/>
              </a:solidFill>
              <a:latin typeface="Calibri"/>
              <a:ea typeface="Calibri"/>
              <a:cs typeface="Calibri"/>
              <a:sym typeface="Calibri"/>
            </a:endParaRPr>
          </a:p>
        </p:txBody>
      </p:sp>
      <p:graphicFrame>
        <p:nvGraphicFramePr>
          <p:cNvPr id="195" name="Google Shape;195;g2a2eb3443cd_0_3"/>
          <p:cNvGraphicFramePr/>
          <p:nvPr/>
        </p:nvGraphicFramePr>
        <p:xfrm>
          <a:off x="483588" y="4503300"/>
          <a:ext cx="3000000" cy="3000000"/>
        </p:xfrm>
        <a:graphic>
          <a:graphicData uri="http://schemas.openxmlformats.org/drawingml/2006/table">
            <a:tbl>
              <a:tblPr>
                <a:noFill/>
                <a:tableStyleId>{BC919D72-F692-4BA7-B6D5-91C9A4BED981}</a:tableStyleId>
              </a:tblPr>
              <a:tblGrid>
                <a:gridCol w="700675"/>
                <a:gridCol w="1296825"/>
                <a:gridCol w="1412625"/>
                <a:gridCol w="1308400"/>
                <a:gridCol w="694725"/>
                <a:gridCol w="694725"/>
                <a:gridCol w="694725"/>
                <a:gridCol w="694725"/>
                <a:gridCol w="984200"/>
              </a:tblGrid>
              <a:tr h="358875">
                <a:tc>
                  <a:txBody>
                    <a:bodyPr/>
                    <a:lstStyle/>
                    <a:p>
                      <a:pPr indent="0" lvl="0" marL="0" marR="0" rtl="0" algn="l">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Metrics:</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AUC</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Sensitivity</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Specificity</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PPV</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NPV</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FPR</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FNR</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Accuracy</a:t>
                      </a:r>
                      <a:endParaRPr b="1" sz="1100" u="none" cap="none" strike="noStrike">
                        <a:latin typeface="Cambria Math"/>
                        <a:ea typeface="Cambria Math"/>
                        <a:cs typeface="Cambria Math"/>
                        <a:sym typeface="Cambria Math"/>
                      </a:endParaRPr>
                    </a:p>
                  </a:txBody>
                  <a:tcPr marT="91425" marB="0" marR="0"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0,849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0,714</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0,833</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0,769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0,789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0,167</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0,286</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0,781</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0,888</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0,583</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0,850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0,700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0,773</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0,150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0,417</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0,750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0,895</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0,400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0,909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0,667</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0,769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0,091</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0,600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0,750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0,823</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0,700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0,773</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0,583</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0,850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0,227</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0,300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0,750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0,864</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0,700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0,955</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0,875</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0,875</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0,045</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0,300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0,875</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Mean</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86,37%</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61,95%</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86,39%</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71,88%</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81,13%</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13,61%</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38,05%</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78,13%</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lnSpc>
                          <a:spcPct val="115000"/>
                        </a:lnSpc>
                        <a:spcBef>
                          <a:spcPts val="0"/>
                        </a:spcBef>
                        <a:spcAft>
                          <a:spcPts val="0"/>
                        </a:spcAft>
                        <a:buClr>
                          <a:srgbClr val="000000"/>
                        </a:buClr>
                        <a:buSzPts val="1100"/>
                        <a:buFont typeface="Arial"/>
                        <a:buNone/>
                      </a:pPr>
                      <a:r>
                        <a:rPr b="1" lang="en-US" sz="1100" u="none" cap="none" strike="noStrike">
                          <a:latin typeface="Cambria Math"/>
                          <a:ea typeface="Cambria Math"/>
                          <a:cs typeface="Cambria Math"/>
                          <a:sym typeface="Cambria Math"/>
                        </a:rPr>
                        <a:t>SD</a:t>
                      </a:r>
                      <a:endParaRPr b="1"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0,024</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0,109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0,057</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0,090</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0,039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0,057</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0,109</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1100"/>
                        <a:buFont typeface="Arial"/>
                        <a:buNone/>
                      </a:pPr>
                      <a:r>
                        <a:rPr lang="en-US" sz="1100" u="none" cap="none" strike="noStrike">
                          <a:latin typeface="Cambria Math"/>
                          <a:ea typeface="Cambria Math"/>
                          <a:cs typeface="Cambria Math"/>
                          <a:sym typeface="Cambria Math"/>
                        </a:rPr>
                        <a:t>0,044</a:t>
                      </a:r>
                      <a:endParaRPr sz="1100" u="none" cap="none" strike="noStrike">
                        <a:latin typeface="Cambria Math"/>
                        <a:ea typeface="Cambria Math"/>
                        <a:cs typeface="Cambria Math"/>
                        <a:sym typeface="Cambria Math"/>
                      </a:endParaRPr>
                    </a:p>
                  </a:txBody>
                  <a:tcPr marT="91425" marB="0" marR="0"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6" name="Google Shape;196;g2a2eb3443cd_0_3"/>
          <p:cNvPicPr preferRelativeResize="0"/>
          <p:nvPr/>
        </p:nvPicPr>
        <p:blipFill>
          <a:blip r:embed="rId4">
            <a:alphaModFix/>
          </a:blip>
          <a:stretch>
            <a:fillRect/>
          </a:stretch>
        </p:blipFill>
        <p:spPr>
          <a:xfrm>
            <a:off x="4419600" y="1172438"/>
            <a:ext cx="4654561" cy="301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a910bf1961_0_0"/>
          <p:cNvSpPr/>
          <p:nvPr/>
        </p:nvSpPr>
        <p:spPr>
          <a:xfrm>
            <a:off x="0" y="155700"/>
            <a:ext cx="9144000" cy="486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External validation</a:t>
            </a:r>
            <a:endParaRPr b="0" i="0" sz="2400" u="none" cap="none" strike="noStrike">
              <a:solidFill>
                <a:schemeClr val="dk1"/>
              </a:solidFill>
              <a:latin typeface="Calibri"/>
              <a:ea typeface="Calibri"/>
              <a:cs typeface="Calibri"/>
              <a:sym typeface="Calibri"/>
            </a:endParaRPr>
          </a:p>
        </p:txBody>
      </p:sp>
      <p:sp>
        <p:nvSpPr>
          <p:cNvPr id="202" name="Google Shape;202;g2a910bf1961_0_0"/>
          <p:cNvSpPr txBox="1"/>
          <p:nvPr/>
        </p:nvSpPr>
        <p:spPr>
          <a:xfrm>
            <a:off x="152400" y="872825"/>
            <a:ext cx="73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49662 embryos, 6240 protocols, real PR 28.43%, Predicted_PR 26.09% (p-value: 0.2185)</a:t>
            </a:r>
            <a:endParaRPr/>
          </a:p>
        </p:txBody>
      </p:sp>
      <p:sp>
        <p:nvSpPr>
          <p:cNvPr id="203" name="Google Shape;203;g2a910bf1961_0_0"/>
          <p:cNvSpPr txBox="1"/>
          <p:nvPr/>
        </p:nvSpPr>
        <p:spPr>
          <a:xfrm>
            <a:off x="6144000" y="1351125"/>
            <a:ext cx="30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Accuracy: 0.70</a:t>
            </a:r>
            <a:endParaRPr/>
          </a:p>
          <a:p>
            <a:pPr indent="0" lvl="0" marL="0" rtl="0" algn="l">
              <a:spcBef>
                <a:spcPts val="0"/>
              </a:spcBef>
              <a:spcAft>
                <a:spcPts val="0"/>
              </a:spcAft>
              <a:buNone/>
            </a:pPr>
            <a:r>
              <a:rPr lang="en-US"/>
              <a:t>Precision: 0.47</a:t>
            </a:r>
            <a:endParaRPr/>
          </a:p>
          <a:p>
            <a:pPr indent="0" lvl="0" marL="0" rtl="0" algn="l">
              <a:spcBef>
                <a:spcPts val="0"/>
              </a:spcBef>
              <a:spcAft>
                <a:spcPts val="0"/>
              </a:spcAft>
              <a:buNone/>
            </a:pPr>
            <a:r>
              <a:rPr lang="en-US"/>
              <a:t>Recall: 0.44</a:t>
            </a:r>
            <a:endParaRPr/>
          </a:p>
          <a:p>
            <a:pPr indent="0" lvl="0" marL="0" rtl="0" algn="l">
              <a:spcBef>
                <a:spcPts val="0"/>
              </a:spcBef>
              <a:spcAft>
                <a:spcPts val="0"/>
              </a:spcAft>
              <a:buNone/>
            </a:pPr>
            <a:r>
              <a:rPr lang="en-US"/>
              <a:t>F1 Score: 0.45</a:t>
            </a:r>
            <a:endParaRPr/>
          </a:p>
          <a:p>
            <a:pPr indent="0" lvl="0" marL="0" rtl="0" algn="l">
              <a:spcBef>
                <a:spcPts val="0"/>
              </a:spcBef>
              <a:spcAft>
                <a:spcPts val="0"/>
              </a:spcAft>
              <a:buNone/>
            </a:pPr>
            <a:r>
              <a:rPr lang="en-US"/>
              <a:t>Odds Ratio: 3.0155913978494624</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Test Accuracy: 76.34%</a:t>
            </a:r>
            <a:endParaRPr/>
          </a:p>
        </p:txBody>
      </p:sp>
      <p:pic>
        <p:nvPicPr>
          <p:cNvPr id="204" name="Google Shape;204;g2a910bf1961_0_0"/>
          <p:cNvPicPr preferRelativeResize="0"/>
          <p:nvPr/>
        </p:nvPicPr>
        <p:blipFill>
          <a:blip r:embed="rId3">
            <a:alphaModFix/>
          </a:blip>
          <a:stretch>
            <a:fillRect/>
          </a:stretch>
        </p:blipFill>
        <p:spPr>
          <a:xfrm>
            <a:off x="152400" y="1503525"/>
            <a:ext cx="5734050" cy="4533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2a9dd0e4e7b_0_2"/>
          <p:cNvPicPr preferRelativeResize="0"/>
          <p:nvPr/>
        </p:nvPicPr>
        <p:blipFill>
          <a:blip r:embed="rId3">
            <a:alphaModFix/>
          </a:blip>
          <a:stretch>
            <a:fillRect/>
          </a:stretch>
        </p:blipFill>
        <p:spPr>
          <a:xfrm>
            <a:off x="4651876" y="816525"/>
            <a:ext cx="4267200" cy="3377942"/>
          </a:xfrm>
          <a:prstGeom prst="rect">
            <a:avLst/>
          </a:prstGeom>
          <a:noFill/>
          <a:ln>
            <a:noFill/>
          </a:ln>
        </p:spPr>
      </p:pic>
      <p:pic>
        <p:nvPicPr>
          <p:cNvPr id="210" name="Google Shape;210;g2a9dd0e4e7b_0_2"/>
          <p:cNvPicPr preferRelativeResize="0"/>
          <p:nvPr/>
        </p:nvPicPr>
        <p:blipFill>
          <a:blip r:embed="rId4">
            <a:alphaModFix/>
          </a:blip>
          <a:stretch>
            <a:fillRect/>
          </a:stretch>
        </p:blipFill>
        <p:spPr>
          <a:xfrm>
            <a:off x="173125" y="811875"/>
            <a:ext cx="4347075" cy="3387251"/>
          </a:xfrm>
          <a:prstGeom prst="rect">
            <a:avLst/>
          </a:prstGeom>
          <a:noFill/>
          <a:ln>
            <a:noFill/>
          </a:ln>
        </p:spPr>
      </p:pic>
      <p:sp>
        <p:nvSpPr>
          <p:cNvPr id="211" name="Google Shape;211;g2a9dd0e4e7b_0_2"/>
          <p:cNvSpPr/>
          <p:nvPr/>
        </p:nvSpPr>
        <p:spPr>
          <a:xfrm>
            <a:off x="0" y="304800"/>
            <a:ext cx="91440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External validation and individual clinic model Precision</a:t>
            </a:r>
            <a:endParaRPr b="0" i="0" sz="2400" u="none" cap="none" strike="noStrike">
              <a:solidFill>
                <a:schemeClr val="dk1"/>
              </a:solidFill>
              <a:latin typeface="Calibri"/>
              <a:ea typeface="Calibri"/>
              <a:cs typeface="Calibri"/>
              <a:sym typeface="Calibri"/>
            </a:endParaRPr>
          </a:p>
        </p:txBody>
      </p:sp>
      <p:sp>
        <p:nvSpPr>
          <p:cNvPr id="212" name="Google Shape;212;g2a9dd0e4e7b_0_2"/>
          <p:cNvSpPr txBox="1"/>
          <p:nvPr/>
        </p:nvSpPr>
        <p:spPr>
          <a:xfrm>
            <a:off x="1523013" y="4721088"/>
            <a:ext cx="1647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mbria Math"/>
                <a:ea typeface="Cambria Math"/>
                <a:cs typeface="Cambria Math"/>
                <a:sym typeface="Cambria Math"/>
              </a:rPr>
              <a:t>Accuracy: 52.97%</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Precision: 58.25%</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Recall: 46.88%</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F1-score: 51.95%</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Odds Ratio: 1.33</a:t>
            </a:r>
            <a:endParaRPr>
              <a:latin typeface="Cambria Math"/>
              <a:ea typeface="Cambria Math"/>
              <a:cs typeface="Cambria Math"/>
              <a:sym typeface="Cambria Math"/>
            </a:endParaRPr>
          </a:p>
        </p:txBody>
      </p:sp>
      <p:sp>
        <p:nvSpPr>
          <p:cNvPr id="213" name="Google Shape;213;g2a9dd0e4e7b_0_2"/>
          <p:cNvSpPr txBox="1"/>
          <p:nvPr/>
        </p:nvSpPr>
        <p:spPr>
          <a:xfrm>
            <a:off x="5961825" y="4658925"/>
            <a:ext cx="1647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mbria Math"/>
                <a:ea typeface="Cambria Math"/>
                <a:cs typeface="Cambria Math"/>
                <a:sym typeface="Cambria Math"/>
              </a:rPr>
              <a:t>Accuracy: 0.70</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Precision: 0.47</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Recall: 0.44</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F1 Score: 0.45</a:t>
            </a:r>
            <a:endParaRPr>
              <a:latin typeface="Cambria Math"/>
              <a:ea typeface="Cambria Math"/>
              <a:cs typeface="Cambria Math"/>
              <a:sym typeface="Cambria Math"/>
            </a:endParaRPr>
          </a:p>
          <a:p>
            <a:pPr indent="0" lvl="0" marL="0" rtl="0" algn="l">
              <a:spcBef>
                <a:spcPts val="0"/>
              </a:spcBef>
              <a:spcAft>
                <a:spcPts val="0"/>
              </a:spcAft>
              <a:buNone/>
            </a:pPr>
            <a:r>
              <a:rPr lang="en-US">
                <a:latin typeface="Cambria Math"/>
                <a:ea typeface="Cambria Math"/>
                <a:cs typeface="Cambria Math"/>
                <a:sym typeface="Cambria Math"/>
              </a:rPr>
              <a:t>Odds Ratio: 3.02</a:t>
            </a:r>
            <a:endParaRPr>
              <a:latin typeface="Cambria Math"/>
              <a:ea typeface="Cambria Math"/>
              <a:cs typeface="Cambria Math"/>
              <a:sym typeface="Cambria Mat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p:nvPr/>
        </p:nvSpPr>
        <p:spPr>
          <a:xfrm>
            <a:off x="0" y="304800"/>
            <a:ext cx="914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Comparison with expert judgement and Time-lapses</a:t>
            </a:r>
            <a:endParaRPr b="0" i="0" sz="2400" u="none" cap="none" strike="noStrike">
              <a:solidFill>
                <a:schemeClr val="dk1"/>
              </a:solidFill>
              <a:latin typeface="Calibri"/>
              <a:ea typeface="Calibri"/>
              <a:cs typeface="Calibri"/>
              <a:sym typeface="Calibri"/>
            </a:endParaRPr>
          </a:p>
        </p:txBody>
      </p:sp>
      <p:sp>
        <p:nvSpPr>
          <p:cNvPr descr="data:image/png;base64,iVBORw0KGgoAAAANSUhEUgAAAkAAAAHHCAYAAABXx+fLAAAAOXRFWHRTb2Z0d2FyZQBNYXRwbG90bGliIHZlcnNpb24zLjcuMSwgaHR0cHM6Ly9tYXRwbG90bGliLm9yZy/bCgiHAAAACXBIWXMAAA9hAAAPYQGoP6dpAABHyklEQVR4nO3de3zOdePH8fe1sSObw2wz1ua8CWGiOUSle6RyKCFyqEZFik63uxtR2Y1IRaGcovtOKB2IbotCIpNKbc5znjNz2Izt8/vDb9ftcm2zi7HN9/V8PK6HXZ/v5/u5Pt9r1/fa2+f7+X6/NmOMEQAAgIW4FXYHAAAAbjQCEAAAsBwCEAAAsBwCEAAAsBwCEAAAsBwCEAAAsBwCEAAAsBwCEAAAsBwCEAAAsBwCEIAb4ptvvtHGjRvtzxcuXKg///yz8DoEXKVRo0YpKytLkpSVlaW4uLhC7hGuBgHoJrV9+3b169dPVatWlZeXl/z8/NSsWTO98847SktLK+zuwYL++OMPPffcc9q6dat+/vlnPfXUUzp16lRhdwtw2axZs/TWW29p7969GjdunGbNmlXYXcJVsHEvsJvPokWL1LlzZ3l6eqpnz56qU6eOMjIytGrVKi1YsEC9e/fW1KlTC7ubsJjDhw+radOm2rZtmySpU6dOWrBgQSH3CnDd3Llz1bNnT2VkZMjT01Nz5szRww8/XNjdgosIQDeZnTt3ql69eqpcubK+//57VaxY0WH5tm3btGjRIj333HOF1ENY2blz57Rp0yb5+PgoMjKysLsDXLVDhw5p27ZtqlGjhipUqFDY3cFV4BDYTWbMmDE6ffq0pk2b5hR+JKl69eoO4cdms2nAgAH65JNPVKtWLXl5eSkqKko//vijw3q7du3SM888o1q1asnb21vly5dX586dlZyc7FBv5syZstls9oePj4/q1q2rjz76yKFe7969VapUKaf+zZ8/XzabTStWrHAoX7t2rdq0aSN/f3/5+PioZcuWWr16tUOd1157TTabTUeOHHEoX79+vWw2m2bOnOnw+uHh4Q719uzZI29vb9lsNqft+vbbb9WiRQv5+vqqdOnSateuXb7mr2S/Hx4eHjp8+LDDsjVr1tjfp/Xr1zssmzdvnqKiouTt7a2AgAD16NFD+/bty/E1wsPDHd7z7Mel2ytdnKswYcIE3XrrrfLy8lJQUJD69eun48ePO7W5YsWKHNu8/D07d+6chg8frurVq8vT01OhoaF6+eWXde7cOYd6NptNr732mjw9PRUVFaXIyEiNHTtWNptNrVq1uuL7mP05vdz999/v1Ke33npLTZs2Vfny5eXt7a2oqCjNnz//iq8hSa1atVKdOnWUkJCgpk2bytvbW1WqVNHkyZMd6mVkZGjYsGGKioqSv7+/fH191aJFCy1fvtyh3ubNm3X33XcrODjY/v489dRTOnbsmL1O9nudUx9LlSql3r17O5Tt2LFDnTt3Vrly5eTj46M77rhDixYtcqhz6e/v0nlXkrRv3z65u7vn+prZLt+X8/qMubI/5fZ5zX5cbs6cOfZ9oVy5curatav27NmTa7+zufJ9IElJSUl6+OGHVa5cOXl5ealRo0b66quvcnxPkpOTFRgYaP+c1atXL8fvmFKlSmnHjh2KiYmRr6+vQkJCNHLkSF0+7nDmzBm98MILCg0Nlaenp2rVqqW33nrLqZ4r+4ErbWY/3N3dValSJfXt21cnTpzI4929OZQo7A6gYH399deqWrWqmjZtmu91fvjhB82dO1cDBw6Up6en3n//fbVp00br1q1TnTp1JEm//PKLfvrpJ3Xt2lWVK1dWcnKyPvjgA7Vq1Up//fWXfHx8HNp8++23FRAQoNTUVE2fPl2xsbEKDw9X69atXd6m77//Xm3btlVUVJSGDx8uNzc3zZgxQ3fffbdWrlypxo0bu9xmToYNG6b09HSn8tmzZ6tXr16KiYnR6NGjdfbsWX3wwQdq3ry5fv31V6cvnpy4u7trzpw5GjRokL1sxowZ8vLycnrNmTNnqk+fPrr99tsVFxengwcP6p133tHq1av166+/qkyZMk7t169fXy+88IKki6OAw4YNc6rTr18/e9sDBw7Uzp07NXHiRP36669avXq1SpYs6bTOP/7xD/tIzdSpU7V79277sqysLD344INatWqV+vbtq8jISP3xxx96++23tWXLFi1cuDDX9+PEiRPXbeLoO++8owcffFDdu3dXRkaGPv30U3Xu3FnffPON2rVrd8X1jx8/rvvuu0+PPPKIunXrps8++0xPP/20PDw89Pjjj0uSUlNT9dFHH6lbt26KjY3VqVOnNG3aNMXExGjdunWqX7++pIt/hCpXrqwHHnhAfn5+2rRpkyZNmqR9+/bp66+/dnnbDh48qKZNm+rs2bMaOHCgypcvr1mzZunBBx/U/Pnz1bFjR4f6Xl5emjFjht555x172axZs+Th4ZHjZ/1Sd955p2bPnm1//uabb0qSXn31VXtZXt8zue1PkuPnNdvHH3+s//73vw5lb775poYOHapHHnlETz75pA4fPqz33ntPd955Z677wtX4888/1axZM1WqVEl///vf5evrq88++0wdOnTQggULnN7XS82ePVt//PFHjssyMzPVpk0b3XHHHRozZoyWLFmi4cOH68KFCxo5cqQkyRijBx98UMuXL9cTTzyh+vXra+nSpXrppZe0b98+vf322y5vj6ttduzYUZ06ddKFCxe0Zs0aTZ06VWlpaQ6//5uSwU3j5MmTRpJp3759vteRZCSZ9evX28t27dplvLy8TMeOHe1lZ8+edVp3zZo1RpL5+OOP7WUzZswwkszOnTvtZVu2bDGSzJgxY+xlvXr1Mr6+vk5tzps3z0gyy5cvN8YYk5WVZWrUqGFiYmJMVlaWQ3+qVKli7r33XnvZ8OHDjSRz+PBhhzZ/+eUXI8nMmDHD4fXDwsLszzdt2mTc3NxM27ZtHfp/6tQpU6ZMGRMbG+vQZkpKivH393cqv1z2+9GtWzdTt25de/mZM2eMn5+fefTRR40k88svvxhjjMnIyDCBgYGmTp06Ji0tzV7/m2++MZLMsGHDnF4jJCTE3H///Xlu78qVK40k88knnzisu2TJkhzL//vf/xpJ5ocffsj1PZs9e7Zxc3MzK1eudFh38uTJRpJZvXq1vUySGT58uP35yy+/bAIDA01UVJRp2bJlDu+cI0mmf//+TuXt2rVz6JMxzp/VjIwMU6dOHXP33Xdf8XVatmxpJJlx48bZy86dO2fq169vAgMDTUZGhjHGmAsXLphz5845rHv8+HETFBRkHn/88Txf45lnnjGlSpWyP1++fLmRZObNm+dU19fX1/Tq1cv+/PnnnzeSHN7zU6dOmSpVqpjw8HCTmZnp0Ga3bt1M+fLlHfpao0YN++cup9fMTcuWLXP9XeV3fzLGmLCwMNOuXTunNvr3728u/ZOUnJxs3N3dzZtvvulQ748//jAlSpRwKr+cK98H99xzj6lbt65JT0+3l2VlZZmmTZuaGjVq2Msu/35LT083t9xyi307L/+OkWSeffZZhzbbtWtnPDw87P1auHChkWTeeOMNh34+/PDDxmazmW3bttnL8rsfuNrmpfumMcY0bdrU1K5d2+l1bjYcAruJpKamSpJKly7t0nrR0dGKioqyP7/lllvUvn17LV26VJmZmZIkb29v+/Lz58/r6NGjql69usqUKaMNGzY4tXn8+HEdOXJEO3bs0Ntvvy13d3e1bNnSqd6RI0ccHpefFbRx40Zt3bpVjz76qI4ePWqvd+bMGd1zzz368ccf7aejZjt27JhDmydPnrziezBkyBA1bNhQnTt3dij/73//qxMnTqhbt24Obbq7u6tJkyZOhzxy89hjjykpKcl+qGvBggXy9/fXPffc41Bv/fr1OnTokJ555hl5eXnZy9u1a6eIiAinQx2SlJ6e7lA3J/PmzZO/v7/uvfdeh+2IiopSqVKlnLYjIyNDkuTp6Zlnm5GRkYqIiHBo8+6775akXN+bffv26b333tPQoUNzPAyam/T0dKfPy/nz553qXfpZPX78uE6ePKkWLVrk+DnNSYkSJdSvXz/7cw8PD/Xr10+HDh1SQkKCpIsjeh4eHpIujoQdO3ZMFy5cUKNGjXJ8nZMnT+rgwYOKj4/XokWLdOeddzrVOXXqlNP2XW7x4sVq3Lixmjdvbi8rVaqU+vbtq+TkZP31118O9R944AHZbDb7oZyVK1dq79696tKlS77ei6uV2/7kis8//1xZWVl65JFHHN6T4OBg1ahRI9/73pW+D44dO6bvv/9ejzzyiMPv4OjRo4qJidHWrVtzPfw8adIkHT16VMOHD8/19S89ZJV9CCsjI0PLli2TdPF36u7uroEDBzqs98ILL8gYo2+//dahPD/7gattnj17VkeOHFFKSooWLFig3377zem76WbEIbCbiJ+fnyS5fGpxjRo1nMpq1qyps2fP6vDhwwoODlZaWpri4uI0Y8YM7du3z+E4ck4Bo2HDhvafPT09NXHiRKdDVWfOnLni5MGtW7dKknr16pVrnZMnT6ps2bL257Vq1cqzzcutWrVKX3/9teLj4x0O8Vz6+tl/1C+X/Z5fSYUKFdSuXTtNnz5djRo10vTp09WrVy+5uTn+H2TXrl25bkNERIRWrVrlUJaZmakTJ07I398/z9ffunWrTp48qcDAwByXHzp0yOF59vH/vALK1q1blZiYmOvv8PI2sw0fPlwhISHq169fvufmSNK0adM0bdo0p/KwsDCH5998843eeOMNbdy40WEuUk7zS3ISEhIiX19fh7KaNWtKkpKTk3XHHXdIungoady4cUpKSnL4A1SlShWnNmNiYrR27VpJUps2bTR37lynOtmH1/Kya9cuNWnSxKk8+zDlrl277IetJalkyZLq0aOHpk+frocffljTp0/XQw89lO/P7dXIa39yxdatW2WMyfH7SVKOh2xzcqXvg23btskYo6FDh2ro0KE51jl06JAqVarkUHby5EmNGjVKgwcPVlBQUI7rubm5qWrVqg5ll36WpIu/s5CQEKf/uF76O71UfvYDV9scO3asxo4da3/epk0bjR49OsdtupkQgG4ifn5+CgkJ0aZNmwq87WeffVYzZszQ888/r+joaPn7+8tms6lr165OIzDSxYmLQUFBSk9P1/fff6/+/fvLy8vLYUKnl5eX0zyIlStX2o+NS7K3PXbsWPu8istd/kd6wYIFDl/wW7ZsUf/+/XPdtldeeUUxMTG6++67c5w4LF08zh8cHOy0bokS+d+FHn/8cfXs2VPPPvusfvzxR3300UdauXJlvtfPye7du5WVlXXFeUhZWVkKDAzUJ598kuPyy0NMSkqKJOW4zZe2WbduXY0fPz7H5aGhoU5liYmJmjlzpubMmZPvP2DZ2rdv7zQB9J///Ke9r9LFz8+DDz6oO++8U++//74qVqyokiVLasaMGfr3v//t0uvlZc6cOerdu7c6dOigl156SYGBgXJ3d1dcXJy2b9/uVP+9997TkSNH9NdffykuLk5PPfWU5syZ41Bn2LBhatGihUPZAw88cM19ffzxx9WgQQNt3rxZ8+bNc5rYW9Dy2p9ckZWVJZvNpm+//Vbu7u5Oy/M7enil74PsffzFF19UTExMjm1Ur17dqWz06NFyc3PTSy+9pKNHj+arLwUhP/uBqx577DH17NlTWVlZ2rFjh15//XXdf//9WrZsWb7/41AcEYBuMvfff7+mTp2qNWvWKDo6Ol/rZI9yXGrLli3y8fGx/2GcP3++evXqpXHjxtnrpKen53qmQLNmzex/lO+//379+eefiouLcwhA7u7uTpOiL2+vWrVqki6Gu/xOoL7zzjsVEBBgf57XRMmFCxdqzZo1uR4eyX79wMDAq5rAfam2bdvKy8tLXbt2VfPmzVWtWjWnAJT9v7jss4cutXnzZqfRjuxDao0aNcrztatVq6Zly5apWbNmDoeIcvPXX3+pQoUKKl++fJ5tZg+V5/dLcsiQIapfv/5VHYKpXLmy0+9gwoQJDl/8CxYskJeXl5YuXepw+G7GjBn5fp39+/frzJkzDqNAW7ZskST7Z3r+/PmqWrWqPv/8c4dtz+1QyO233y7p4mcgMDBQPXv21KuvvupwKYC6des6bd/lf/jDwsK0efNmp/aTkpLsyy9Xt25dNWjQQI888ogqVKigu+66Sz/88EOu238trrQ/uaJatWoyxqhKlSr2UZOrcaXvg+wRmpIlS+Z7H9+/f7/eeecdxcXFqXTp0rkGoOxAcWn/L/8shYWFadmyZTp16pTDiE1uv9P87Aeutlm1alWHNv39/fXoo4/q559/zvffkeKIOUA3mZdfflm+vr568skndfDgQafl27dvdzgjRJLTF9aePXv05Zdf6m9/+5v9C9jd3d3p9Mn33nvPPkfoStLS0pxOjc6PqKgoVatWTW+99ZZOnz7ttPzyU8tdkZmZqX/84x969NFHcx1diomJkZ+fn0aNGpXjfBNXXr9EiRLq2bOnfv/991wPdzRq1EiBgYGaPHmyw/v17bffKjEx0ekspnnz5qlMmTI5zq+61COPPKLMzEy9/vrrTssuXLjgEDxPnTqlxYsX53rY79I29+3bpw8//NBpWVpams6cOeNQtmbNGn355Zf617/+dd3+V5l9eveln8vk5OQ8z0i73IULFzRlyhT784yMDE2ZMkUVKlSwz5XL3i8u3SfWrl2rNWvWXLH97Lk9V7M/3HfffVq3bp3D65w5c0ZTp05VeHi4ateuneN6jz/+uH7//Xf17t37ur33+dmfXNGpUye5u7trxIgRTt89xpgCG3UJDAxUq1atNGXKFB04cMBpeU77+IgRIxQUFKSnnnrqiu1PnDjR/rMxRhMnTlTJkiXtc2zuu+8+ZWZmOtSTLp5Ja7PZ1LZtW1c36ZrbzL5bwNV8RosTRoBuMtWqVdO///1vdenSRZGRkQ5Xgv7pp580b948p+uK1KlTRzExMQ6nwUsXd/Js999/v2bPni1/f3/Vrl1ba9as0bJly3IdIVi4cKECAgLsh8BWrlyp559/3uXtcXNz00cffaS2bdvq1ltvVZ8+fVSpUiXt27dPy5cvl5+f31WdTixJe/fulYeHhxYvXpxrHT8/P33wwQd67LHH1LBhQ3Xt2lUVKlTQ7t27tWjRIjVr1szpSyYvr7/+ul566SWHOUuXKlmypEaPHq0+ffqoZcuW6tatm/00+PDwcPtp9AcPHtS7776refPm6c4773S4ovLOnTslXQwcDRs2VL169dSyZUv169dPcXFx2rhxo/72t7+pZMmS2rp1q+bNm6d33nlHDz/8sD777DONGDFCx48f19///vc8t+Wxxx7TZ599pqeeekrLly9Xs2bNlJmZqaSkJH322WdaunSpw8jUd999p3vvvfeaR9Ly0q5dO40fP15t2rTRo48+qkOHDmnSpEmqXr26fv/993y1ERISotGjRys5OVk1a9bU3LlztXHjRk2dOtV+2O7+++/X559/ro4dO6pdu3bauXOnJk+erNq1azsE9ZEjR2rfvn2qU6eOPD09tWHDBs2YMUP16tVTvXr1XN6+v//97/rPf/6jtm3bauDAgSpXrpxmzZqlnTt3asGCBU5zyrLFxsaqc+fOV5wrdi3ysz+5olq1anrjjTc0ZMgQJScnq0OHDipdurR27typL774Qn379tWLL75YIK81adIkNW/eXHXr1lVsbKyqVq2qgwcPas2aNdq7d69+++03h/rfffedPvnkE/tE+Nx4eXlpyZIl6tWrl5o0aaJvv/1WixYt0j/+8Q/76PoDDzygu+66S6+++qqSk5N122236bvvvtOXX36p559/3j4K7QpX2/z99981Z84cGWO0fft2vfvuu6pcufIVR5aLvcI5+QzX25YtW0xsbKwJDw83Hh4epnTp0qZZs2bmvffeczjVU/9/WuWcOXNMjRo1jKenp2nQoIH9NPRsx48fN3369DEBAQGmVKlSJiYmxiQlJZmwsDCH03SzTxPNfnh4eJjq1aubYcOGObxufk+Dz/brr7+aTp06mfLlyxtPT08TFhZmHnnkERMfH2+v4+pp8JLMc88951A3p9P4jbl4WnFMTIzx9/c3Xl5eplq1aqZ3794Olw/ISXZ72ae553f53LlzTYMGDYynp6cpV66c6d69u9m7d69Dfy59n3N7XH5669SpU01UVJTx9vY2pUuXNnXr1jUvv/yy2b9/vzHGmI4dO5q2bduatWvXOvX18lOdjbl4ivno0aPNrbfeajw9PU3ZsmVNVFSUGTFihDl58qS9niRjs9lMQkKCw/p5nVp9KeXz9F9jjJk2bZr9sxwREWFmzJhh/2xcScuWLc2tt95q1q9fb6Kjo42Xl5cJCwszEydOdKiXlZVlRo0aZcLCwuz7zDfffOP0Hs2fP9/cfvvtxs/Pz3h7e5vq1aubF154weEz6spp8MYYs337dvPwww+bMmXKGC8vL9O4cWPzzTffONTJq838LM/tvcnrNPj87k/5PQ0+24IFC0zz5s2Nr6+v8fX1NREREaZ///5m8+bNefbXle8DYy6+rz179jTBwcGmZMmSplKlSub+++838+fPd9qe+vXrO1yWY+fOnTl+x/j6+prt27ebv/3tb8bHx8cEBQWZ4cOH2y9XkO3UqVNm0KBBJiQkxJQsWdLUqFHDjB071uE1jHFtP3ClzeyHzWYzwcHBplOnTiYxMTHX9/Zmwa0wLM5ms6l///4ujWKg8K1YsUJ33XWX06GBS2Vfnfe11167cR0r5lq1aqUjR45clxMJYC29e/fW/Pnzczx0j6KBOUAAAMBymAMEFENBQUHq3r17nnWaNm3qcPYLAOB/CEBAMRQZGel0HZnL9e3b9wb1BgCKH+YAAQAAy2EOEAAAsBwCEAAAsBzmAOUgKytL+/fvV+nSpW/q+6AAAHAzMcbo1KlTCgkJyfXCoNkIQDnYv39/jjdyBAAARd+ePXtUuXLlPOsQgHKQffO4PXv2ONxFGAAAFF2pqakKDQ11uAlsbghAOcg+7OXn50cAAgCgmMnP9BUmQQMAAMshAAEAAMshAAEAAMshAAEAAMshAAEAAMshAAEAAMshAAEAAMshAAEAAMshAAEAAMshAAEAAMshAAEAAMshAAEAAMshAAEAAMvhbvC4qZ09e1ZJSUl51klLS1NycrLCw8Pl7e2dZ92IiAj5+PgUZBcBAIWAAISbWlJSkqKiogqsvYSEBDVs2LDA2gMAFA4CEG5qERERSkhIyLNOYmKievTooTlz5igyMvKK7QEAij8CEG5qPj4++R6xiYyMZHQHACyCSdAAAMByCEAAAMByCEAAAMByCEAAAMByCEAAAMByCEAAAMByCEAAAMByCEAAAMByCEAAAMByCEAAAMByCEAAAMByCEAAAMByCEAAAMByCEAAAMByCEAAAMByCEAAAMByCEAAAMByCEAAAMByShR2BwAAuBpnz55VUlJSnnXS0tKUnJys8PBweXt751k3IiJCPj4+BdlFFGEEIABAsZSUlKSoqKgCay8hIUENGzYssPZQtBGAAADFUkREhBISEvKsk5iYqB49emjOnDmKjIy8YnuwDgIQAKBY8vHxyfeITWRkJKM7cMAkaAAAYDkEIAAAYDkEIAAAYDkEIAAAYDkEIAAAYDkEIAAAYDlFIgBNmjRJ4eHh8vLyUpMmTbRu3bpc67Zq1Uo2m83p0a5dO3sdY4yGDRumihUrytvbW61bt9bWrVtvxKYAAIBioNAD0Ny5czV48GANHz5cGzZs0G233aaYmBgdOnQox/qff/65Dhw4YH9s2rRJ7u7u6ty5s73OmDFj9O6772ry5Mlau3atfH19FRMTo/T09Bu1WQAAoAgr9AA0fvx4xcbGqk+fPqpdu7YmT54sHx8fTZ8+Pcf65cqVU3BwsP3x3//+Vz4+PvYAZIzRhAkT9M9//lPt27dXvXr19PHHH2v//v1auHDhDdwyAABQVBVqAMrIyFBCQoJat25tL3Nzc1Pr1q21Zs2afLUxbdo0de3aVb6+vpKknTt3KiUlxaFNf39/NWnSJN9tAgCAm1uh3grjyJEjyszMVFBQkEN5UFDQFe/wK0nr1q3Tpk2bNG3aNHtZSkqKvY3L28xedrlz587p3Llz9uepqan53gYAAFD8FPohsGsxbdo01a1bV40bN76mduLi4uTv729/hIaGFlAPAQBAUVSoASggIEDu7u46ePCgQ/nBgwcVHByc57pnzpzRp59+qieeeMKhPHs9V9ocMmSITp48aX/s2bPH1U0BAADFSKEGIA8PD0VFRSk+Pt5elpWVpfj4eEVHR+e57rx583Tu3Dn16NHDobxKlSoKDg52aDM1NVVr167NtU1PT0/5+fk5PAAAwM2rUOcASdLgwYPVq1cvNWrUSI0bN9aECRN05swZ9enTR5LUs2dPVapUSXFxcQ7rTZs2TR06dFD58uUdym02m55//nm98cYbqlGjhqpUqaKhQ4cqJCREHTp0uFGbBQAAirBCD0BdunTR4cOHNWzYMKWkpKh+/fpasmSJfRLz7t275ebmOFC1efNmrVq1St99912Obb788ss6c+aM+vbtqxMnTqh58+ZasmSJvLy8rvv2AACAos9mjDGF3YmiJjU1Vf7+/jp58iSHwyxgw4YNioqKUkJCgho2bFjY3QFQgNi/rcWVv9/F+iwwAACAq0EAAgAAlkMAAgAAlkMAAgAAlkMAAgAAlkMAAgAAlkMAAgAAlkMAAgAAlkMAAgAAlkMAAgAAlkMAAgAAlkMAAgAAlkMAAgAAlkMAAgAAlkMAAgAAlkMAAgAAlkMAAgAAlkMAAgAAlkMAAgAAlkMAAgAAlkMAAgAAlkMAAgAAlkMAAgAAlkMAAgAAlkMAAgAAlkMAAgAAlkMAAgAAlkMAAgAAlkMAAgAAlkMAAgAAlkMAAgAAlkMAAgAAlkMAAgAAlkMAAgAAlkMAAgAAllOisDsAAMDltm7dqlOnTl1zO4mJiQ7/XqvSpUurRo0aBdIWChcBCABQpGzdulU1a9Ys0DZ79OhRYG1t2bKFEHQTIAABAIqU7JGfOXPmKDIy8praSktLU3JyssLDw+Xt7X1NbSUmJqpHjx4FMjKFwkcAAgAUSZGRkWrYsOE1t9OsWbMC6A1uNkyCBgAAlkMAAgAAlkMAAgAAlsMcIBRbnCYLALhaBCAUS5wmCwC4FgQgFEucJgsAuBYEIBRrnCYLALgaTIIGAACWQwACAACWQwACAACWQwACAACWQwACAACWQwACAACWQwACAACWQwACAACWQwACAACWU+gBaNKkSQoPD5eXl5eaNGmidevW5Vn/xIkT6t+/vypWrChPT0/VrFlTixcvti9/7bXXZLPZHB4RERHXezMAAEAxUqi3wpg7d64GDx6syZMnq0mTJpowYYJiYmK0efNmBQYGOtXPyMjQvffeq8DAQM2fP1+VKlXSrl27VKZMGYd6t956q5YtW2Z/XqIEd/wAAAD/U6jJYPz48YqNjVWfPn0kSZMnT9aiRYs0ffp0/f3vf3eqP336dB07dkw//fSTSpYsKUkKDw93qleiRAkFBwdf174DAIDiq9AOgWVkZCghIUGtW7f+X2fc3NS6dWutWbMmx3W++uorRUdHq3///goKClKdOnU0atQoZWZmOtTbunWrQkJCVLVqVXXv3l27d+/Osy/nzp1TamqqwwMAANy8Ci0AHTlyRJmZmQoKCnIoDwoKUkpKSo7r7NixQ/Pnz1dmZqYWL16soUOHaty4cXrjjTfsdZo0aaKZM2dqyZIl+uCDD7Rz5061aNFCp06dyrUvcXFx8vf3tz9CQ0MLZiMBAECRVKwmx2RlZSkwMFBTp06Vu7u7oqKitG/fPo0dO1bDhw+XJLVt29Zev169emrSpInCwsL02Wef6Yknnsix3SFDhmjw4MH256mpqYQgAABuYoUWgAICAuTu7q6DBw86lB88eDDX+TsVK1ZUyZIl5e7ubi+LjIxUSkqKMjIy5OHh4bROmTJlVLNmTW3bti3Xvnh6esrT0/MqtwQAABQ3hXYIzMPDQ1FRUYqPj7eXZWVlKT4+XtHR0Tmu06xZM23btk1ZWVn2si1btqhixYo5hh9JOn36tLZv366KFSsW7AYAAIBiq1CvAzR48GB9+OGHmjVrlhITE/X000/rzJkz9rPCevbsqSFDhtjrP/300zp27Jiee+45bdmyRYsWLdKoUaPUv39/e50XX3xRP/zwg5KTk/XTTz+pY8eOcnd3V7du3W749gEAgKKpUOcAdenSRYcPH9awYcOUkpKi+vXra8mSJfaJ0bt375ab2/8yWmhoqJYuXapBgwapXr16qlSpkp577jm98sor9jp79+5Vt27ddPToUVWoUEHNmzfXzz//rAoVKtzw7QMAAEVToU+CHjBggAYMGJDjshUrVjiVRUdH6+eff861vU8//bSgugYAAG5ShX4rDAAAgBuNAAQAACyHAAQAACyHAAQAACyHAAQAACyHAAQAACyHAAQAACyHAAQAACyHAAQAACyHAAQAACyn0G+FAVwN24V0NQh2k/eJLdL+opPjvU9sUYNgN9kupBd2VwAAeSAAoVjyOr1bG/qVkn7sJ/1Y2L35n0hJG/qVUuLp3ZKaFnZ3AAC5IAChWEovdYsaTjmtTz75RJEREYXdHbvEpCR1795d0+67pbC7AgDIAwEIxZIp4aVfU7KUVqamFFK/sLtjl5aSpV9TsmRKeBV2VwAAeSg6kycAAABuEAIQAACwHAIQAACwHAIQAACwHAIQAACwHAIQAACwHAIQAACwHAIQAACwHAIQAACwHAIQAACwHAIQAACwHAIQAACwHAIQAACwHAIQAACwnGsKQKdOndLAgQN15513qn///jp58mRB9QsAAOC6uaYA9MILL+jrr7/WHXfcoR9//FHPPvtsQfULAADguilxLSsvW7ZM06ZN0913363HH39cLVu2LKh+AQAAXDfXNAJ05MgRhYeHS5KqVKmiI0eOFESfAAAAriuXR4BSU1Mdnp8+fVqpqalKT08vsE4BAABcTy4HoDJlyshms0mSjDFq0KCB/efscgAAgKLM5QC0fPny69EPAACAG8blAFSlShWFhoYy2gMAAIotlydBV6lSRYcPH74efQEAALghXA5Axpjr0Q8AAIAb5qquA7R3795cz/q65ZZbrqlDAAAA19tVBaDbb7/dqSz7LLDMzMxr7hQAAMD1dFUBaO3atapQoUJB9wUAAOCGcDkA2Ww23XLLLQoMDLwe/QEAALjumAQNAAAsx+UAtHPnTg5/AQCAYs3lQ2Dff/+9SpUqpc6dOzuUz5s3T2fPnlWvXr0KrHNAbs6ePStJ2rBhwzW3lZaWpuTkZIWHh8vb2/ua2kpMTLzm/gBWZ7uQrgbBbvI+sUXaf0337C5Q3ie2qEGwm2wXuPflzcDlABQXF6cpU6Y4lQcGBqpv374EINwQSUlJkqTY2NhC7knOSpcuXdhdAIotr9O7taFfKenHftKPhd2b/4mUtKFfKSWe3i2paWF3B9fI5QC0e/duValSxak8LCxMu3fvLpBOAVfSoUMHSVJERIR8fHyuqa3ExET16NFDc+bMUWRk5DX3rXTp0qpRo8Y1twNYVXqpW9Rwyml98sknioyIKOzu2CUmJal79+6adh/Xu7sZuByAAgMD9fvvvys8PNyh/LffflP58uULql9AngICAvTkk08WaJuRkZFq2LBhgbYJwHWmhJd+TclSWpmaUkj9wu6OXVpKln5NyZIp4VXYXUEBcPngardu3TRw4EAtX75cmZmZyszM1Pfff6/nnntOXbt2vR59BAAAKFAujwC9/vrrSk5O1j333KMSJS6unpWVpZ49e2rUqFEF3kEAAICC5nIA8vDw0Ny5c/X666/rt99+k7e3t+rWrauwsLDr0T8AAIACd1W3wpCkmjVr2id62my2AusQAADA9XZVF1j4+OOPVbduXXl7e8vb21v16tXT7NmzC7pvAAAA14XLI0Djx4/X0KFDNWDAADVr1kyStGrVKj311FM6cuSIBg0aVOCdBAAAKEgujwC99957+uCDDzR69Gg9+OCDevDBBzVmzBi9//77evfdd13uwKRJkxQeHi4vLy81adJE69aty7P+iRMn1L9/f1WsWFGenp6qWbOmFi9efE1tAgAAa3E5AB04cEBNmzpfAbNp06Y6cOCAS23NnTtXgwcP1vDhw7VhwwbddtttiomJ0aFDh3Ksn5GRoXvvvVfJycmaP3++Nm/erA8//FCVKlW66jYBAID1uByAqlevrs8++8ypfO7cuS5f/Xb8+PGKjY1Vnz59VLt2bU2ePFk+Pj6aPn16jvWnT5+uY8eOaeHChWrWrJnCw8PVsmVL3XbbbVfdJgAAsB6X5wCNGDFCXbp00Y8//mifA7R69WrFx8fnGIxyk5GRoYSEBA0ZMsRe5ubmptatW2vNmjU5rvPVV18pOjpa/fv315dffqkKFSro0Ucf1SuvvCJ3d/eralOSzp07p3Pnztmfp6am5ns7AABA8ePyCNBDDz2ktWvXKiAgQAsXLtTChQsVEBCgdevWqWPHjvlu58iRI8rMzFRQUJBDeVBQkFJSUnJcZ8eOHZo/f74yMzO1ePFiDR06VOPGjdMbb7xx1W1KF2/w6u/vb3+EhobmezsAAEDxc1XXAYqKitKcOXMKui9XlJWVpcDAQE2dOlXu7u6KiorSvn37NHbsWA0fPvyq2x0yZIgGDx5sf56amkoIAgDgJuZyALrS4SE/P798tRMQECB3d3cdPHjQofzgwYMKDg7OcZ2KFSuqZMmScnd3t5dFRkYqJSVFGRkZV9WmJHl6esrT0zNf/QYAAMWfy4fAypQpo7Jlyzo9ssvzy8PDQ1FRUYqPj7eXZWVlKT4+XtHR0Tmu06xZM23btk1ZWVn2si1btqhixYry8PC4qjYBAID1uDwCtHz5ckmSMUb33XefPvroI4fT0F0xePBg9erVS40aNVLjxo01YcIEnTlzRn369JEk9ezZU5UqVVJcXJwk6emnn9bEiRP13HPP6dlnn9XWrVs1atQoDRw4MN9tAgAAuByAWrZsaf/Z3d1dd9xxh6pWrXpVL96lSxcdPnxYw4YNU0pKiurXr68lS5bYJzHv3r1bbm7/G6QKDQ3V0qVLNWjQINWrV0+VKlXSc889p1deeSXfbQIAAFz1zVALyoABAzRgwIAcl61YscKpLDo6Wj///PNVtwkAAHBVN0O9FHeCBwAAxY3LI0ANGjSwh560tDQ98MAD8vDwsC/fsGFDwfUOAADgOnA5AHXo0MH+c/v27QuyLwAAADeEywHoWi44CAAAUBRc8xwgAACA4sblEaCyZcvmOfH52LFj19QhAACA683lADRhwgT7z8YYPf300xo5cqQCAwMLsl8AAADXjcsBqFevXg7Pn332WT300ENXfTFEAACAG+2a5gBduHBB58+fd7g5KQAAQFHn8gjQV199JeniNYDmz58vf39/3XLLLQXeMQAAgOvlqq8D5OXlpTp16uiLL77gatAAAKBYcTkAZWVlXY9+AAAA3DDXNAdo79692rt3b0H1BQAA4IZwOQBlZWVp5MiR8vf3V1hYmMLCwlSmTBm9/vrrjA4BAIBiweVDYK+++qqmTZumf/3rX2rWrJkkadWqVXrttdeUnp6uN998s8A7CQAAUJBcDkCzZs3SRx99pAcffNBeVq9ePVWqVEnPPPMMAQgAABR5Lh8CO3bsmCIiIpzKIyIiuA0GAAAoFlwOQLfddpsmTpzoVD5x4kTddtttBdIpAACA68nlQ2BjxoxRu3bttGzZMkVHR0uS1qxZoz179mjx4sUF3kEAAICC5vIIUMuWLbVlyxZ17NhRJ06c0IkTJ9SpUydt3rxZLVq0uB59BAAAKFD5HgEaOXKkXnzxRfn4+CgkJITJzgAAoNjK9wjQiBEjdPr06evZFwAAgBsi3wHIGHM9+wEAAHDDuDQHiJueAgCAm4FLZ4HVrFnziiGIawEBAICizqUANGLECPn7+1+vvgAAANwQLgWgrl27KjAw8Hr1BQAA4IbI9xwg5v8AAICbBWeBAQAAy8n3IbCsrKzr2Q8AAIAbxuVbYQAAABR3BCAAAGA5BCAAAGA5BCAAAGA5BCAAAGA5BCAAAGA5BCAAAGA5BCAAAGA5BCAAAGA5BCAAAGA5BCAAAGA5BCAAAGA5BCAAAGA5BCAAAGA5BCAAAGA5BCAAAGA5BCAAAGA5BCAAAGA5BCAAAGA5BCAAAGA5BCAAAGA5BCAAAGA5BCAAAGA5BCAAAGA5RSIATZo0SeHh4fLy8lKTJk20bt26XOvOnDlTNpvN4eHl5eVQp3fv3k512rRpc703AwAAFBMlCrsDc+fO1eDBgzV58mQ1adJEEyZMUExMjDZv3qzAwMAc1/Hz89PmzZvtz202m1OdNm3aaMaMGfbnnp6eBd95AABQLBX6CND48eMVGxurPn36qHbt2po8ebJ8fHw0ffr0XNex2WwKDg62P4KCgpzqeHp6OtQpW7bs9dwMAABQjBRqAMrIyFBCQoJat25tL3Nzc1Pr1q21Zs2aXNc7ffq0wsLCFBoaqvbt2+vPP/90qrNixQoFBgaqVq1aevrpp3X06NFc2zt37pxSU1MdHgAA4OZVqAHoyJEjyszMdBrBCQoKUkpKSo7r1KpVS9OnT9eXX36pOXPmKCsrS02bNtXevXvtddq0aaOPP/5Y8fHxGj16tH744Qe1bdtWmZmZObYZFxcnf39/+yM0NLTgNhIAABQ5hT4HyFXR0dGKjo62P2/atKkiIyM1ZcoUvf7665Kkrl272pfXrVtX9erVU7Vq1bRixQrdc889Tm0OGTJEgwcPtj9PTU0lBAEAcBMr1BGggIAAubu76+DBgw7lBw8eVHBwcL7aKFmypBo0aKBt27blWqdq1aoKCAjItY6np6f8/PwcHgAA4OZVqAHIw8NDUVFRio+Pt5dlZWUpPj7eYZQnL5mZmfrjjz9UsWLFXOvs3btXR48ezbMOAACwjkI/C2zw4MH68MMPNWvWLCUmJurpp5/WmTNn1KdPH0lSz549NWTIEHv9kSNH6rvvvtOOHTu0YcMG9ejRQ7t27dKTTz4p6eIE6Zdeekk///yzkpOTFR8fr/bt26t69eqKiYkplG0EAABFS6HPAerSpYsOHz6sYcOGKSUlRfXr19eSJUvsE6N3794tN7f/5bTjx48rNjZWKSkpKlu2rKKiovTTTz+pdu3akiR3d3f9/vvvmjVrlk6cOKGQkBD97W9/0+uvv861gAAAgKQiEIAkacCAARowYECOy1asWOHw/O2339bbb7+da1ve3t5aunRpQXYPAADcZAr9EBgAAMCNRgACAACWUyQOgQEAkO3s2bOSpA0bNlxzW2lpaUpOTlZ4eLi8vb2vqa3ExMRr7g+KDgIQAKBISUpKkiTFxsYWck9yVrp06cLuAgoAAQgAUKR06NBBkhQRESEfH59raisxMVE9evTQnDlzFBkZec19K126tGrUqHHN7aDwEYAAAEVKQECA/dpuBSUyMlINGzYs0DZRvDEJGgAAWA4BCAAAWA4BCAAAWA4BCAAAWA4BCAAAWA4BCAAAWA4BCAAAWA4BCAAAWA4BCAAAWA5XgsZN7ezZs/b7CuUm+waH+bnRYUFcmh8AUPgIQLipJSUlKSoqKl91e/ToccU6CQkJXE4fAG4CBCDc1CIiIpSQkJBnnbS0NCUnJys8PFze3t5XbA8AUPwRgHBT8/HxydeITbNmzW5AbwAARQWToAEAgOUQgAAAgOUQgAAAgOUQgAAAgOUQgAAAgOUQgAAAgOUQgAAAgOUQgAAAgOUQgAAAgOUQgAAAgOUQgAAAgOUQgAAAgOUQgAAAgOUQgAAAgOUQgAAAgOUQgAAAgOUQgAAAgOUQgAAAgOUQgAAAgOUQgAAAgOUQgAAAgOUQgAAAgOUQgAAAgOUQgAAAgOUQgAAAgOUQgAAAgOUQgAAAgOUQgAAAgOUQgAAAgOUQgAAAgOUQgAAAgOUQgAAAgOUQgAAAgOUQgAAAgOUQgAAAgOUUiQA0adIkhYeHy8vLS02aNNG6detyrTtz5kzZbDaHh5eXl0MdY4yGDRumihUrytvbW61bt9bWrVuv92YAAIBiotAD0Ny5czV48GANHz5cGzZs0G233aaYmBgdOnQo13X8/Px04MAB+2PXrl0Oy8eMGaN3331XkydP1tq1a+Xr66uYmBilp6df780BAADFQKEHoPHjxys2NlZ9+vRR7dq1NXnyZPn4+Gj69Om5rmOz2RQcHGx/BAUF2ZcZYzRhwgT985//VPv27VWvXj19/PHH2r9/vxYuXHgDtggAABR1hRqAMjIylJCQoNatW9vL3Nzc1Lp1a61ZsybX9U6fPq2wsDCFhoaqffv2+vPPP+3Ldu7cqZSUFIc2/f391aRJkzzbBAAA1lGoAejIkSPKzMx0GMGRpKCgIKWkpOS4Tq1atTR9+nR9+eWXmjNnjrKystS0aVPt3btXkuzrudLmuXPnlJqa6vAAAAA3r0I/BOaq6Oho9ezZU/Xr11fLli31+eefq0KFCpoyZcpVtxkXFyd/f3/7IzQ0tAB7DAAAippCDUABAQFyd3fXwYMHHcoPHjyo4ODgfLVRsmRJNWjQQNu2bZMk+3qutDlkyBCdPHnS/tizZ4+rmwIAAIqRQg1AHh4eioqKUnx8vL0sKytL8fHxio6OzlcbmZmZ+uOPP1SxYkVJUpUqVRQcHOzQZmpqqtauXZtrm56envLz83N4AACAm1eJwu7A4MGD1atXLzVq1EiNGzfWhAkTdObMGfXp00eS1LNnT1WqVElxcXGSpJEjR+qOO+5Q9erVdeLECY0dO1a7du3Sk08+KeniGWLPP/+83njjDdWoUUNVqlTR0KFDFRISog4dOhTWZgIAgCKk0ANQly5ddPjwYQ0bNkwpKSmqX7++lixZYp/EvHv3brm5/W+g6vjx44qNjVVKSorKli2rqKgo/fTTT6pdu7a9zssvv6wzZ86ob9++OnHihJo3b64lS5Y4XTARAABYk80YYwq7E0VNamqq/P39dfLkSQ6HAUAxtmHDBkVFRSkhIUENGzYs7O7gOnPl73exOwsMAADgWhGAAACA5RCAAACA5RCAAACA5RCAAACA5RCAAACA5RCAAACA5RCAAACA5RCAAACA5RCAAACA5RCAAACA5RCAAACA5RCAAACA5RCAAACA5RCAAACA5RCAAACA5RCAAACA5RCAAACA5RCAAACA5RCAAACA5RCAAACA5RCAAACA5RCAAACA5RCAAACA5RCAAACA5RCAAACA5RCAAACA5RCAAACA5RCAAACA5RCAAACA5RCAAACA5RCAAACA5ZQo7A4AAHA1zp49q6SkpDzrJCYmOvybl4iICPn4+BRI31D0EYAAAMVSUlKSoqKi8lW3R48eV6yTkJCghg0bXmu3UEwQgAAAxVJERIQSEhLyrJOWlqbk5GSFh4fL29v7iu3BOmzGGFPYnShqUlNT5e/vr5MnT8rPz6+wuwMAAPLBlb/fTIIGAACWQwACAACWQwACAACWQwACAACWQwACAACWQwACAACWQwACAACWQwACAACWQwACAACWQwACAACWQwACAACWQwACAACWQwACAACWU6KwO1AUGWMkXbyrLAAAKB6y/25n/x3PCwEoB6dOnZIkhYaGFnJPAACAq06dOiV/f/8869hMfmKSxWRlZWn//v0qXbq0bDZbYXcH11lqaqpCQ0O1Z88e+fn5FXZ3ABQg9m9rMcbo1KlTCgkJkZtb3rN8GAHKgZubmypXrlzY3cAN5ufnxxckcJNi/7aOK438ZGMSNAAAsBwCEAAAsBwCECzP09NTw4cPl6enZ2F3BUABY/9GbpgEDQAALIcRIAAAYDkEIAAAYDkEIAAAYDkEIBRrL7zwgmbPni1jjF5++WVNnDixsLsEACgGCEC44Xr37q0OHTo4la9YsUI2m00nTpzId1uPP/64XnrpJXl4eOiLL75Qly5dCq6jAK7a+fPnNXPmTDVv3lwVKlSQt7e36tWrp9GjRysjI6OwuwdwJWgUb7feeqv27t2rQ4cOKTg4+IqXPgdwY/z555+aPXu2Bg0apAYNGig9PV1//PGHXnvtNS1dulRLly5VyZIlC7ubsDD+WqDIWrVqlVq0aCFvb2+FhoZq4MCBOnPmjH15eHi4JkyYoBIlSigkJETLly+XzWZzGF1q1aqVBgwYoAEDBsjf318BAQEaOnSow52Cjx8/rp49e6ps2bLy8fFR27ZttXXrVoe+rF69Wq1atZKPj4/Kli2rmJgYHT9+XNLFe8fFxcWpSpUq8vb21m233ab58+dLkpKTk2Wz2XJ9JCcnX9XIF1DU1alTR/Hx8XrooYdUtWpV1a5dW126dNGPP/6oTZs2acKECZIkm82mhQsXSrp4H6eePXuqXr169v1Lkr7++mvdfvvt8vLyUkBAgDp27GhfFh4enuO+den3QF77qPS/0edFixapXr168vLy0h133KFNmzY5LM/tIUkzZ85UmTJlcnwvNm7caN/fUXQQgFAkbd++XW3atNFDDz2k33//XXPnztWqVas0YMCAHOtnZWXphRdeUKlSpZyWzZo1SyVKlNC6dev0zjvvaPz48froo4/sy3v37q3169frq6++0po1a2SM0X333afz589Luvjldc8996h27dpas2aNVq1apQceeECZmZmSpLi4OH388ceaPHmy/vzzTw0aNEg9evTQDz/8oNDQUB04cEAHDhzQunXrJEnr1q2zl4WGhhb0WwcUCSVK5HyAoUKFCurUqZM++eQTp2UDBw7UTz/9pO+++05ly5aVJC1atEgdO3bUfffdp19//VXx8fFq3Lixw3ojR46071MHDhzQI4884rA8r330Ui+99JLGjRunX375RRUqVNADDzyg8+fPq2nTpva2FyxYIEkOr4diygA3WK9evYy7u7vx9fV1eHh5eRlJ5vjx4+aJJ54wffv2dVhv5cqVxs3NzaSlpRljjAkLCzNvv/22McaY6dOnm4iICNO9e3fTvn17+zotW7Y0kZGRJisry172yiuvmMjISGOMMVu2bDGSzOrVq+3Ljxw5Yry9vc1nn31mjDGmW7duplmzZjluS3p6uvHx8TE//fSTQ/kTTzxhunXr5lC2c+dOI8ns3LnToXz58uX27QZuNrVr13ba1z08PIy3t7cxxhhJ5osvvjCvvvqqqVSpktP+ER0dbbp3755r+5d+D2Tr1auX/XsgP/to9j746aef2pcfPXrUeHt7m7lz5zqsl133cjNmzDD+/v459vHXX3/Ncd9H4WIOEArFXXfdpQ8++MChbO3aterRo4ck6bffftPvv//u8L9EY4yysrK0c+dORUZG2svPnj2rf/7zn5o8ebL9f2eXuuOOO+zD1JIUHR2tcePGKTMzU4mJiSpRooSaNGliX16+fHnVqlVLiYmJki6OAHXu3DnH7di2bZvOnj2re++916E8IyNDDRo0yO/bIUmqXLmybDabAgIC1Lp1a7311lv5vqsxUFQtXrzYPpqabcyYMZozZ479+cSJExUfH6+7775b4eHhDnU3btyo2NjYq359V/bR6Oho+8/lypVz+B7Ij5MnT6pUqVJyc3NTUFCQ2rdvr7i4uKvuO64vAhAKha+vr6pXr+5QtnfvXvvPp0+fVr9+/TRw4ECndW+55RaH52PHjlWtWrX0wAMP5BiArpW3t3euy06fPi3p4jB9pUqVHJa5eu+hlStXqnTp0kpOTtaTTz6pV199ldP6UeyFhYU5lW3fvl01a9a0P1+3bp0WL16s3r17a8qUKerXr599WV77X34U5D56JaVLl9aGDRtkjNFff/2lXr16KTg4WK1bty7Q10HBIAChSGrYsKH++usvp5B0uQMHDuiDDz5wOpZ/qbVr1zo8//nnn1WjRg25u7srMjJSFy5c0Nq1a9W0aVNJ0tGjR7V582bVrl1bklSvXj3Fx8drxIgRTm3Xrl1bnp6e2r17t1q2bOnqZjqoUqWKypQpo+rVq6tz585as2bNNbUHFKZjx46pZMmSKl26tEP5+vXrtXz5cv3rX/+yl02YMEFt27bV+++/rz59+qht27b2/+hk7399+vS5qn64so/+/PPP9tc9fvy4tmzZ4jDafCVubm7276waNWro3nvv1caNGwlARRSToFEkvfLKK/rpp580YMAAbdy4UVu3btWXX37pNAl60qRJ6tixY56Hm3bv3q3Bgwdr8+bN+s9//qP33ntPzz33nKSLX1Lt27dXbGysVq1apd9++009evRQpUqV1L59e0nSkCFD9Msvv+iZZ57R77//rqSkJH3wwQc6cuSISpcurRdffFGDBg3SrFmztH37dm3YsEHvvfeeZs2a5dI2nzt3Tunp6UpKStK3336rOnXquPiuAUXH7t27Vb9+fU2bNk3btm3Tjh07NHv2bLVv314tWrTQ888/b69brlw5SdJDDz2k++67T08++aR92fDhw/Wf//xHw4cPV2Jiov744w+NHj063/1wZR8dOXKk4uPjtWnTJvXu3VsBAQE5XrMsL+np6UpLS1NCQoJWrVrFflyUFfYkJFjPpRMUL3X5ZOB169aZe++915QqVcr4+vqaevXqmTfffNNePywszHh7e5s9e/bk2nbLli3NM888Y5566inj5+dnypYta/7xj384TIo+duyYeeyxx4y/v7/x9vY2MTExZsuWLQ59W7FihWnatKnx9PQ0ZcqUMTExMfZ+ZmVlmQkTJphatWqZkiVLmgoVKpiYmBjzww8/OLRxpUnQ2Y+AgADz6KOPmmPHjrnwrgJFy/nz582sWbNM8+bNTfny5Y2Xl5epU6eOGTVqlElPT7fX0/9Pgs52+PBhExgYaKZMmWIvW7Bggalfv77x8PAwAQEBplOnTvZlV5oEbcyV99HsffDrr782t956q/Hw8DCNGzc2v/32m9N25TUJOnsfttlsJjg42Dz99NPm3LlzTIIuomzGXHJBFOAm06pVK9WvX99+zREAuNyKFSt011136fjx47leywc3Hw6BAQAAyyEAAQAAy+EQGAAAsBxGgAAAgOUQgAAAgOUQgAAAgOUQgAAAgOUQgAAAgOUQgAAAgOUQgAAUCb1795bNZtNTTz3ltKx///6y2Wzq3bv3je8YgJsSAQhAkREaGqpPP/1UaWlp9rL09HT9+9//tt+lGwAKAgEIQJHRsGFDhYaG6vPPP7eXff7557rlllvUoEEDe9m5c+c0cOBABQYGysvLS82bN9cvv/zi1F6rVq1ks9kcHpffF+6jjz5SZGSkvLy8FBERoffff9+ldpKTk2Wz2bRx40Z7/aFDh+b4WgCKDgIQgCLl8ccf14wZM+zPp0+frj59+jjUefnll7VgwQLNmjVLGzZsUPXq1RUTE6Njx445tRcbG6sDBw7owIEDqly5ssOyTz75RMOGDdObb76pxMREjRo1SkOHDtWsWbMc6hlj8mznUnv37tWECRPk7e19NZsP4AYhAAEoUnr06KFVq1Zp165d2rVrl1avXq0ePXrYl585c0YffPCBxo4dq7Zt26p27dr68MMP5e3trWnTpjm0de7cOfn7+ys4OFjBwcFyd3d3WD58+HCNGzdOnTp1UpUqVdSpUycNGjRIU6ZMcah3/vz5PNu51KuvvqouXbooMDCwAN4NANdLicLuAABcqkKFCmrXrp1mzpwpY4zatWungIAA+/Lt27fr/Pnzatasmb2sZMmSaty4sRITEx3aOnr0qPz8/HJ8nTNnzmj79u164oknFBsbay+/cOGC/P39HeqmpqbK19f3in3fsGGDvvjiC23evFnLli3L1/YCKBwEIABFzuOPP64BAwZIkiZNmnRVbVy4cEF79uxRlSpVclx++vRpSdKHH36oJk2aOCy7fIRn//79CgkJueJrvvDCC3rxxRdVsWLFq+ozgBuHAASgyGnTpo0yMjJks9kUExPjsKxatWry8PDQ6tWrFRYWJuniIapffvlFzz//vL3e2rVrlZ6erhYtWuT4GkFBQQoJCdGOHTvUvXv3XPuyfft2HT9+3GESdk6++uorbdmyRYsWLcrnVgIoTAQgAEWOu7u7/XDW5aMxvr6+evrpp/XSSy+pXLlyuuWWWzRmzBidPXtWTzzxhCQpJSVFQ4cOVbNmzeTp6amUlBRJUmZmpk6dOqW0tDR5e3trxIgRGjhwoPz9/dWmTRudO3dO69ev1/HjxzV48GCtX79eAwcOVN26ddWoUaM8+zxmzBi999578vHxuQ7vCICCRgACUCTlNndHkv71r38pKytLjz32mE6dOqVGjRpp6dKlKlu2rCSpa9eu+uGHHyTJ6XDUsGHDFBoaqt69e+vJJ5+Uj4+Pxo4dq5deekm+vr6qW7eufSRp0KBBqly5ssaPHy+bzZZnf6tXr65evXpdwxYDuJFsxhhT2J0AgILUqlUrvfbaa2rVqpXTsueff17169fnqtKAxXEaPICbTrly5eTh4ZHjMj8/P67RA4ARIAAAYD2MAAEAAMshAAEAAMshAAEAAMshAAEAAMshAAEAAMshAAEAAMshAAEAAMshAAEAAMshAAEAAMv5PyDFRcLM7NNvAAAAAElFTkSuQmCC" id="219" name="Google Shape;219;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17"/>
          <p:cNvSpPr txBox="1"/>
          <p:nvPr/>
        </p:nvSpPr>
        <p:spPr>
          <a:xfrm>
            <a:off x="5761525" y="2043738"/>
            <a:ext cx="32478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Mann-Whitney U Neural Network VS Other Models - Statistic: 230.0, p-value: 0.002</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Mann-Whitney U Neural Network VS Experts - Statistic: 443.0, p-value: 0.0001</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latin typeface="Cambria Math"/>
                <a:ea typeface="Cambria Math"/>
                <a:cs typeface="Cambria Math"/>
                <a:sym typeface="Cambria Math"/>
              </a:rPr>
              <a:t>Mann-Whitney U Neural Network VS Time-Lapse - Statistic: 145.0, p-value: 0.471</a:t>
            </a:r>
            <a:endParaRPr>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mbria Math"/>
              <a:ea typeface="Cambria Math"/>
              <a:cs typeface="Cambria Math"/>
              <a:sym typeface="Cambria Math"/>
            </a:endParaRPr>
          </a:p>
        </p:txBody>
      </p:sp>
      <p:pic>
        <p:nvPicPr>
          <p:cNvPr id="221" name="Google Shape;221;p17"/>
          <p:cNvPicPr preferRelativeResize="0"/>
          <p:nvPr/>
        </p:nvPicPr>
        <p:blipFill>
          <a:blip r:embed="rId3">
            <a:alphaModFix/>
          </a:blip>
          <a:stretch>
            <a:fillRect/>
          </a:stretch>
        </p:blipFill>
        <p:spPr>
          <a:xfrm>
            <a:off x="253175" y="1249703"/>
            <a:ext cx="5435836" cy="435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ec7cbf6ccb_0_5"/>
          <p:cNvSpPr/>
          <p:nvPr/>
        </p:nvSpPr>
        <p:spPr>
          <a:xfrm>
            <a:off x="0" y="304800"/>
            <a:ext cx="91440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Comparison with KIDS Score &amp; IDAScore Time-lapses</a:t>
            </a:r>
            <a:endParaRPr b="0" i="0" sz="2400" u="none" cap="none" strike="noStrike">
              <a:solidFill>
                <a:schemeClr val="dk1"/>
              </a:solidFill>
              <a:latin typeface="Calibri"/>
              <a:ea typeface="Calibri"/>
              <a:cs typeface="Calibri"/>
              <a:sym typeface="Calibri"/>
            </a:endParaRPr>
          </a:p>
        </p:txBody>
      </p:sp>
      <p:grpSp>
        <p:nvGrpSpPr>
          <p:cNvPr id="227" name="Google Shape;227;g1ec7cbf6ccb_0_5"/>
          <p:cNvGrpSpPr/>
          <p:nvPr/>
        </p:nvGrpSpPr>
        <p:grpSpPr>
          <a:xfrm>
            <a:off x="104250" y="1078400"/>
            <a:ext cx="8966850" cy="5779601"/>
            <a:chOff x="104250" y="1078400"/>
            <a:chExt cx="8966850" cy="5779601"/>
          </a:xfrm>
        </p:grpSpPr>
        <p:pic>
          <p:nvPicPr>
            <p:cNvPr id="228" name="Google Shape;228;g1ec7cbf6ccb_0_5"/>
            <p:cNvPicPr preferRelativeResize="0"/>
            <p:nvPr/>
          </p:nvPicPr>
          <p:blipFill rotWithShape="1">
            <a:blip r:embed="rId3">
              <a:alphaModFix/>
            </a:blip>
            <a:srcRect b="0" l="0" r="0" t="0"/>
            <a:stretch/>
          </p:blipFill>
          <p:spPr>
            <a:xfrm>
              <a:off x="104250" y="1092150"/>
              <a:ext cx="3566326" cy="2783484"/>
            </a:xfrm>
            <a:prstGeom prst="rect">
              <a:avLst/>
            </a:prstGeom>
            <a:noFill/>
            <a:ln>
              <a:noFill/>
            </a:ln>
          </p:spPr>
        </p:pic>
        <p:pic>
          <p:nvPicPr>
            <p:cNvPr id="229" name="Google Shape;229;g1ec7cbf6ccb_0_5"/>
            <p:cNvPicPr preferRelativeResize="0"/>
            <p:nvPr/>
          </p:nvPicPr>
          <p:blipFill rotWithShape="1">
            <a:blip r:embed="rId4">
              <a:alphaModFix/>
            </a:blip>
            <a:srcRect b="0" l="0" r="0" t="0"/>
            <a:stretch/>
          </p:blipFill>
          <p:spPr>
            <a:xfrm>
              <a:off x="6413850" y="5254950"/>
              <a:ext cx="2657250" cy="822625"/>
            </a:xfrm>
            <a:prstGeom prst="rect">
              <a:avLst/>
            </a:prstGeom>
            <a:noFill/>
            <a:ln>
              <a:noFill/>
            </a:ln>
          </p:spPr>
        </p:pic>
        <p:sp>
          <p:nvSpPr>
            <p:cNvPr id="230" name="Google Shape;230;g1ec7cbf6ccb_0_5"/>
            <p:cNvSpPr txBox="1"/>
            <p:nvPr/>
          </p:nvSpPr>
          <p:spPr>
            <a:xfrm>
              <a:off x="6614925" y="6192000"/>
              <a:ext cx="225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Shioya et.all ASRM 2023</a:t>
              </a:r>
              <a:endParaRPr b="0" i="0" sz="1400" u="none" cap="none" strike="noStrike">
                <a:solidFill>
                  <a:srgbClr val="000000"/>
                </a:solidFill>
                <a:latin typeface="Arial"/>
                <a:ea typeface="Arial"/>
                <a:cs typeface="Arial"/>
                <a:sym typeface="Arial"/>
              </a:endParaRPr>
            </a:p>
          </p:txBody>
        </p:sp>
        <p:pic>
          <p:nvPicPr>
            <p:cNvPr id="231" name="Google Shape;231;g1ec7cbf6ccb_0_5"/>
            <p:cNvPicPr preferRelativeResize="0"/>
            <p:nvPr/>
          </p:nvPicPr>
          <p:blipFill rotWithShape="1">
            <a:blip r:embed="rId5">
              <a:alphaModFix/>
            </a:blip>
            <a:srcRect b="0" l="0" r="0" t="0"/>
            <a:stretch/>
          </p:blipFill>
          <p:spPr>
            <a:xfrm>
              <a:off x="104250" y="4084102"/>
              <a:ext cx="3518875" cy="2741898"/>
            </a:xfrm>
            <a:prstGeom prst="rect">
              <a:avLst/>
            </a:prstGeom>
            <a:noFill/>
            <a:ln>
              <a:noFill/>
            </a:ln>
          </p:spPr>
        </p:pic>
        <p:pic>
          <p:nvPicPr>
            <p:cNvPr id="232" name="Google Shape;232;g1ec7cbf6ccb_0_5"/>
            <p:cNvPicPr preferRelativeResize="0"/>
            <p:nvPr/>
          </p:nvPicPr>
          <p:blipFill rotWithShape="1">
            <a:blip r:embed="rId6">
              <a:alphaModFix/>
            </a:blip>
            <a:srcRect b="0" l="0" r="0" t="0"/>
            <a:stretch/>
          </p:blipFill>
          <p:spPr>
            <a:xfrm>
              <a:off x="3623125" y="1078400"/>
              <a:ext cx="2790725" cy="5779601"/>
            </a:xfrm>
            <a:prstGeom prst="rect">
              <a:avLst/>
            </a:prstGeom>
            <a:noFill/>
            <a:ln>
              <a:noFill/>
            </a:ln>
          </p:spPr>
        </p:pic>
        <p:sp>
          <p:nvSpPr>
            <p:cNvPr id="233" name="Google Shape;233;g1ec7cbf6ccb_0_5"/>
            <p:cNvSpPr txBox="1"/>
            <p:nvPr/>
          </p:nvSpPr>
          <p:spPr>
            <a:xfrm>
              <a:off x="4264350" y="6192000"/>
              <a:ext cx="214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Berntsen et al., (2022) </a:t>
              </a:r>
              <a:endParaRPr b="0" i="0" sz="1400" u="none" cap="none" strike="noStrike">
                <a:solidFill>
                  <a:srgbClr val="000000"/>
                </a:solidFill>
                <a:latin typeface="Arial"/>
                <a:ea typeface="Arial"/>
                <a:cs typeface="Arial"/>
                <a:sym typeface="Arial"/>
              </a:endParaRPr>
            </a:p>
          </p:txBody>
        </p:sp>
        <p:sp>
          <p:nvSpPr>
            <p:cNvPr id="234" name="Google Shape;234;g1ec7cbf6ccb_0_5"/>
            <p:cNvSpPr txBox="1"/>
            <p:nvPr/>
          </p:nvSpPr>
          <p:spPr>
            <a:xfrm>
              <a:off x="965725" y="2194450"/>
              <a:ext cx="245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mbria Math"/>
                  <a:ea typeface="Cambria Math"/>
                  <a:cs typeface="Cambria Math"/>
                  <a:sym typeface="Cambria Math"/>
                </a:rPr>
                <a:t>AUC-ROC  0.86; SD = 0.061</a:t>
              </a:r>
              <a:endParaRPr b="0" i="0" sz="1400" u="none" cap="none" strike="noStrike">
                <a:solidFill>
                  <a:schemeClr val="dk1"/>
                </a:solidFill>
                <a:latin typeface="Cambria Math"/>
                <a:ea typeface="Cambria Math"/>
                <a:cs typeface="Cambria Math"/>
                <a:sym typeface="Cambria Math"/>
              </a:endParaRPr>
            </a:p>
          </p:txBody>
        </p:sp>
        <p:sp>
          <p:nvSpPr>
            <p:cNvPr id="235" name="Google Shape;235;g1ec7cbf6ccb_0_5"/>
            <p:cNvSpPr txBox="1"/>
            <p:nvPr/>
          </p:nvSpPr>
          <p:spPr>
            <a:xfrm>
              <a:off x="1166875" y="5466150"/>
              <a:ext cx="2255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mbria Math"/>
                  <a:ea typeface="Cambria Math"/>
                  <a:cs typeface="Cambria Math"/>
                  <a:sym typeface="Cambria Math"/>
                </a:rPr>
                <a:t>AUC-ROC: 0.68; SD = 0.054</a:t>
              </a:r>
              <a:endParaRPr b="0" i="0" sz="1400" u="none" cap="none" strike="noStrike">
                <a:solidFill>
                  <a:schemeClr val="dk1"/>
                </a:solidFill>
                <a:latin typeface="Cambria Math"/>
                <a:ea typeface="Cambria Math"/>
                <a:cs typeface="Cambria Math"/>
                <a:sym typeface="Cambria Math"/>
              </a:endParaRPr>
            </a:p>
          </p:txBody>
        </p:sp>
      </p:grpSp>
      <p:pic>
        <p:nvPicPr>
          <p:cNvPr id="236" name="Google Shape;236;g1ec7cbf6ccb_0_5"/>
          <p:cNvPicPr preferRelativeResize="0"/>
          <p:nvPr/>
        </p:nvPicPr>
        <p:blipFill rotWithShape="1">
          <a:blip r:embed="rId7">
            <a:alphaModFix/>
          </a:blip>
          <a:srcRect b="0" l="0" r="0" t="0"/>
          <a:stretch/>
        </p:blipFill>
        <p:spPr>
          <a:xfrm>
            <a:off x="6500275" y="2072849"/>
            <a:ext cx="2570825" cy="1890650"/>
          </a:xfrm>
          <a:prstGeom prst="rect">
            <a:avLst/>
          </a:prstGeom>
          <a:noFill/>
          <a:ln>
            <a:noFill/>
          </a:ln>
        </p:spPr>
      </p:pic>
      <p:pic>
        <p:nvPicPr>
          <p:cNvPr id="237" name="Google Shape;237;g1ec7cbf6ccb_0_5"/>
          <p:cNvPicPr preferRelativeResize="0"/>
          <p:nvPr/>
        </p:nvPicPr>
        <p:blipFill rotWithShape="1">
          <a:blip r:embed="rId8">
            <a:alphaModFix/>
          </a:blip>
          <a:srcRect b="0" l="0" r="0" t="0"/>
          <a:stretch/>
        </p:blipFill>
        <p:spPr>
          <a:xfrm>
            <a:off x="6500275" y="1272075"/>
            <a:ext cx="2570826" cy="685197"/>
          </a:xfrm>
          <a:prstGeom prst="rect">
            <a:avLst/>
          </a:prstGeom>
          <a:noFill/>
          <a:ln>
            <a:noFill/>
          </a:ln>
        </p:spPr>
      </p:pic>
      <p:sp>
        <p:nvSpPr>
          <p:cNvPr id="238" name="Google Shape;238;g1ec7cbf6ccb_0_5"/>
          <p:cNvSpPr txBox="1"/>
          <p:nvPr/>
        </p:nvSpPr>
        <p:spPr>
          <a:xfrm>
            <a:off x="6710938" y="4079075"/>
            <a:ext cx="214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Berntsen et al., (2022) </a:t>
            </a:r>
            <a:endParaRPr b="0" i="0" sz="1400" u="none" cap="none" strike="noStrike">
              <a:solidFill>
                <a:srgbClr val="000000"/>
              </a:solidFill>
              <a:latin typeface="Arial"/>
              <a:ea typeface="Arial"/>
              <a:cs typeface="Arial"/>
              <a:sym typeface="Arial"/>
            </a:endParaRPr>
          </a:p>
        </p:txBody>
      </p:sp>
      <p:sp>
        <p:nvSpPr>
          <p:cNvPr id="239" name="Google Shape;239;g1ec7cbf6ccb_0_5"/>
          <p:cNvSpPr txBox="1"/>
          <p:nvPr/>
        </p:nvSpPr>
        <p:spPr>
          <a:xfrm>
            <a:off x="6414088" y="4479275"/>
            <a:ext cx="27432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US" sz="1200">
                <a:latin typeface="Cambria Math"/>
                <a:ea typeface="Cambria Math"/>
                <a:cs typeface="Cambria Math"/>
                <a:sym typeface="Cambria Math"/>
              </a:rPr>
              <a:t>No significant differences:</a:t>
            </a:r>
            <a:endParaRPr sz="1200">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200"/>
              <a:buFont typeface="Arial"/>
              <a:buNone/>
            </a:pPr>
            <a:r>
              <a:rPr lang="en-US" sz="1200">
                <a:latin typeface="Cambria Math"/>
                <a:ea typeface="Cambria Math"/>
                <a:cs typeface="Cambria Math"/>
                <a:sym typeface="Cambria Math"/>
              </a:rPr>
              <a:t>t-statistic: -0.74</a:t>
            </a:r>
            <a:endParaRPr sz="1200">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200"/>
              <a:buFont typeface="Arial"/>
              <a:buNone/>
            </a:pPr>
            <a:r>
              <a:rPr lang="en-US" sz="1200">
                <a:latin typeface="Cambria Math"/>
                <a:ea typeface="Cambria Math"/>
                <a:cs typeface="Cambria Math"/>
                <a:sym typeface="Cambria Math"/>
              </a:rPr>
              <a:t>p-value: 0.46</a:t>
            </a:r>
            <a:endParaRPr sz="1200">
              <a:latin typeface="Cambria Math"/>
              <a:ea typeface="Cambria Math"/>
              <a:cs typeface="Cambria Math"/>
              <a:sym typeface="Cambria Math"/>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26345f0b2bd_1_0"/>
          <p:cNvPicPr preferRelativeResize="0"/>
          <p:nvPr/>
        </p:nvPicPr>
        <p:blipFill rotWithShape="1">
          <a:blip r:embed="rId3">
            <a:alphaModFix/>
          </a:blip>
          <a:srcRect b="0" l="0" r="0" t="0"/>
          <a:stretch/>
        </p:blipFill>
        <p:spPr>
          <a:xfrm>
            <a:off x="3773525" y="1341800"/>
            <a:ext cx="5295926" cy="3857625"/>
          </a:xfrm>
          <a:prstGeom prst="rect">
            <a:avLst/>
          </a:prstGeom>
          <a:noFill/>
          <a:ln>
            <a:noFill/>
          </a:ln>
        </p:spPr>
      </p:pic>
      <p:sp>
        <p:nvSpPr>
          <p:cNvPr id="245" name="Google Shape;245;g26345f0b2bd_1_0"/>
          <p:cNvSpPr/>
          <p:nvPr/>
        </p:nvSpPr>
        <p:spPr>
          <a:xfrm>
            <a:off x="0" y="304800"/>
            <a:ext cx="91440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Comparison with KIDS Score &amp; IDAScore V2 Time-lapses PGT</a:t>
            </a:r>
            <a:endParaRPr b="0" i="0" sz="2400" u="none" cap="none" strike="noStrike">
              <a:solidFill>
                <a:schemeClr val="dk1"/>
              </a:solidFill>
              <a:latin typeface="Calibri"/>
              <a:ea typeface="Calibri"/>
              <a:cs typeface="Calibri"/>
              <a:sym typeface="Calibri"/>
            </a:endParaRPr>
          </a:p>
        </p:txBody>
      </p:sp>
      <p:sp>
        <p:nvSpPr>
          <p:cNvPr id="246" name="Google Shape;246;g26345f0b2bd_1_0"/>
          <p:cNvSpPr txBox="1"/>
          <p:nvPr/>
        </p:nvSpPr>
        <p:spPr>
          <a:xfrm>
            <a:off x="4037850" y="5385750"/>
            <a:ext cx="503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Bori, L., Meseguer, (2022) doi.org/10.1093/humrep/deac066</a:t>
            </a:r>
            <a:endParaRPr b="0" i="0" sz="1400" u="none" cap="none" strike="noStrike">
              <a:solidFill>
                <a:srgbClr val="000000"/>
              </a:solidFill>
              <a:latin typeface="Arial"/>
              <a:ea typeface="Arial"/>
              <a:cs typeface="Arial"/>
              <a:sym typeface="Arial"/>
            </a:endParaRPr>
          </a:p>
        </p:txBody>
      </p:sp>
      <p:pic>
        <p:nvPicPr>
          <p:cNvPr id="247" name="Google Shape;247;g26345f0b2bd_1_0"/>
          <p:cNvPicPr preferRelativeResize="0"/>
          <p:nvPr/>
        </p:nvPicPr>
        <p:blipFill rotWithShape="1">
          <a:blip r:embed="rId4">
            <a:alphaModFix/>
          </a:blip>
          <a:srcRect b="0" l="0" r="0" t="0"/>
          <a:stretch/>
        </p:blipFill>
        <p:spPr>
          <a:xfrm>
            <a:off x="96500" y="2046825"/>
            <a:ext cx="4054537" cy="3152600"/>
          </a:xfrm>
          <a:prstGeom prst="rect">
            <a:avLst/>
          </a:prstGeom>
          <a:noFill/>
          <a:ln>
            <a:noFill/>
          </a:ln>
        </p:spPr>
      </p:pic>
      <p:sp>
        <p:nvSpPr>
          <p:cNvPr id="248" name="Google Shape;248;g26345f0b2bd_1_0"/>
          <p:cNvSpPr txBox="1"/>
          <p:nvPr/>
        </p:nvSpPr>
        <p:spPr>
          <a:xfrm>
            <a:off x="352225" y="5785950"/>
            <a:ext cx="850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Cambria Math"/>
                <a:ea typeface="Cambria Math"/>
                <a:cs typeface="Cambria Math"/>
                <a:sym typeface="Cambria Math"/>
              </a:rPr>
              <a:t>To identify the misprediction of pregnancy occurrence, data on pregnancy rates in protocols with PGT (and good quality euploid embryo transfer) in 1680 protocols were analysed. The error in predicting the occurrence of clinical pregnancy was 27%. AUC = 0.68 (0.75-0.62)</a:t>
            </a:r>
            <a:endParaRPr sz="1200">
              <a:solidFill>
                <a:schemeClr val="dk1"/>
              </a:solidFill>
              <a:latin typeface="Cambria Math"/>
              <a:ea typeface="Cambria Math"/>
              <a:cs typeface="Cambria Math"/>
              <a:sym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609600" y="1295400"/>
            <a:ext cx="4343400" cy="504753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DNNs are powerful tools for data analysis, prediction and process automation. </a:t>
            </a:r>
            <a:endParaRPr>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Their efficiency depends on the quality of data, the choice of network architecture and optimisation of the training process. </a:t>
            </a:r>
            <a:endParaRPr>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Neural networks consist of a set of interconnected nodes called neurons. They are organised into layers: input layer, hidden layers and output layer. The input layer receives data, the hidden layers perform computations, and the output layer provides results or predictions. Each neuron is connected to neurons in the next layer using weights that determine the strength of the connection between neurons. </a:t>
            </a:r>
            <a:endParaRPr>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In this way, the neural network finds the correct method of mathematical transformations to turn input data into output data, regardless of their linear or non-linear correlation</a:t>
            </a:r>
            <a:endParaRPr>
              <a:solidFill>
                <a:schemeClr val="dk1"/>
              </a:solidFill>
              <a:latin typeface="Cambria Math"/>
              <a:ea typeface="Cambria Math"/>
              <a:cs typeface="Cambria Math"/>
              <a:sym typeface="Cambria Math"/>
            </a:endParaRPr>
          </a:p>
        </p:txBody>
      </p:sp>
      <p:sp>
        <p:nvSpPr>
          <p:cNvPr id="93" name="Google Shape;93;p3"/>
          <p:cNvSpPr/>
          <p:nvPr/>
        </p:nvSpPr>
        <p:spPr>
          <a:xfrm>
            <a:off x="152400" y="533400"/>
            <a:ext cx="89916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Deep learning neural networks (DNNs)</a:t>
            </a:r>
            <a:endParaRPr b="0" i="0" sz="2400" u="none" cap="none" strike="noStrike">
              <a:solidFill>
                <a:schemeClr val="dk1"/>
              </a:solidFill>
              <a:latin typeface="Calibri"/>
              <a:ea typeface="Calibri"/>
              <a:cs typeface="Calibri"/>
              <a:sym typeface="Calibri"/>
            </a:endParaRPr>
          </a:p>
        </p:txBody>
      </p:sp>
      <p:sp>
        <p:nvSpPr>
          <p:cNvPr descr="Mozaik digitális oktatás és tanulás" id="94" name="Google Shape;94;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https://www.mozaweb.hu/hu/mozaik3D/BIO/ember/ingeruletatadas/960.jpg" id="95" name="Google Shape;95;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6" name="Google Shape;96;p3"/>
          <p:cNvPicPr preferRelativeResize="0"/>
          <p:nvPr/>
        </p:nvPicPr>
        <p:blipFill rotWithShape="1">
          <a:blip r:embed="rId3">
            <a:alphaModFix/>
          </a:blip>
          <a:srcRect b="0" l="0" r="0" t="0"/>
          <a:stretch/>
        </p:blipFill>
        <p:spPr>
          <a:xfrm>
            <a:off x="5105400" y="1147465"/>
            <a:ext cx="3600492" cy="55581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a2f298ff1f_0_0"/>
          <p:cNvSpPr/>
          <p:nvPr/>
        </p:nvSpPr>
        <p:spPr>
          <a:xfrm>
            <a:off x="0" y="155700"/>
            <a:ext cx="9144000" cy="76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Using logistic regression to calibrate the probability of pregnancy occurrence</a:t>
            </a:r>
            <a:endParaRPr b="0" i="0" sz="2400" u="none" cap="none" strike="noStrike">
              <a:solidFill>
                <a:schemeClr val="dk1"/>
              </a:solidFill>
              <a:latin typeface="Calibri"/>
              <a:ea typeface="Calibri"/>
              <a:cs typeface="Calibri"/>
              <a:sym typeface="Calibri"/>
            </a:endParaRPr>
          </a:p>
        </p:txBody>
      </p:sp>
      <p:sp>
        <p:nvSpPr>
          <p:cNvPr id="254" name="Google Shape;254;g2a2f298ff1f_0_0"/>
          <p:cNvSpPr txBox="1"/>
          <p:nvPr/>
        </p:nvSpPr>
        <p:spPr>
          <a:xfrm>
            <a:off x="111825" y="4621700"/>
            <a:ext cx="87030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t>After training the neural network model, we use the probabilities obtained from it and apply logistic regression for calibration. Calibration is done using CalibratedClassifierCV from scikit-learn, which applies logistic regression to equalise the probabilities. In this way, we create a model that takes the outputs from the neural network and calibrates them, which improves the quality of the probability predictions.</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US"/>
              <a:t>In this way, both models play a role: the neural network is used to extract complex patterns from the data, and logistic regression is applied to calibrate the probabilities to make them more accurate and interpretable Odds Ratio = 6.66 (SD = 0.645)</a:t>
            </a:r>
            <a:endParaRPr/>
          </a:p>
        </p:txBody>
      </p:sp>
      <p:pic>
        <p:nvPicPr>
          <p:cNvPr id="255" name="Google Shape;255;g2a2f298ff1f_0_0"/>
          <p:cNvPicPr preferRelativeResize="0"/>
          <p:nvPr/>
        </p:nvPicPr>
        <p:blipFill>
          <a:blip r:embed="rId3">
            <a:alphaModFix/>
          </a:blip>
          <a:stretch>
            <a:fillRect/>
          </a:stretch>
        </p:blipFill>
        <p:spPr>
          <a:xfrm>
            <a:off x="269350" y="960425"/>
            <a:ext cx="8389583" cy="361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descr="https://www.ncbi.nlm.nih.gov/corecgi/tileshop/tileshop.fcgi?p=PMC3&amp;id=407418&amp;s=90&amp;r=1&amp;c=2" id="260" name="Google Shape;260;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https://www.ncbi.nlm.nih.gov/corecgi/tileshop/tileshop.fcgi?p=PMC3&amp;id=407418&amp;s=90&amp;r=1&amp;c=2" id="261" name="Google Shape;261;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An external file that holds a picture, illustration, etc.&#10;Object name is 10815_2019_1498_Fig2_HTML.jpg" id="262" name="Google Shape;262;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9gAAAJICAYAAACaO0yGAAAAOXRFWHRTb2Z0d2FyZQBNYXRwbG90bGliIHZlcnNpb24zLjcuMSwgaHR0cHM6Ly9tYXRwbG90bGliLm9yZy/bCgiHAAAACXBIWXMAAA9hAAAPYQGoP6dpAACXyElEQVR4nOzdd3gU5ff38c8m2TQCCaFDQAiYUKQpRZoIBBDpiIBSLFQFC9iwoWAD5av0XgVBkKKAFCmKighYEFRa6L2FhEDabjLPH/yyD2sCJJMNyYb367q4yM7cM3Nm9+zsnp177rEYhmEIAAAAAABkiUdOBwAAAAAAQF5AgQ0AAAAAgAtQYAMAAAAA4AIU2AAAAAAAuAAFNgAAAAAALkCBDQAAAACAC1BgAwAAAADgAhTYAAAAAAC4AAU2ANwB4uLidPr0acXExOR0KAAAAHkWBTYA5FFr1qzRE088oZo1a6pmzZp68MEHNWPGjJwOC4CL/fbbb9q2bZvj8bZt2/T777/nYEQAcOfyyukAAPx/Bw4c0NSpU7Vt2zZdunRJQUFBqlu3rgYMGKC77747p8ODGxk9erSmT5+uZs2a6f3331fBggVlsVhUtmzZnA4Nbq5NmzYqWLCg5s2bl9Oh4P+cOXNGkyZN0meffSZJGj58uAYOHJjDUQHAnYkCG8glvvvuOw0ZMkRBQUF65JFHFBISopMnT2rJkiVat26dPvvsMzVv3jynw4Qb2L59u6ZPn66XXnpJ/fr1y+lwAGSzFi1aaO7cuWrXrp0kqWbNmnxeAEAOsRiGYeR0EMCd7tixY2rXrp1KlCihL774QsHBwY55UVFR6t69u86cOaMVK1aodOnSORgp3MGAAQMUHR2tL7/8MqdDQR7EGezcKTk5WQcOHJAk3X333fL09MzhiADgzsQ12EAuMGPGDMXHx+u9995zKq4lKTg4WCNGjFBcXJymT5/umD5+/HiFh4crKirKqf3u3bsVHh6uZcuWOU1PSUnRnDlz1Lp1a1WtWlX169fXsGHD0gx61bRpU/Xv3z9NjCNGjFB4eLjTtPDwcI0fP97x2G63q2/fvqpTp44iIyMd05cuXapevXqpXr16uueee/Twww9rwYIFGXpumjZtqqFDhzpN27Ztm8LDw52uOfztt9/0/PPP68EHH9Q999yjxo0b68MPP1RCQkKadR48eFAvvPCC7r//flWrVk0tW7Z0dK1MfV5v9u/67a5Zs0adOnVStWrVVLduXb388ss6e/asY/7QoUNvub4TJ07c9Lm/2X6nZ+fOnQoLC9PgwYNVp04dVatWTY888og2bNiQpm1SUpLGjRun5s2bO563jz/+WElJSU7twsPDNWLECK1YsUItW7ZU1apV1alTJ+3YsSPNOs+ePavXX39d9evX1z333KPWrVtryZIl6e5LeHi49uzZk2b5SpUqKTw8XGvXrnWad/DgQT3//POqU6eOI4aNGzc6tVm2bJnCw8O1e/dup+lRUVFpcjaz76OtW7fq8ccfV40aNVSrVi0988wzOnjwYLrPwRtvvKGGDRvqnnvuUdOmTfXOO+8oKSnJEd/N/qVud+jQoWratKnTuk+fPq1q1ao55c6NZHV5SZo5c6buv/9+1a9f3+n5mDt3rurUqaMHHnhAy5cvd1rm5MmTevfdd9WyZUvHe+P5559Ps73U5+L66QcOHFDt2rXVv39/2e32bHm+Tpw4ke7rm5oP//XNN9843ud16tTR4MGDdfr06TTt/vrrL/Xt21e1a9dWjRo11LZtW82dO9cxP734vvnmG1WsWFHTpk27absbvW6px0hPT09VrFhRFStW1Hfffafw8PA067iRL774Qq1bt9Y999yjhg0bavjw4bp8+bJjfs+ePW/5Gkg3Pkaltz8Z+Uxq2rTpTbd5q/271fLXs9vtmjhxoiIiIhzv2U8//TTNsTA9mXldr99+7dq11bNnT/32229Oy27YsEH9+vVzHD8iIiI0ceJEJScnO7Xr2bOn2rRpo7///lvdunVTtWrV1LRpUy1cuNDR5vpj7Y3+pR4TM/q+vX77N3s/Shn/bE59btq3b59mO1OnTlV4eLhq1qx5s5cByDXoIg7kAt9//71KlSqlWrVqpTu/du3aKlWqlDZv3mx6G8OGDdPy5cvVqVMn9ezZUydOnNAXX3yhf//9VwsXLpTVajW97lRvvfWWtm/frlmzZqlChQqO6QsXLtTdd9+tpk2bysvLS99//72GDx8uwzDUvXv3LG9XktauXauEhAQ99thjCgoK0q5duzR//nydOXNG48aNc7Tbu3evunfvLi8vL3Xt2lWlSpXSsWPHtGnTJg0ePFjNmzdXmTJlHO0/+ugjlS9fXl26dHFMK1++vKRrxcHrr7+uqlWrasiQIbp48aI+//xz/fHHH/r6669VoEABde3aVfXq1XMs++qrr6p58+ZO3Tf/+6NKVkVHR2vRokXy9/dXr169VLBgQa1YsUKDBg3S6NGj1aZNG0nXvuA+88wz+v3339WlSxeVL19e+/fv19y5c3XkyBFNmjTJab07duzQ6tWr1bNnT3l7e2vhwoXq06ePvvrqK4WFhUmSLly4oC5dushisah79+4KDg7Wjz/+qDfffFNXrlzRk08+6bROHx8fLV26VG+99ZZj2vLly2W1WpWYmOjU9sCBA3rsscdUrFgx9e3bV/7+/lqzZo0GDhyo8ePHZ3uX2F9++UV9+/ZVSEiIBg0apISEBM2fP1+PPfaYli1bppCQEEnXiuvOnTsrNjZWXbp0UWhoqM6ePat169YpISFBtWvX1scff+xY75QpUyRd63mQ6t57771hHOPGjUvz3GRGZpZftWqVPv74YzVp0kSNGjXSrFmzdPbsWZ0/f15Xr17VCy+8oG+//Vavv/66ypQpo/vuu0/StR8o/vzzT7Vu3VrFixfXyZMntXDhQvXq1Uvffvut/Pz80t3e6dOn1adPH4WGhmrMmDHy8vLK8edr8uTJGjt2rFq1aqXOnTsrKipK8+fPV/fu3R3vc0nasmWL+vfvr6JFi6pXr14qXLiwDh48qB9++EFPPPFEuuv++eef9eabb6pHjx63vJwjo/tht9s1ZsyYDO/f+PHjNWHCBNWvX1+PPfaYDh8+rIULF2r37t2Oz4YBAwaoc+fOkqRLly7po48+UteuXR2vtxkZ+Ux64403dPXqVUnSoUOHNGXKFA0YMEChoaGSpHz58t1yO5UqVdJTTz3lNO2bb77Rli1bnKa99dZbWr58uVq2bKmnnnpKu3bt0tSpU3Xw4EFNnDgxU/t2s9e1YMGCev311yVdO1Z8/vnn6tu3rzZv3uzIpeXLl8vf319PPfWU/P399euvv2rcuHG6cuWKXnvtNaf1xcTEqF+/fmrVqpVat26tNWvW6N1335XValXnzp1Vvnx5p/fP4sWLdfDgQUcMkhw/Nph534aGhjrei6m5cb2MfjZLkpeXlyIjI/Xvv/+qcuXKjunLli2Tj49Pxp58IDcwAOSoy5cvG2FhYcYzzzxz03YDBgwwwsLCjNjYWMMwDGPcuHFGWFiYcfHiRad2u3btMsLCwoylS5c6pu3YscMICwszVqxY4dT2xx9/TDO9SZMmRr9+/dJsf/jw4UZYWJjTtLCwMGPcuHGGYRjG//73P6NSpUrG+vXr0ywbHx+fZtrTTz9tNGvW7Kb7bBiG0bRpU+PVV191mvbrr78aYWFhxq+//nrTbUydOtUIDw83Tp486ZjWvXt3o2bNmk7TDMMwUlJS0t1+kyZNjNdeey3N9KSkJKNevXpGmzZtjISEBMf077//3ggLCzPGjh2b7vquf87S21Z6z32q9Pb7RtsICwsztm3b5pgWHx9vtGrVymjQoIGRlJRkGIZhfP3110bFihWNHTt2OC2/cOFCIywszPj999/TrHP37t2OaSdPnjSqVq1qDBw40DHtjTfeMBo0aGBERUU5rXPw4MHGfffd53idUvdlyJAhRp06dYzExERH2xYtWhhDhgwxwsLCjDVr1jimP/HEE0abNm2c2qakpBhdu3Y1WrRo4Zi2dOlSIywszNi1a5dTDBcvXkzz/GfmfdS+fXujXr16xqVLlxzT9uzZY1SsWNEpR1999VWjYsWKabafGu9/9ejRw+jRo0ea6YZhGK+99prRpEkTx+P9+/cbFStWNPr06WOEhYUZx48fT3c5Vy3frl07o1u3bo64z5w5Y9x3331GgwYNjJiYGMMwDCMxMdFo0qSJ0zEsvffjn3/+aYSFhRnLly93TEt9rY4fP25ER0cbDz/8sNGyZcs0+XM9VzxfJ0+eNMLCwowlS5Y4LZ+aD6lOnDhhVKpUyZg8ebJTu3379hmVK1d2TLfb7UbTpk2NJk2aOJ6XVNe/5tfHt3v3bqNGjRrG888/byQnJ5vaD8NIe4z64osvjHvuucfo2bOn0zrSc/HiRaNKlSrG008/7RTD/Pnz031+DMMwjh8/nua9kWr79u1GWFiYsXXr1pvuT2Y+k1Jl9Ph3vYx+nu3Zs8cICwsz3nzzTad2I0eOTHd//svs62oYhrFo0SIjLCzM+OuvvxzT0nv/vP3220b16tWdjn89evQwwsLCjFmzZjmmJSYmOo5Vqcf6W8Vws+2m975N1a1bN6Nnz56Ox+nlRkY/m1977TWjRo0aRv/+/Y0RI0Y4pu/YscOoVq2a8eyzzxo1atRIN24gt6GLOJDDUn+dv9Uv8anzU9tnxtq1a5U/f341aNBAUVFRjn9VqlSRv79/mu58drvdqV1UVNRNz5zMnz9fU6dO1ZtvvqmIiIg08319fR1/x8bGKioqSnXq1NHx48cVGxt709gLFSqkM2fO3HIfr99GXFycoqKiVLNmTRmGoX///VfStS7CO3bs0COPPKKSJUs6LW+xWG65jev9/fffunjxoh577DGnX9YffPBBhYaG6ocffsjU+lKlPveXLl2S3W43tQ5Jqlq1qurUqeN47Ovrq8cff1znz593PB9r165V+fLlFRoa6vRa33///ZKUJi9q1qype+65x/G4ZMmSatasmX7++WclJyfLMAx99913atq0qQzDcFpnw4YNFRsbq3/++cdpnU2aNJHFYtGmTZskXetOeObMGT388MNO7aKjo/Xrr7+qVatWunLlimO9ly5dUsOGDXXkyBGnrvmSnNpFRUXd9B7gMTExTm2vXLniNP/cuXPas2ePOnbsqKCgIMf0ihUrqn79+o7eJSkpKdqwYYOaNGmiqlWrptlOZvPsv/73v/+pcuXKeuihh7J9+aioKO3du1cRERGOuIsVK6bixYurXLlyjrNt3t7eevDBB7V161bHste/H202my5duqQyZcqoQIECjvy7XmJiop555hlFRUVpxowZKliwoKn9+68b7W9qr5FbHVvWr1+vlJQUtWrVyik/ChcurLvuusvxHvn333914sQJ9erVy/G8pErvNT9+/Lj69++vSpUq6ZNPPpGHx82/jmX0dYuPj9ekSZPUo0ePNMe49Pzyyy+y2Wzq1auXUwyPPvqoAgICMt1rKqPPa2Y/k7Jb6n7+90z3008/7TT/VjLyuqakpDj2d8+ePfr6669VpEgRR88oyfn9k3ocq1WrluLj43Xo0CGn9aX2xkrl7e2trl276uLFi2mOt7eS2fetzWaTt7d3htd5o8/m63Xu3FmrVq1ydM1ftmyZmjdvrvz582dqX4CcRBdxIIdltHDOaCGenqNHjyo2Ntapq/L1Ll686PT4559/vmHb//rxxx/1999/S9INC5jff/9d48eP186dOxUfH+80LzY29qYfnDVr1tS8efP07bff6v7775fFYkm3KD916pTGjRunTZs2pYkjtVg6fvy4JDm6M2fFqVOnJEnlypVLMy80NNT0PWivf+49PT0VHh6ul156SQ0bNszUelK7UF4v9QvcyZMnVb16dR09elQHDx7McF7cddddadqULVtW8fHxioqKkoeHhy5fvqxFixZp0aJF6a7zv9c6e3l5qV27dlq6dKkeeughLV26VC1atFBAQIBTu2PHjskwDI0dO1Zjx469YbzFihVzPP5vd/SbuVXhcrPXu3z58vr5558VFxenuLg4XblyJVtuq/fbb7/p+++/15w5c9K9/tfVy6cWSdc/pzdSrFgxxcXF6fLlyypQoIASEhI0depULVu2TGfPnpVx3Xiq6b1/33jjDe3cuVM+Pj5prjM162b76+vrq8qVK2vx4sWqX7++I7f/e3w6cuSIDMNQixYt0t2Gl9e1r1GZObbExcWpd+/eunDhgtOPNWb2479mz56txMRE9e/fXyNHjrzlulPz+r/HC29vb5UuXVonT5685TquV7p0aRUpUkSzZs1SxYoVVbRoUUlKcx1zZj+TstvJkyfl4eHhdHmQJBUpUkQFChTI0POQ0df19OnTTvtdpEgRjR8/3umz/cCBAxozZox+/fXXND/2/ff9U7RoUfn7+ztNS70d48mTJ1WjRo1bxp4qs+/b2NjYW/6Qk5HP5us1btxYnp6e2rBhgx588EGtWbNGkyZN0jfffJPh/QByGgU2kMPy58+vIkWKaN++fTdtt2/fPhUrVixN4ZERKSkpKlSokEaPHp3u/P9eA1y9enW9+OKLTtPmz5+fZjApSdq1a5e6dOkiPz8/TZ48WQ899JDTl7Vjx47pySefVGhoqIYOHaoSJUrIarVq8+bNmjNnjlJSUm4ae//+/fXHH39oyJAhN2yTnJysp556SjExMY7rN/39/XX27FkNHTr0ltvITa5/7s+dO6fp06dr0KBBWrVqVYbXcf0Zg5tJSUlRWFiY07V41ytevHiGt5m6Pklq166dOnbsmG6b9AaQeuSRR9SxY0cdOnRIa9euTXPt9/Xrfvrpp9WoUaN01/3fL8fDhg1zKoivXLmi5557Lt1lx48f7/TeOnz4sEaMGJFu25wyevRoNWzYUPXq1UszOFd2LG/muuWEhAQVKFBA7733npYtW6YnnnhCNWrUUP78+WWxWDR48GCnL+2p/vnnH02aNEnvvfee3n77bX3++eeZ3vZ/3Wp/hw8frmeffVbdunW74TpSUlJksVg0ffr0dEfl/m9hkxGXLl2Sv7+/pkyZooEDB2ratGkaNGiQ6f1IFRUVpZkzZ6p///4ZKtyzg7e3t9577z299NJLaQarKlWqlOPvzH4m3S5Z6WGS0de1cOHC+uSTTyRdK1CXLl2qPn36aMGCBQoPD9fly5fVo0cPBQQE6Pnnn1eZMmXk4+Ojf/75R6NHj87Wz7PMvm/Pnz9/0x9/zXw2W61WtWvXTsuWLVNCQoIKFiyo+++/nwIbboUCG8gFmjRposWLF+u3335Ld6Cz3377TSdPnnTqBpYZZcqU0datW3XvvfdmqPgqWLCg6tev7zQtvRGoJalBgwZ69913lZiYqA0bNmjYsGGaN2+e44vKpk2blJSUpMmTJzv90p3RLoDBwcFatGiRIiMjdeHCBUnXBiobNWqUo83+/ft15MgRjRo1Sh06dHBM/+8gNqm3ONu/f3+Gtn0zqfty+PDhNGdhDh8+nKHumen573NfpkwZPfbYY/rtt99UokSJDK0jJCREhw8fTjM9tWth6hfdMmXKaO/evapXr16GvlgePXo0zbQjR47Iz8/P8YU4X758SklJSZM/NxMeHq5KlSrpxRdfdHyZ2r59u1Ob1NfOarVmeN3VqlVz6qb937Pn16tVq5bTl/r/9qq4/vX+r0OHDqlgwYLy9/eXr6+vAgICHLdLcpUNGzZo586daUbrzs7lixQpIunaDz23cvbsWVmtVkfX7nXr1qlDhw5OdwBITEy84SUh77//vpo1ayZPT0/1799fX331lR599NEMx/pfGdnfatWqacOGDdq3b5+jh9DXX3/t9EW+TJkyMgxDISEh6fZeSHX9seVW+enn56fp06erfPnyeuKJJzRlyhS1atXKqYtwZvYj1eTJk5UvXz716tXrlm1Tpeb1oUOHnG4BmZSUpBMnTmTqfZyqSZMm+vHHH7Vv3z7HjzQzZ850eu9k9jMpu5UqVUopKSk6evSo0+tw4cIFXb582enHgRvJ6Ovq4+Pj9Lw2bdpUderU0RdffKERI0Zo+/btio6O1oQJE1S7dm1HuxuN5H3u3DnFxcU5/dhz5MgRx35lRmbet2fOnNHVq1fT7S2VKqOfzf/1yCOPqH379jpz5ow6dOiQ5UtrgNuNa7CBXKB3797y9fXVO++8o0uXLjnNi46O1jvvvCM/Pz/16dPH1PpbtWql5OTkdM8M2u12p9uxZFbNmjXl6ekpf39/DR8+XDt27NDixYsd81PP+vy3q9nSpUszvA0PDw+FhYWpfv36ql+/vqpUqZJm/n+3YRhGmrNgwcHBql27tpYuXeroGnl9+8y45557VKhQIX355ZdO3R83b96sgwcP6sEHH8zU+m4k9Rf+W12jeb0HHnhAu3bt0h9//OGYlpiYqIULF6pIkSKO569Vq1Y6e/as0+uVKiEhQXFxcU7T/vzzT6dr+k6fPq2NGzeqQYMG8vT0lKenp1q2bKl169al+yPGzQrcRx55RPv27VOnTp3S/TJVqFAh1alTR4sWLUq34LvZul2haNGiqlSpkr7++mun98v+/fu1ZcsWNW7cWNK11ykiIkLff/99mtuESZnPM+naWaBPP/1Ubdq0UaVKlW7b8iEhISpZsqQ2btzoiPvs2bM6c+aMjhw54ngekpKStHnzZtWoUcNxN4L0zvbOmzfvht2/U39YfPDBB9W6dWt98sknjh/UMisz++vr66vq1as7ji3XF5mS1KJFC3l6emrChAlpXjvDMBzH6ypVqigkJESff/55muPpf5cLDg52FF0vvPCCihcvrrfeeitNu8zsR+poz88991ymCtb69evLarVq3rx5TttfsmSJYmNjHXmdWQEBAbrvvvscz2vqjzWpsvMzyYzU/bz+lmrStS7318+/mYy+rv9ls9mUnJzs+BxJ7/MsKSnphre2tNvtTpfkJCUladGiRQoODk7zWXkrmXnffvvtt5LkGLMjPRn9bP6vu+++W1WqVFFkZOQNe0MBuRlnsIFcoGzZsho5cqReeeUVtW3bVp07d1ZISIhOnjypJUuW6NKlS/r000/TdIGVpF9//dWpa2vqWcb9+/dr3759Cg8PV506ddS1a1dNnTpVe/bsUYMGDWS1WnXkyBGtXbtWb775pulBk67XqFEjtWvXTp988omaNGmiokWLOrY1YMAAdevWTVevXtVXX32lQoUK6fz581nepnTt+sEyZcpo1KhROnv2rAICArRu3bp0v6S99dZbeuyxx9SxY0d17drV8Tz/8MMPmeqCZrVa9fLLL+v1119Xjx491Lp1a8dtukqVKpWp63+vFxUVpR9//FHSte5306dPV/78+VW3bl3HWYlb6du3r1auXKm+ffuqZ8+ejtt0RUZGavTo0Y7rRtu3b681a9bonXfe0bZt23TvvfcqOTnZ0VV7xowZTmeAw8LC1Lt3b6fbdEly6nb90ksvadu2berSpYseffRRVahQQTExMfrnn3+0devWNGemU3Xp0kUPPfTQTa/Hf+edd/T444+rbdu26tKli0qXLq0LFy5o586dOnPmjFasWJGh58esV199VX379lXXrl3VuXNnx2268ufP79QVdMiQIdqyZYt69uzpuP3Z+fPntXbtWi1YsCDNIFi3cubMGVmtVqf76d6u5fv376933nlHzzzzjBo1aqQvv/xSFotFNptNTz31lDp16qQ1a9boxIkTeueddxzLPfjgg/rmm28UEBCgChUqaOfOnfrll18y1HX5zTff1MMPP6z33nvvhtfb30xWn6/rlSlTRi+++KL+97//6eTJk4qIiFC+fPl04sQJbdiwQV26dFHv3r3l4eGhd999V88884w6dOigTp06qUiRIjp06JAiIyM1c+bMdNfv6+ur9957T08++aQWLFjgdNvCzOzH9u3bVb58eXXq1ClT+xccHKz+/ftrwoQJ6tOnj5o2barDhw9rwYIFqlq1qtq1a5ep9WXU7fpMyqiKFSuqY8eOWrRokS5fvqzatWtr9+7dWr58uSIiIm5aRKbnZq9rXFyc47PmypUr+uabb5SYmOgYILRmzZoKDAzU0KFD1bNnT1ksFn3zzTc3LNSLFi2q6dOn6+TJkypbtqxWr16tPXv26L333sv07Tcz8r69cOGCxo0bpyVLlqh169bp9rxIlZnP5v+aO3eukpKScuxyByArKLCBXKJVq1YKDQ3VtGnTtGTJEkVHRysoKEh169ZV//79bzh4zuDBg9OdPnv2bEVHRzsGuhkxYoTuueceffnll/rss8/k6empUqVKqV27dje9h2xmvfHGG/r55581YsQITZgwQaGhoRo3bpzGjBmjUaNGqXDhwnrssccUHBysN954wyXbtFqtmjJlit5//31NnTpVPj4+at68ubp3757mOsCKFStq8eLFGjt2rBYuXKjExESVLFlSrVq1yvR2O3XqJF9fX02fPl2jR4+Wv7+/IiIi9Morr2S6iEq1a9cu9e3bV9K17uJVqlTRqFGjVKxYsQwX2MHBwVq4cKE++eQTzZ8/X0lJSQoLC9OECROcRnn38PDQxIkTNWfOHH3zzTdav369/Pz8FBISop49e6bpElu7dm3VqFFDEydO1KlTp1ShQgV99NFHqlixoqNN4cKF9dVXX2nixIlav369Fi5cqKCgIFWoUEEvv/zyDWP28vK65XWXFSpU0NKlSzVhwgQtX75c0dHRCg4OVuXKlTVw4MAMPTdZUb9+fc2YMUPjxo3TuHHjHPdofuWVV5zOfBYrVsyRYytXrtSVK1dUrFgxPfDAA6a7wz722GOO+2zfzuW7deummJgYzZo1S7t27dKrr77qGOW7efPmGjt2rLy9vfX+++/rgQcecCz35ptvysPDQytXrlRiYqLuvfdezZ49O0O9cAoVKqTXX39dr732mjZt2qSmTZtmOu6sPl/X69evn8qWLas5c+Y47odcvHhxNWjQwCm2Ro0aae7cuZo4caJmzZolwzBUunRpdenS5abrr1evnjp16qRPP/1UERERToPKZWY/hgwZku4ZyFt57rnnFBwcrPnz5+ujjz5SYGCgunTpoiFDhmS6QMuM2/WZlFHvv/++QkJCtHz5cm3YsEGFCxdW//79b3p9/M3c6HW9dOmSXn31VUnXruEvV66cPv74Y8exuWDBgpoyZYpGjRqlMWPGqECBAmrXrp3q1aun3r17p9lOYGCgRo4cqffff1+LFy9W4cKFNWzYsFvmXXoy8r49duyYfv31Vz377LO3vHd7Zj6b/8vf39/UGAdAbmAxzPRXA5DrpV5DlZGRZIFbCQ8PV/fu3TVs2LCcDgU5rE2bNipYsKDmzZuX06EAd7SePXvq0qVLmRoEE0D24xpsAAAAAABcgC7iQB7lins9AwAAAMg4Cmwgj3r66adzOgQAAADgjsI12AAAAAAAuADXYAMAAAAA4AIU2AAAAAAAuAAFNgAAAAAALsAgZ5L+/PNPGYYhq9Wa06EAAAAAAHIRm80mi8WimjVr3rItBbYkwzDEWG8AAAAAgP/KTK1IgS05zlxXrVo1hyMBAAAAAOQmu3fvznBbrsEGAAAAAMAFKLABAAAAAHABCmwAAAAAAFyAAhsAAAAAABdgkLNMSk5Ols1my+kwkEOsVqs8PT1zOgwAAAAAuRAFdgYZhqEzZ84oOjo6p0NBDgsKClLx4sVlsVhyOhQAAAAAuQgFdgalFtdFixaVv78/xdUdyDAMxcXF6dy5c5KkEiVK5HBEAAAAAHITCuwMSE5OdhTXhQoVyulwkIP8/PwkSefOnVPRokXpLg4AAADAgUHOMiD1mmt/f/8cjgS5QWoecC0+AAAAgOtRYGcC3cIhkQcAAAAA0peruohv3rxZ06dPV2RkpK5cuaJixYopIiJCgwYNUv78+SVJQ4cO1fLly9MsO336dD3wwAO3O2QAAAAAACTlsgI7Ojpa1apVU8+ePRUUFKQDBw5o/PjxOnDggGbNmuVoV7p0aY0ePdpp2fLly9/ucAEAAAAAcMhVBXb79u2dHtetW1fe3t56++23dfbsWRUrVkyS5Ovrqxo1auRAhDnn2LFjmjFjhrZs2aJz587JarUqLCxMrVq1UteuXeXr65vhdX3xxRfy8/NTp06dsjFiAAAAALiz5KoCOz1BQUGS7uwBpX744Qe98MIL8vb2Vvv27RUWFiabzabff/9dn3zyiSIjI/Xee+9leH0LFy5UwYIFKbABAAAAwIVyZYGdnJwsu92uyMhITZw4UU2bNlVISIhj/tGjR3XfffcpMTFRYWFhevbZZxUREZGDEWef48ePa/DgwSpZsqTmzp2rokWLOuZ1795dR48e1Q8//JBzAWajuLg4Rm4HAAAA4DZyZYHdpEkTnT17VpLUqFEj/e9//3PMq1SpkqpWraoKFSooNjZWCxcu1MCBAzV27Fg99NBDprdpGIbi4uLSnZeYmKiUlBQlJycrOTnZ9DbMmD59uuLi4vTee++pUKFCabYfEhKiHj16KDk5WcuWLdPKlSt14MABxcbGqnTp0urRo4e6devmaB8REaFTp05JksLDwyVJtWvX1ty5cyVJly9f1sSJE7V+/XpdvHhRxYsX16OPPqqnn35aHh7/f9D56OhoffTRR9q0aZM8PDzUtGlTPfHEE+rUqZM++OADdezY0dH2119/1YQJE7Rnzx55eXmpVq1aGjJkiNN18xMmTNCkSZO0YsUKTZ06VT/99JNKliypHj166K233tKSJUtUuXJlp32fOnWqxo8fr40bNzouH7gdkpOTlZKSovj4eKWkpNy27QIAAAC4/QzDyPCdhHJlgT1t2jTFx8crMjJSkydP1oABAzR79mx5enrqiSeecGrbtGlTdevWTePGjctSgW2z2bRnz54bzvfy8lJiYqLp9Zv1/fffKyQkRJUqVVJCQsJN2y5cuFChoaFq2LChPD099eOPP2rEiBFKTExU165dJUkvvfSSPv74Y/n5+al3796SpEKFCikhIUHx8fF68skndf78eXXq1EnFixfXrl279Nlnn+n06dN65ZVXJEkpKSkaMGCA/vnnH3Xu3Flly5bV5s2bNXToUEnXnsvUWLdt26bnnntOpUqVUr9+/ZSYmKgvv/xS3bt314IFC1SyZElJkt1ulyS9+OKLKlOmjAYOHCjDMNS4cWP5+vrqm2++UWhoqNP+rly5Uvfdd58CAwNv+dy4UmJioux2uw4dOnTbtgkAAAAg53h7e2eoXa4ssCtWrChJqlmzpqpWrar27dtr/fr16RbQHh4eatGihT755BMlJCRkarCv61mtVlWoUCHdeYmJiTp16pR8fHxMr9+MK1eu6Ny5c2ratGmGtjtv3jyndk8++aT69eunBQsWOH6YaNWqlSZPnqyCBQvqkUcecVp+zpw5OnHihJYuXaqyZcs6phcvXlyzZ89Wnz59VKJECa1fv167du3S66+/rp49e0qSevbs6SjYrVarI46xY8cqMDBQCxcudFxP37JlSz3yyCOaPn26PvroI0nXfsCQrvVQ+OSTT5ziatasmdatW6fXXnvNcRb933//1aFDh9S7d+/b+pqk8vLyUpkyZeTj43Pbtw0AAADg9omMjMxw21xZYF8vPDxcVqtVx44dy9btWCyWG17v6+HhIQ8PD3l6esrT0zNb47hefHy8JCkgICBD282XL5/j79jYWNlsNtWpU0c///yz4uLiHPcSt1gsslgsada5bt061apVSwULFlRMTIxjesOGDTVjxgz98ccfateunbZs2SKr1aquXbs61uHp6akePXpo27Ztjufq3Llz2rt3r/r06aNChQo51le5cmXVr19fP/74o2P51ML5scceSxNXhw4d9O233+q3335TvXr1JEmrV6+Wr6+vHnroodv6mkjX9tXDw0N+fn45UtwDAAAAuH0y2j1ccoMC+6+//pLNZnMa5Ox6KSkpWrt2re6+++48V+wEBARIkq5evZqh9r///rvGjx+vnTt3OorzVLGxsY4C+0aOHj2qffv2OYrY/4qKipIknTp1SkWKFJGfn5/T/DJlyjg9Tr3Wu1y5cmnWVb58eUfhf/0PG+m9zg0aNFCRIkW0YsUK1atXTykpKVq1apWaNWvmeI7gOvaEq0pOjL91Qzfh6eMnL998t24IAAAAZFGuKrAHDRqke+65R+Hh4fL19dXevXs1c+ZMhYeHKyIiQidPntTQoUPVunVr3XXXXYqJidHChQv1999/a/z48TkdvssFBASoaNGiOnDgwC3bHjt2TE8++aRCQ0M1dOhQlShRQlarVZs3b9acOXMyNBhXSkqKGjRooD59+qQ7//pu49klvS7Xnp6eatu2rRYvXqx3331Xf/zxh86dO6d27dplezx3ouTEeMUc3K0U2+0fc8DVPKw+CixflQIbAAAAt0WuKrCrVaum1atXa9q0aTIMQ6VKldKjjz6q3r17y9vbW/ny5VNAQIAmT56sixcvymq16p577tH06dPVqFGjnA4/WzRp0kSLFi3Sn3/+qZo1a96w3aZNm5SUlKTJkyc7Bg6Trg0y9l836uJQpkwZxcXFqX79+jeNqWTJktq2bZvi4+OdzmL/txt/ahyHDx9Os45Dhw6pYMGCGb4NV/v27TVr1ixt2rRJP/74o4KDg9WwYcMMLYvMS7El5okCGwAAALidclWB3a9fP/Xr1++G84OCgjR58uTbGFHO69Onj1auXKm33npLc+fOVeHChZ3mHzt2TN9//73jOmTDMBzzYmNjtXTp0jTr9PPz0+XLl9NMb9WqlcaPH6+ffvopzQ8Wly9flr+/v7y8vNSwYUMtXrxYixcvdgyelpKSoi+++MJpmaJFi6pSpUr6+uuv1b9/fxUoUECStH//fm3ZsiVTZ6ArVqyo8PBwLVmyRDt37lTHjh0dA6MBAAAAQG5AhZLLlSlTRqNHj9bgwYP18MMPq3379goLC1NSUpL+/PNPrV27Vp06ddKTTz4pq9WqAQMGqFu3brp69aq++uorFSpUSOfPn3daZ5UqVbRw4UJNmjRJd911l4KDg1WvXj317t1bmzZt0oABA9SxY0dVqVJF8fHx2r9/v9atW6eNGzcqODhYERERqlatmkaNGqVjx44pNDRUmzZtcgyMdv0Z8ldffVV9+/ZV165d1blzZyUkJGj+/PnKnz+/Bg0alKnnokOHDho1apQk0T0cAAAAQK5Dge0GmjVrphUrVmjmzJnauHGjFi5cKG9vb4WHh2vo0KHq0qWLvL29NW7cOI0ZM0ajRo1S4cKF9dhjjyk4OFhvvPGG0/oGDhyoU6dOacaMGbp69arq1KmjevXqyc/PT/PmzdPUqVO1du1aff311woICFDZsmX13HPPOQZJ8/T01NSpU/XBBx9o+fLl8vDwUPPmzTVw4EA99thjTtdR169fXzNmzNC4ceM0btw4eXl5qXbt2nrllVdUunTpTD0Pbdu21ejRo1W6dGlVq1Yt608sAAAAALiQxbi+T/Edavfu3ZKkqlWrpjs/ISFBhw8fVrly5fLcSOWutGHDBg0cOFALFizQfffd5/L1R0VFqVGjRnr22Wc1cOBAl68/o/J6PiTGXNClvb/liWuwPaw+KlixlnwCC9+6MQAAAJCOW9WL1/PI7mCQNyUkJDg9Tk5O1rx58xQQEKAqVapkyzaXL1+u5ORktW/fPlvWDwAAAABZQRdxmPLee+8pISFBNWvWVFJSkr777jv9+eefGjJkiMvP6m7dulUHDx7UlClTFBERccN7ogMAAABATqLAhin333+/Zs+erR9++EGJiYm666679Pbbb6tHjx4u39akSZMctyl7++23Xb5+AACQPnvCVSUnxud0GC7j6eMnL9982b6dq3GJikuwZft2bhd/X6vy+fvcuiEACmyY07ZtW7Vt2/a2bGvevHm3ZTsAAMBZcmK8Yg7uzjPjcgSWr3pbCuy4BJt27j2lxCR7tm8ru/l4e6lGxZIU2EAGUWADAADghlJsiXmiwL7dEpPsSsgDBTaAzGGQMwAAAAAAXIACGwAAAAAAF6DABgAAAADABSiwAQAAAABwAQpsAAAAAABcgAIbAAAAAAAXoMC+w4wfP17h4eHp/ps2bVqG1/HHH3+kmR4eHq6ZM2e6OuQb2rZtm6ZMmeLSdc6ZM0fh4eEuXScAAACAOwP3wc6iq3GJikuw5ci2/X2tyufvk+nlfH19NXfu3DTTS5QokaHlJ0yYIH9/f917771O0xctWqSSJUtmOh6ztm/frlmzZmnAgAG3bZsAAAAAcCMU2FkUl2DTzr2nlJhkv63b9fH2Uo2KJU0V2B4eHqpRo4bLY8qOdQIAAACAu6DAdoHEJLsSbnOBnZ2WLFmi2bNn6/jx4/Lz81NoaKhef/11VatWzdF9+uOPP9bHH38sSfr8889Vt25dhYeH69VXX1Xv3r0lST179pS/v7/atm2rcePG6ezZs6pXr55GjRqlK1euaNiwYfrjjz9UsmRJDRs2THXr1nXE8PXXX2vRokU6ePCgDMNQxYoV9corr6hatWqSrnVTnzBhgiQ5YqpTp47mzZsnSTp48KBGjx6t7du3Kzk5WXXq1NFbb72lMmXKOLZx5coVjRgxQuvXr5ePj486deqkQoUKZfOzCwDuwZ5wVcmJ8Tkdhst4+vjJyzdfTocBAMjjKLDvUHZ72h8EvLy8tGPHDr355pt6+umn1bhxYyUkJGjXrl2KjY2VdK0beNeuXdWzZ0+1adNGklShQoUbbufff//VpUuX9Oqrr+rKlSt6//339fbbb+vkyZPq0KGDnnrqKU2dOlXPPfecvv/+e+XLd+3Lz4kTJ9ShQweVKVNGSUlJ+vbbb9W9e3etWLFC5cqV06OPPqozZ85o1apVju7uAQEBkqTjx4+rW7duuvvuuzVy5EhZLBZNmTJFTz75pNauXStvb29J0htvvKGffvpJL7/8skJCQrRgwQKtWrXKdU8yALix5MR4xRzcrRRbYk6HkmUeVh8Flq9KgQ0AyHYU2HeguLg4ValSJc30L774Qrt27VJQUJBee+01x/QHH3zQ8XdqN/ASJUpkqEv4lStXNGXKFAUHB0uS9u3bp1mzZundd9/VY489JkkqWrSo2rZtq61btyoiIkKSNGjQIMc6UlJS1KBBA+3atUvLly/XkCFDVLx4cRUvXjzd7u4TJkxQYGCgZs+eLR+fa13o7733XjVr1kxfffWVunfvrsjISH333Xd6//331blzZ0lSw4YN1aJFi1vuEwDcKVJsiXmiwAYA4HahwL4D+fr6av78+Wmmh4aGymazKTo6WkOHDlXbtm117733ys/Pz/S2Klas6CiuJals2bKSpPr166eZdubMGce0gwcP6tNPP9Wff/6pixcvOqYfOXLkltvcsmWLHn74YXl6ejrO1BcoUECVK1fW33//LUnavXu3DMNQ8+bNHct5enoqIiJCc+bMyexuAgAAAAAF9p3Iw8NDVatWTXdevXr19PHHH+vzzz9X79695ePjo5YtW+qNN95QUFBQprdVoEABp8dWq1WSlD9/fse01C7biYnXzpJcuXJFTz/9tIKDgzV06FCVLFlSPj4+euuttxxtbubSpUuaO3duuiOlp27//PnzslqtCgwMdJrPNdgAAAAAzKLARhrt27dX+/btFRUVpY0bN+qjjz6Sl5eXPvzww9uy/Z07d+rMmTOaOnWqKlas6JgeGxur4sWL33L5wMBANW7cWI8//niaeanXeBcpUkQ2m00xMTFORfb1Z8sBAAAAIDMosHFDwcHBevTRR/Xjjz/q0KFDjulWqzVDZ5LNSkhIcGwn1R9//KGTJ0/q7rvvdoojKSkpzfL16tXTgQMHVLlyZXl6eqa7jdQz+OvXr3dcg52cnKwNGza4bD8AAAAA3FkosO9AKSkp2rlzZ5rphQoV0vLlyxUdHa06deqoUKFC2r9/v3766Sc9+eSTjnahoaHauHGjatWqJT8/P5UrV84xgrcr1KhRQ/7+/ho+fLj69euns2fPavz48SpWrJhTu/Lly8tut2vu3LmqWbOmAgICFBoaqueff16dO3dW79691aVLFxUuXFgXLlzQ9u3bVatWLbVp00YVKlRQ8+bN9eGHHyoxMdExirjNZnPZfgAAAAC4s1Bgu4CP9+1/GrOyzYSEBHXt2jXN9M6dOysiIkJz587VmjVrdOXKFRUvXly9e/fWM88842g3bNgwffjhh+rbt68SEhIc98F2lcKFC2vs2LH6+OOP9eyzz6ps2bIaPny4ZsyY4dSuSZMmevzxxzVt2jRdvHhRtWvX1rx583TXXXfpq6++0pgxYzR8+HDFxcWpSJEiql27tuOe2ZL04YcfasSIERo9erS8vb3VsWNH1alTx3F/bwAAAADIDIthGEZOB5HTdu/eLUk3HPgrISFBhw8fVrly5eTr6+s072pcouIScuasp7+vVfn8fXJk23eym+VDXpAYc0GX9v6WJ27N42H1UcGKteQTWDinQwHcDscCSOSBWeejrmjbrmNKSLJn+7aym6+3l+pWK6Miwa7rrQi4m1vVi9fjDHYW5fP3ocgFAAAAAMgjpwMAAAAAACAvoMAGAAAAcEMWS05HALgPuogDAAAASJeXp4d8ZFNizIWcDsUlPH385OWbL6fDQB5GgQ0AAAAgXZ6eHkqxJSjmxF63H+zOw+qjwPJVKbCRrSiwAQAAANxUii3R7Qts4HbgGmwAAAAAAFyAM9hAFuXkvdBdzcNikW9Kck6HAQAAALglCmwgi+ISbNq595QSk+w5HUqW5c/noxp3+ed0GAAAAG4tL52AkSR/X6vy+fvkdBhugQIbcIHEJLsS8kCB7ePNIQEAACCr8tIJGB9vL9WoWJICO4P4Nn0Ha9eunfbt26cvvvhCtWrVytSy48ePV4MGDXTvvfdmU3RSeHi4Xn31VfXu3TvbtgEAAABkh7xyAgaZQ4GdRfaEq0pOjM+RbWflPn4HDhzQvn37JEkrV67MdIE9YcIE+fv7Z2uBDQAAAADuhAI7i5IT4xVzcPdtv21BVu/jt3LlSnl4eKh27dpau3at3nrrLVmtVhdHCQAAAAB3Dm7T5QKp9wW83f/MMgxDq1at0v3336+nnnpK0dHR+umnn5zaHDx4UIMGDVKdOnVUvXp1tWvXTqtWrZJ0reu2JH388ccKDw9XeHi4tm3bphMnTig8PFxr1651WtcHH3ygpk2bOh6fO3dOr7/+upo1a6Zq1aqpRYsW+vTTT5WUlGR6nwAAAAAgp3EG+w70xx9/6OTJkxo4cKAaNmyooKAgrVq1ylEEHzlyRF27dlWJEiX05ptvqkiRItq/f79OnTolSVq0aJG6du2qnj17qk2bNpKkChUqKDo6OkPbv3TpkoKCgvT666+rQIECOnLkiMaPH6/z58/ro48+ypZ9BgAAAGCOxZLTEbgPCuw70KpVq+Tj46MWLVrIarWqZcuWWrFiha5evap8+fJp/PjxslqtWrhwoQICAiRJ9evXdyxfo0YNSVKJEiUcf0vKcIEdHh6u1157zfH43nvvlZ+fn4YOHaphw4bJz88vy/sIAAAAIOu8PD3kI5sSYy7kdCguk5WxrG6FAvsOY7fbtXbtWjVu3Fj58+eXJLVt21aLFi3S+vXr1aFDB/36669q2bKlo7h2NcMwNHfuXC1evFgnTpxQYuL/7+5+/PhxhYWFZct2AQAAAGSOp6eHUmwJijmx97aPO5UdsjqW1a1QYN9htmzZoqioKDVp0kSXL1+WJIWFhalIkSJatWqVOnTooOjoaBUtWjTbYpg7d65GjRqlPn36qG7duipQoIB2796tESNGOBXbAAAAAHKHrI4DdaegwL7DrFy5UpL0+uuv6/XXX3ead+nSJV28eFFBQUE6d+5cptft43Pt5vM2m81pemohn2rt2rVq2rSpXnrpJce0gwcPZnp7AJCbXI1LVFyC7dYN3YCHxSLflOScDgMAALdDgX0HiY+P18aNGxUREaFevXo5zbtw4YKGDBmi1atXq169elq3bp1efvnlG3YTt1qtac42FypUSFar1alYTkpK0o4dO5zaJSQkpLklWGrhDwDuKi7Bpp17TykxyZ7ToWRZ/nw+qnGXf06HAQCA26HAvoNs3LhRcXFx6tmzp+rWrZtm/owZM7Rq1SqNGjVKP/zwgx5//HH16dNHRYoU0cGDBxUfH6++fftKkkJDQ7Vx40bVqlVLfn5+KleunAICAtS8eXN98cUXuuuuu1SwYEHNnz9fhmHIct3Qg/Xr19fnn3+u+fPnq2zZslqxYoWOHj16254HAMguiUl2JeSBAtvHm68HAACYwX2wXcDD6pMj/zJr1apVKlmyZLrFtSR16NBBO3fulIeHh7788kuVKlVKw4cP1zPPPKMlS5aoVKlSjrbDhg2TYRjq27evOnfurH/++UeS9Pbbb6tOnTp6//33NWzYMDVq1EgRERFO2xk4cKDatm2rcePGaciQIfLx8dFbb72V6f0BAAAAgNwkV/1EvXnzZk2fPl2RkZG6cuWKihUrpoiICA0aNMgx4rUkbdq0SWPGjNHhw4dVsmRJ9evXT4888kiOxOzp46fA8lVzbNuZMWXKlJvOf+KJJ/TEE084Hk+ePPmGbWvVqqVly5almR4cHKyJEyemmf7mm286/s6XL1+697vet2/fTR8DAAAAQG6Wqwrs6OhoVatWTT179lRQUJAOHDig8ePH68CBA5o1a5Yk6bffftOgQYPUuXNnvfHGG/r111/15ptvKl++fHrooYdue8xevvmybYh3AAAAAID7yFUFdvv27Z0e161bV97e3nr77bd19uxZFStWTJMnT1a1atU0YsQISdL999+v48ePa9y4cTlSYAMAAAAAILnBNdhBQUGSrt36KSkpSdu2bUtTSD/88MM6ePCgTpw4kQMRAgAAAACQSwvs5ORkJSYm6p9//tHEiRPVtGlThYSE6NixY7LZbAoNDXVqX758eUnSoUOHciJcAAAAAAByVxfxVE2aNNHZs2clSY0aNdL//vc/SVJMTIwkqUCBAk7tUx+nzjfDMAzFxcWlOy8xMVEpKSlKTk5WcnKy6W0gb0hOTlZKSori4+OVkpIiu90um90mm839b81js3vKSDFkt9uVbLPldDhZ5mnxvLYvN3hvA67EsSD34lhgnmG3kwcmcDzIncgBc/JSDkjm8uC/tx2+mVxZYE+bNk3x8fGKjIzU5MmTNWDAAM2ePTtbt2mz2bRnz54bzvf09FRCQkK2xgD3kJCQIJvNpkOHDsnLy0s+/kGKiopSXHxiToeWZUZyfiXZ8ikq+pJscVdzOpws8/L1l0dMjM6fOCu73f0/4JB7cSzI3TgWmOPl5aUi+X11MSpK9gT3/3HiduUBx4PcixwwJy/lgGQ+D7y9vTO2frOBZaeKFStKkmrWrKmqVauqffv2Wr9+vSpUqCBJio2NdWp/+fJlSVJgYKDpbVqtVsf6/ys5OVnHjh1TSkqKfH19TW8DeUNcXJysVqvKly8vT09PxVxJUnBwsPwT3f9LW2B+X3lbvRUcVFDJ/pm7DVxu5Ontq8DAQAUVL53ToeAOwLEg9+JYYJ4Rf1kpwcFKTvLP6VCy7HbmAceD3IkcMCcv5YBkLg8iIyMz3DZXFtjXCw8Pl9Vq1bFjx9S0aVNZrVYdOnRIjRo1crRJvfb6v9dmZ4bFYpG//40/PIKDg3XhwgV5eHjI398/w10EkHekXkZw4cIFBQcHO+7NfjUhRVYvq5JT3D8nrF5WWTws8vLykodhzelwsszDy+v/fkV2/y+GyP04FuReHAvMS7TFkQcmcDzIncgBc/JSDkjm8iAztV+uL7D/+usv2Ww2hYSEyNvbW3Xr1tW6dev0xBNPONqsXr1a5cuXV0hISLbFUbx4cUnSuXPnsm0bcA9BQUGOfAAAAACAVLmqwB40aJDuuecehYeHy9fXV3v37tXMmTMVHh6uiIgISdIzzzyjXr166d1331WrVq20bds2rVq1Sp999lm2xmaxWFSiRAkVLVpUtjxwcT/MsVqt8vT0zOkwAAAAAORCuarArlatmlavXq1p06bJMAyVKlVKjz76qHr37u24qLxWrVoaP368xowZoyVLlqhkyZJ6//331apVq9sSo6enJwUWAAAAACCNXFVg9+vXT/369btlu2bNmqlZs2a3ISIAAAAAADLGI6cDAAAAAAAgL6DABgAAAADABSiwAQAAAABwAQpsAAAAAABcgAIbAAAAAAAXoMAGAAAAAMAFKLABAAAAAHABCmwAAAAAAFyAAhsAAAAAABegwAYAAAAAwAUosAEAAAAAcAEKbAAAAAAAXIACGwAAAAAAF6DABgAAAADABbxyOgAAAIC84mpcouISbDkdhkt4WCzyTUnO6TAAwK1QYAMAALhIXIJNO/eeUmKSPadDybL8+XxU4y7/nA4DANwKBTYAAIALJSbZlZAHCmwfb74mAkBmcQ02AAAAAAAuQIENAAAAAIALuKzvz9mzZ3X27FkVKVJEJUqUcNVqAQAAAABwC1kusM+dO6eXXnpJO3bskCRZLBZVr15do0ePVkhISJYDBAAAAADAHWS5i/g777yj4OBgbdiwQbt27dKyZcuUmJioN954wxXxAQAAAADgFjJcYE+bNk02W9r7Ov7999/q37+/QkJC5O3trUqVKqlz5876559/XBooAAAAAAC5WYYL7DVr1ujhhx/Whg0bnKZXqVJF06dP1+nTp2W327V//34tXbpUlStXdnmwAAAAAADkVhkusJctW6bevXvr7bff1pNPPqkDBw5IkoYPH66zZ8+qSZMmqlq1qtq1aycPDw99+OGH2RY0AAAAAAC5TYYHObNYLOrWrZtat26tcePG6ZFHHlHnzp31wgsvaMGCBTp9+rTOnz+vQoUKqVSpUtkZMwAAAAAAuU6mBznLnz+/3nzzTS1btkxHjx5VixYtNG/ePBUrVkzVqlWjuAYAAAAA3JFMjyJeoUIFzZw5Ux9++KHmz5+vtm3basuWLa6MDQAAAAAAt5HhAvvq1at655131KhRI9WuXVu9e/dWZGSkmjVrplWrVql9+/Z67rnnNGDAAB07diw7YwYAAAAAINfJcIE9fPhwbdq0SUOGDNHIkSOVmJiofv36KSkpSVarVf369dPatWsVGBiotm3b6uOPP87OuAEAAAAAyFUyXGBv3rxZ/fv3V8eOHdWsWTO9//77OnXqlCIjIx1tihYtqlGjRmnevHn6/fffsyVgAAAAAAByowwX2AEBATpx4oTj8cmTJ2WxWJQ/f/40batVq6ZFixa5JkIAAAAAANxAhm/T1bdvXw0fPlx79+5VgQIF9NNPP6l58+YqXbp0dsYHAAAAAIBbyHCB3a1bN1WoUEGbN29WQkKChg8frjZt2mRnbAAAAAAAuI0MF9iSVKtWLdWqVSu7YgEAAAAAwG2Zvg82AAAAAAD4/zJ1BhsAkL6rcYmKS7DldBgu4+9rVT5/n5wOAwAAwK1QYAOAC8Ql2LRz7yklJtlzOpQs8/H2Uo2KJSmwAQAAMokCGwBcJDHJroQ8UGADAADAHK7BBgAAAADABVx6Bvuvv/5SUlKS7rnnHvn5+bly1QAAAAAA5GqmCuzY2Fi9//77+vfff1WvXj29/PLL6tevn7Zt2yZJKlGihGbOnKly5cq5NFgAAAAAAHIrU13EP/nkE33zzTcKCAjQV199pUGDBunQoUMaPXq03nvvPV29elVjxoxxcagAAAAAAOReps5g//DDD+ratauGDx+udevW6cUXX9S7776r1q1bS5JOnz6txYsXuzRQAAAAAAByM1NnsC9cuKCaNWtKku677z4ZhqHSpUs75pcpU0YXL150TYQAAAAAALgBU2ewU1JS5OnpKUmO/y0Wi2O+xWKRYRguCC93uxqXqLgEW06H4TL+vlbuewsAAAAAJpkeRXz9+vU6evSoEhISZLFY9M033+j333+XJO3fv99lAeZmcQk27dx7Sol54L63Pt5eqlGxJAU2AAAAAJhkusD+7rvv9N133zkef/31107zrz+jnZclJtmVkAcKbAAAAABA1pgqsPfu3evqOCRJa9as0YoVK/TPP//o8uXLuuuuu9SzZ0898sgjjoK9Z8+e2r59e5plV69erfLly2dLXAAAAAAA3IrpM9jZYc6cOSpVqpSGDh2qggUL6pdfftHbb7+tM2fOaNCgQY529957r1577TWnZUNCQm53uAAAAAAAOOSqAnvy5MkKDg52PK5Xr56io6M1e/ZsPfvss/LwuDboeYECBVSjRo0cihIAAAAAgLRM3aYru1xfXKeqVKmSrly5ori4uByICAAAAACAjMlVBXZ6fv/9dxUrVkwBAQGOadu3b1eNGjVUtWpV9ejRQzt27MjBCAEAAAAAyGVdxP/rt99+0+rVq52ut65du7bat2+vsmXL6ty5c5o5c6aeeuopzZs3TzVr1jS9LcMwMn2W3G63y2a3yWZz/1HEPT0M2e12egqYkJfywGb3lJFyLReSbe5/j3dPi+e1fbkNeZ2X8oDjgTl5KQc4FphHHuRe5IE5eSkPyAFz8lIOSObywDCMDN8lK9cW2GfOnNHgwYNVt25d9erVyzH9+eefd2r34IMPqk2bNpo0aZKmT59uens2m0179uzJcHsvLy/5+AcpKipKcfGJprebW/j7+SgmJkjnTkfLbnf/A8HtktfywEjOryRbPkVFX5It7mpOh5NlXr7+8oiJ0fkTZ7M1r/NaHnA8yLy8lgMcC0xuhzzI1cgDc/JSHpAD5uSlHJDM54G3t3fG1m82sOx0+fJl9e3bV0FBQRo/frxjcLP0+Pv7q3Hjxlq3bl2Wtmm1WlWhQoVMLRNzJUnBwcHyT3T/L6C+Pl4KDAxUYKkiOR2K28lLeRCY31feVm8FBxVUsr9fToeTZZ7evgoMDFRQ8dLZvq28lAccD8zJSznAscA88iD3Ig/MyUt5QA6Yk5dyQDKXB5GRkRlua6rAvv6M8o1YLBbNnTs30+tOSEhQ//79FRsbq0WLFil//vxmQsw0i8Uif3//TC1zNSFFVi+rklMy1l0gN7N6ecnLyyvTzwHyWh5YZfGwyMvLSx6GNafDyTKP/8trn9uQ13krDzgemJG3coBjgVnkQe5FHpiTl/KAHDAnL+WAZC4PMto9XDJZYG/fvl0Wi0VVqlSRn1/6v2IYhpHp9drtdr344os6dOiQvvjiCxUrVuyWy8TFxemHH35Q1apVM709AAAAAABcxVSB/fLLL2v69Ok6c+aMnnnmGXXr1k2enp5ZDmb48OH6/vvvNXToUF25ckU7d+50zKtcubJ27dqlGTNmqHnz5ipVqpTOnTun2bNn6/z58xo7dmyWtw8AAAAAgFmmCuw+ffqoa9eumjJlij755BN9/vnnevHFF9WqVassBbNlyxZJ0siRI9PM27hxo4oUKSKbzabPPvtM0dHR8vPzU82aNTV8+HBVq1YtS9sGAAAAACArTA9ylj9/fr3yyivq1auXxo0bp5dfflkzZ87Uyy+/rPvvv9/UOjdt2nTLNjNnzjS1bgBAxmXiUiMAAAD8nyyPIl6sWDF98MEHevrpp/Xpp5/qqaeeUoMGDfTyyy+rYsWKrogRAHAbeXl6yEc2JcZcyOlQXMLTx09evvlyOgwAAHAHMFVgT5gwId3plSpVUkJCgn7++Wdt3bpV//zzT5aCAwDcfp6eHkqxJSjmxF6l2Nz7/p0eVh8Flq9KgQ0AAG4LlxbY10tOTjazagBALpFiS3T7AhsAAOB2MlVg792719VxAAAAAADg1jxyOgAAAAAAAPICUwV2pUqVtHLlSlfHAgAAAACA2zJVYBuG4eo4AAAAAABwa3QRBwAAAADABUzfB/u333675UjhHTp0MLt6AAAAAADciukCe/HixVq0aNEN51ssFgpsAAAAAMAdw3SB/frrr6tZs2aujAU5zGLJ6QgAAAAAwH2ZLrALFiyoUqVKuTIW5CAvTw/5yKbEmAs5HYrLePr4ycs3X06HAQAAAOAOYbrARt7i6emhFFuCYk7sVYotMafDyTIPq48Cy1elwAYAAABw25gqsGvXrq3ChQu7OhbkAim2xDxRYAMAAADA7WaqwJ43b56r4wAAAAAAwK2Zug/2t99+q6FDh95w/uuvv67Vq1ebDgoAAAAAAHdjqsCePXu2vL29bzjfx8dHc+fONR0UAAAAAADuxlSBffjwYVWqVOmG8ytWrKhDhw6ZDgoAAAAAAHdjqsA2DEOxsbE3nH/58mXZ7XbTQQEAAAAA4G5MFdiVK1fWqlWrlJSUlGZeUlKSVq5cedMz3AAAAAAA5DWmCuy+ffvqwIED6tWrlzZt2qTjx4/r+PHj2rhxo3r27KnIyEj169fP1bECAAAAAJBrmbpNV+PGjfXBBx/ogw8+0MCBAx3TDcNQvnz59N577+nBBx90VYwAAAAAAOR6pgpsSerUqZNatGihn3/+WcePH5cklSlTRg0aNFBAQIDLAgQAAAAAwB2YLrAlKSAgQA899JCrYgEAAAAAwG1lqcDevn27fvjhB506dUqSVLJkST344IOqU6eOS4IDAAAAAMBdmCqwk5KS9NJLL2nDhg0yDEMFChSQdO32XLNnz1bz5s31v//9T1ar1aXBAgAAAACQW5kaRXzixIlav369nnrqKf3888/avn27tm/fri1btujpp5/Wd999p4kTJ7o6VgAAAAAAci1TBfbKlSvVsWNHvfrqqypcuLBjeqFChfTKK6+oQ4cOWrFihcuCBAAAAAAgtzNVYJ8/f17VqlW74fxq1arp/PnzpoMCAAAAAMDdmCqwixcvru3bt99w/o4dO1S8eHHTQQEAAAAA4G5MFdgdOnTQmjVrNGzYMB06dEjJyclKSUnRoUOH9M4772jt2rXq2LGjq2MFAAAAACDXMjWK+IABA3T8+HEtXrxYX331lTw8rtXpKSkpMgxDHTt21IABA1waKAAAAAAAuZmpAtvT01MjR47Uk08+qR9//FEnT56UJJUqVUoPPPCAKlas6NIgAQAAAADI7UwV2KkqVqxIMQ0AAAAAgExegw0AAAAAAJyZOoNdsWJFWSyWm7axWCz6999/TQUFAAAAAIC7MVVgP/74444COyEhQUuXLlWzZs24NRcAAAAA4I5lqsAeNmyY4+9Lly5p6dKl6tGjh+rVq+eywAAAAAAAcCdcgw0AAAAAgAtQYAMAAAAA4AIuK7BvNegZAAAAAAB5malrsAcMGOD42263S5LGjBmjoKAgx3SLxaLJkydnLToAAAAAANyEqQJ7//79To9Lliypc+fO6dy5c45pnNEGAAAAANxJTBXYmzZtcnUcAAAAAAC4NQY5AwAAAADABUydwT516lSG2pUsWdLM6gEAAAAAcDumCuymTZtm6BrrPXv2mFk9AAAAAABux1SB/corrzgK7Li4OE2YMEFdunRR2bJlXRkbAAAAAABuw1SB3bt3b8ffly5d0oQJE9SqVSvVq1cvS8GsWbNGK1as0D///KPLly/rrrvuUs+ePfXII484nTH/6quvNGPGDJ06dUrlypXT4MGD1aRJkyxtGwAAAACArMhVg5zNmTNHfn5+Gjp0qCZPnqwHHnhAb7/9tiZOnOho8+233+rtt99Wq1atNH36dNWoUUODBg3Szp07cy5wAAAAAMAdz9QZ7OwyefJkBQcHOx7Xq1dP0dHRmj17tp599ll5eHho3Lhxat26tV588UVJ0v3336/9+/dr4sSJmj59eg5FDgAAAAC407nsDHZGBj27leuL61SVKlXSlStXFBcXp+PHj+vIkSNq1aqVU5uHH35YW7duVVJSUpZjAAAAAADADFNnsNu2bev4OyUlRZL01ltvyc/PzzHdYrFoxYoVWQxP+v3331WsWDEFBATo999/lySVK1fOqU358uVls9l0/PhxlS9fPsvbBAAAAAAgs0wV2EFBQU6P0zvz7Aq//fabVq9erddee02SFBMTI0kqUKCAU7vUx6nzzTAMQ3FxcZlaxm63y2a3yWazm95ubmGze8pIMWS325Vss+V0OFnmafG8ti+ZfE3NIA9yL/LAnLyUB+SAOXkpByTywCzywDzyIHciB8zJSzkgmcsDwzAy3GPbVIE9b948M4tlypkzZzR48GDVrVtXvXr1yvbt2Wy2TN2328vLSz7+QYqKilJcfGI2RnZ7GMn5lWTLp6joS7LFXc3pcLLMy9dfHjExOn/irOz27DuwkQe5G3lgTl7KA3LAnLyUAxJ5YBZ5YHI75EGuRQ6Yk5dyQDKfB97e3hlbv9nAstPly5fVt29fBQUFafz48fLwuHapeGBgoCQpNjZWRYoUcWp//XwzrFarKlSokKllYq4kKTg4WP6J7v/LVGB+X3lbvRUcVFDJ/n63XiCX8/T2VWBgoIKKl872bZEHuRd5YE5eygNywJy8lAMSeWAWeWAeeZA7kQPm5KUckMzlQWRkZIbbmi6wr1y5ogULFmjbtm26ePGiRowYoWrVqik6OlrLly9X06ZNddddd2V6vQkJCerfv79iY2O1aNEi5c+f3zEvNDRUknTo0CHH36mPrVarSpc2/2axWCzy9/fP1DJXE1Jk9bIqOSXrA7zlNKuXVRYPi7y8vORhWHM6nCzz8PL6v18PM/eamkEe5F7kgTl5KQ/IAXPyUg5I5IFZ5IF55EHuRA6Yk5dyQDKXB5kZ0NvUKOJnzpxRhw4dNG7cOJ05c0b79u3T1avXugsEBQXpyy+/NNWN3G6368UXX9ShQ4c0Y8YMFStWzGl+6dKlVbZsWa1du9Zp+urVq1WvXr0Mn7YHAAAAAMDVTJ3B/vjjj3X16lV9/fXXCg4OVv369Z3mR0RE6Icffsj0eocPH67vv/9eQ4cO1ZUrV7Rz507HvMqVK8vb21vPPfecXn75ZZUpU0Z169bV6tWrtWvXLs2fP9/MrgAAAAAA4BKmCuwtW7boiSeeUIUKFXTp0qU080uXLq3Tp0+bWq8kjRw5Ms28jRs3KiQkRG3atFF8fLymT5+uadOmqVy5cpowYYJq1qyZ+R0BAAAAAMBFTBXYCQkJN701V2p38czatGlThto9+uijevTRR01tAwAAAACA7GDqGuzy5ctrx44dN5y/YcMGVa5c2XRQAAAAAAC4G1MF9hNPPKHVq1dr2rRpunLliqRrN98+evSoXnnlFe3cuVNPPvmkK+MEAAAAACBXM9VFvH379jp16pTGjh2rMWPGSJL69OkjwzDk4eGhwYMHKyIiwpVxAgAAAACQq5m+D/Yzzzyj9u3b67vvvtPRo0eVkpKiMmXKqEWLFlm6HzUAAAAAAO7IdIEtSSVLlqQrOAAAAAAAMnkNNgAAAAAAcGbqDPa99957yzYWi0W///67mdUDAAAAAOB2TBXYcXFx8vX1VaNGjRQQEODqmAAAAAAAcDumCuzBgwdr+fLl+umnn9SiRQt16tRJ999/v6tjAwAAAADAbZi6Brt///5au3atZs6cKavVqmeffVbNmjXThAkTdPLkSVfHCAAAAABArpelQc7uu+8+ffDBB9qyZYsGDRqkdevWqUWLFrp8+bKr4gMAAAAAwC1keRRxm82mzZs3a/Xq1Tp06JCqVKkib29vV8QGAAAAAIDbMH0f7L1792rJkiVauXKlvLy81K5dO7322muqUKGCK+MDAAAAAMAtmCqwO3bsqAMHDuiBBx7Qhx9+qAcffFCenp6ujg0AAAAAALdhqsDes2ePvLy89Ouvv+rXX39Ntw33wQYAAAAA3ElMFdgdOnSQxWJxdSwAAAAAALgtUwX2yJEjXR0HAAAAAABuLcujiAMAAAAAgCwU2KdOndKwYcPUsmVL1a5dWzt27JAkRUVF6f3339e///7rsiABAAAAAMjtTBXYkZGR6tixo9asWaOQkBBduXJFdrtdkhQcHKzff/9d8+fPd2mgAAAAAADkZqauwf7kk0+UP39+LV68WJJUv359p/mNGzfWmjVrsh4dAAAAAABuwtQZ7B07duixxx5TcHBwuqOJlyxZUmfPns1ycAAAAAAAuAtTBbZhGPL19b3h/KioKHl7e5sOCgAAAAAAd2OqwK5cubI2b96c7jy73a5vv/1W1atXz1JgAAAAAAC4E1MFdr9+/fTTTz/pnXfe0YEDByRJFy9e1C+//KKnn35ahw4dUr9+/VwaKAAAAAAAuZmpQc4aN26sjz76SB9++KFjoLNXXnlFhmEoICBAo0aNUu3atV0aKAAAAAAAuZmpAluSOnTooBYtWmjLli06evSoUlJSVKZMGTVs2FABAQGujBEAAAAAgFzPdIEtSf7+/mrevLmrYgEAAAAAwG1lqcD+/vvvtXnzZp08eVKSVKpUKTVu3FhNmjRxSXAAAAAAALgLUwX25cuXNXDgQP3222/y9PRUkSJFJElbt27VokWLVKtWLU2cOFEFChRwabAAAAAAAORWpkYR/+CDD/T777/r5Zdf1vbt2/X999/r+++/1/bt2/XSSy/p999/1wcffODqWAEAAAAAyLVMncHesGGDHn/8cfXu3dtpur+/v/r06aPTp0/r66+/dkV8AAAAAAC4BVNnsL28vFSuXLkbzg8NDZWXV5Yu7wYAAAAAwK2YKrBbtmyptWvXKjk5Oc08u92uNWvW6KGHHspycAAAAAAAuAtTp5nbtWunESNGqFu3burSpYvuuusuSdLRo0e1aNEi2Ww2tW3bVv/884/TclWqVMl6xAAAAAAA5EKmCuwePXo4/t69e7csFoskyTAMx/SePXs6/jYMQxaLRXv27DEbJwAAAAAAuZqpAvujjz5ydRwAAAAAALg1UwV2x44dXR0HAAAAAABuzdQgZ9c7d+6c9u7dq7i4OFfEAwAAAACAWzJdYG/YsEEPPfSQGjdurI4dO+qvv/6SJEVFRalDhw5av369y4IEAAAAACC3M1Vgb9q0Sc8995wKFiyogQMHOg1uFhwcrGLFimnZsmUuCxIAAAAAgNzOVIE9ceJE1apVSwsXLlT37t3TzK9RowYjhgMAAAAA7iimCuwDBw6oVatWN5xfuHBhXbx40XRQAAAAAAC4G1MFtp+fn+Lj4284//jx4woKCjIbEwAAAAAAbsdUgV23bl19/fXXstvtaeadP39eixcvVsOGDbMcHAAAAAAA7sJUgf3iiy/qzJkz6ty5sxYtWiSLxaKff/5Zn332mdq2bSvDMDRw4EBXxwoAAAAAQK5lqsAODQ3VggULFBQUpLFjx8owDM2cOVNTp05VWFiYFixYoJCQEFfHCgAAAABAruVldsG7775bc+bMUUxMjI4ePSrDMFS6dGkFBwe7Mj4AAAAAANyC6QI7VWBgoKpVq+aKWAAAAAAAcFsZKrCPHDmiUqVKyWq1OqZFR0dr2rRp2rx5s06ePClJKlWqlJo0aaI+ffqYHkX86NGjmjlzpv766y8dOHBAoaGhWrVqlVObnj17avv27WmWXb16tcqXL29quwAAAAAAZMUtC+yjR4+qVatWmjdvnmrVqiVJOn36tB5//HGdPn1aVapUUYsWLSRJhw4d0owZM7R69WotWLBAxYsXz3RABw4c0ObNm1W9enWlpKTIMIx0291777167bXXnKZx3TcAAAAAIKfcssAOCgqSYRiy2WyOaaNHj1ZMTIw+//xz1alTx6n9b7/9pv79++t///ufPvnkk0wH1LRpU0VEREiShg4dqr///jvddgUKFFCNGjUyvX4AAAAAALLDLUcRDwwMlJeXl1OB/fPPP6tXr15pimtJqlWrlnr06KGffvrJXEAepgY2BwAAAAAgR2Womg0JCdGff/7peBwfH3/T0cILFSqk+Pj4rEd3E9u3b1eNGjVUtWpV9ejRQzt27MjW7QEAAAAAcDMZGuSsZcuWmjdvntq0aaPy5curQoUKWrFihbp16yZvb2+ntjabTStXrszWwcZq166t9u3bq2zZsjp37pxmzpypp556SvPmzVPNmjVNrdMwDMXFxWVqGbvdLpvdJpvNbmqbuYnN7ikjxZDdblfydb0V3JWnxfPavmTyNTWDPMi9yANz8lIekAPm5KUckMgDs8gD88iD3IkcMCcv5YBkLg8Mw5DFYslQ2wwV2P369dPGjRvVvXt3vfzyy3rkkUf03nvv6ZFHHlH37t1Vrlw5SdLhw4f15Zdfat++fRozZkyGA86s559/3unxgw8+qDZt2mjSpEmaPn26qXXabDbt2bMnw+29vLzk4x+kqKgoxcUnmtpmbmIk51eSLZ+ioi/JFnc1p8PJMi9ff3nExOj8ibOy27PvwEYe5G7kgTl5KQ/IAXPyUg5I5IFZ5IHJ7ZAHuRY5YE5eygHJfB7898TyDdefkUb58uXT/PnzNWrUKA0bNswxsveBAwf07rvvOqp5wzBUuHBhjRw5Ui1btsxwsFnl7++vxo0ba926dabXYbVaVaFChUwtE3MlScHBwfJPdP9fpgLz+8rb6q3goIJK9vfL6XCyzNPbV4GBgQoqXjrbt0Ue5F7kgTl5KQ/IAXPyUg5I5IFZ5IF55EHuRA6Yk5dyQDKXB5GRkRlum6ECW7o2mvhHH32kV155Rbt379alS5cchbbFYpGPj49CQkJUuXJleXp6ZjiA3MJiscjf3z9Ty1xNSJHVy6rklIx1F8jNrF5WWTws8vLykodhvfUCuZyHl9f//XqYudfUDPIg9yIPzMlLeUAOmJOXckAiD8wiD8wjD3IncsCcvJQDkrk8yGj3cCkTBXaq4OBgNW7cOLOLZau4uDj98MMPqlq1ak6HAgAAAAC4Q2W6wM5u8fHx2rx5syTp5MmTunLlitauXStJqlOnjg4dOqQZM2aoefPmKlWqlM6dO6fZs2fr/PnzGjt2bE6GDgAAAAC4g+W6AvvixYt64YUXnKalPv78889VvHhx2Ww2ffbZZ4qOjpafn59q1qyp4cOHq1q1ajkRMgAAAAAAua/ADgkJ0b59+27aZubMmbcpGgAAAAAAMsYjpwMAAAAAACAvoMAGAAAAAMAFKLABAAAAAHAB09dg7927V/Pnz9e///6r2NhYpaSkOM23WCzasGFDlgMEAAAAAMAdmDqDvW3bNj366KP64YcfVLRoUR0/flylS5dW0aJFderUKfn7+6t27dqujhUAAAAAgFzLVIE9btw4lS5dWmvXrtWHH34oSerfv78WLlyoL7/8UmfPntVDDz3k0kABAAAAAMjNTBXY//77rzp37qyAgAB5enpKkqOLePXq1dW1a1eNHTvWdVECAAAAAJDLmSqwPT09lS9fPklSgQIF5OXlpYsXLzrmly5dWgcPHnRNhAAAAAAAuAFTBXaZMmV05MgRSdcGMwsNDXUa0OyHH35Q4cKFXRIgAAAAAADuwFSB3bhxY3377bey2+2SpKeeekrfffedWrRooRYtWmjTpk3q2rWrSwMFAAAAACA3M3WbrmeffVa9evVyXH/dsWNHeXh46LvvvpOnp6cGDBigTp06uTRQAAAAAAByM1MFttVqVcGCBZ2mtW/fXu3bt3dJUAAAAAAAuBtTXcR79eqlrVu3ujoWAAAAAADclqkCe/v27bpw4YKrYwEAAAAAwG2ZKrABAAAAAIAzU9dgS1J0dLROnTp10zYlS5Y0u3oAAAAAANyK6QL7ww8/1IcffnjTNnv27DG7egAAAAAA3IrpArtLly6qUaOGC0MBAAAAAMB9mS6wa9WqpbZt27oyFgAAAAAA3BaDnAEAAAAA4AIU2AAAAAAAuICpLuJ79+51dRwAAAAAALg109dgS9Lx48f1448/Om7XVbJkST3wwAMqXbq0S4IDAAAAAMBdmC6wR44cqc8//1wpKSlO0z08PPTEE0/otddey3JwAAAAAAC4C1MF9qxZszRnzhy1bNlSTz/9tMqXLy9JOnjwoObMmaM5c+aoWLFievLJJ10ZKwAAAAAAuZapAnvx4sVq2rSpxo4d6zS9evXq+uyzz5SYmKgvv/ySAhsAAAAAcMcwNYr4yZMn1bBhwxvOb9iwoU6ePGk6KAAAAAAA3I2pArtQoUI3HUl87969Cg4ONh0UAAAAAADuxlSB/dBDD2nJkiWaNm2a4uLiHNPj4uI0bdo0LVmyRA8//LDLggQAAAAAILczdQ32Cy+8oD179ujTTz/VuHHjVLRoUUnSuXPnZLfbVbduXT3//PMuDRQAAAAAgNzMVIHt5+enuXPnasOGDU73wW7YsKEaN26spk2bymKxuDRQAAAAAAByM9P3wZakiIgIRUREuCoWAAAAAADclqlrsJs1a6aNGze6OhYAAAAAANyW6dt0XT+4GQAAAAAAdzpTBTYAAAAAAHBm+hrsQ4cOaceOHTdtU7t2bbOrBwAAAADArZgusKdMmaIpU6akO88wDFksFu3Zs8d0YAAAAAAAuBPTBXb//v1Vv359V8YCAAAAAIDbMl1gly9fXnXq1HFlLAAAAAAAuC0GOQMAAAAAwAVMFdglS5aUv7+/q2MBAAAAAMBtmeoivmnTJlfHAQAAAACAWzN1BvuXX37Rp59+esP5n332mbZu3Wo6KAAAAAAA3I2pAnvSpEk6ffr0DeefPXtWkydPNh0UAAAAAADuxlSBvX//flWvXv2G86tWrap9+/aZDgoAAAAAAHdjqsBOSkqSzWa76fyEhATTQQEAAAAA4G5MFdh333231q9fn+48wzD03XffqXz58lkKDAAAAAAAd2KqwO7Ro4f++OMPPf/889q3b5/sdrvsdrv27t2rF154QTt37lTPnj1dHSsAAAAAALmWqdt0tW/fXsePH9ekSZO0fv16eXhcq9NTUlJksVj0zDPPqGPHjqYCOnr0qGbOnKm//vpLBw4cUGhoqFatWpWm3VdffaUZM2bo1KlTKleunAYPHqwmTZqY2iYAAAAAAFllqsCWpEGDBqldu3Zav369jh8/LkkqU6aMIiIiVKZMGdMBHThwQJs3b1b16tWVkpIiwzDStPn222/19ttva8CAAbr//vu1evVqDRo0SF988YVq1KhhetsAAAAAAJhlusCWrhXUvXv3dlUskqSmTZsqIiJCkjR06FD9/fffadqMGzdOrVu31osvvihJuv/++7V//35NnDhR06dPd2k8AAAAAABkhKlrsLNTanfzGzl+/LiOHDmiVq1aOU1/+OGHtXXrViUlJWVneAAAAAAApMv0GezNmzdrzpw5+vfffxUbG5tuV+49e/ZkKbj0HDp0SJJUrlw5p+nly5eXzWbT8ePHGcEcAAAAAHDbmSqw161bpxdffFEVKlTQww8/rIULF6pNmzYyDEObNm3SXXfd5ejm7WoxMTGSpAIFCjhNT32cOj+zDMNQXFxcppax2+2y2W2y2eymtpmb2OyeMlIM2e12Jd/kHufuwtPieW1fMvmamkEe5F7kgTl5KQ/IAXPyUg5I5IFZ5IF55EHuRA6Yk5dyQDKXB4ZhyGKxZKitqQJ76tSpqlatmhYsWKCYmBgtXLhQjzzyiOrVq6cTJ06oa9euCgkJMbPqHGOz2TJ1xt3Ly0s+/kGKiopSXHxiNkZ2exjJ+ZVky6eo6EuyxV3N6XCyzMvXXx4xMTp/4qzs9uw7sJEHuRt5YE5eygNywJy8lAMSeWAWeWByO+RBrkUOmJOXckAynwfe3t4ZW7+ZoA4ePKghQ4bI09NTXl7XVpEaXEhIiB577DFNnz5dHTp0MLP6mwoMDJQkxcbGqkiRIo7ply9fdpqfWVarVRUqVMjUMjFXkhQcHCz/RPf/ZSowv6+8rd4KDiqoZH+/nA4nyzy9fRUYGKig4qWzfVvkQe5FHpiTl/KAHDAnL+WARB6YRR6YRx7kTuSAOXkpByRzeRAZGZnhtqYKbF9fX1mtVknXumZ7e3vr/PnzjvmFCxfWiRMnzKz6lkJDQyVduxY79e/Ux1arVaVLm3vDWCwW+fv7Z2qZqwkpsnpZlZySse4CuZnVyyqLh0VeXl7yMKw5HU6WeXh5/d+vh5l7Tc0gD3Iv8sCcvJQH5IA5eSkHJPLALPLAPPIgdyIHzMlLOSCZy4OMdg+XTI4iXq5cOR08eNDxuFKlSvrmm29kt9uVmJioVatWqUSJEmZWfUulS5dW2bJltXbtWqfpq1evVr169TJ86h4AAAAAAFcydQa7efPmmjdvnl577TV5e3trwIABevbZZ1W7dm1JUnx8vD788ENTAcXHx2vz5s2SpJMnT+rKlSuOYrpOnToKDg7Wc889p5dfflllypRR3bp1tXr1au3atUvz5883tU0AAAAAALLKVIHdu3dv9e7d2/G4SZMmmjdvnr777jt5enqqcePGuv/++00FdPHiRb3wwgtO01Iff/7556pbt67atGmj+Ph4TZ8+XdOmTVO5cuU0YcIE1axZ09Q2AQAAAADIKtP3wf6vWrVqqVatWlleT0hIiPbt23fLdo8++qgeffTRLG8PAAAAAABXMHUNNgAAAAAAcJbhM9gDBgzI1IotFosmT56c6YAAAAAAAHBHGS6w9+/fn2aaYRg6c+aMChUqlGb07swMZQ4AAAAAgLvLcIG9adOmNNOioqJUv359ffLJJ6pXr55LAwMAAAAAwJ1k6RpszlIDAAAAAHANg5wBAAAAAOACWSqwL1y4IIvFonz58rkqHgAAAAAA3JLpAvv48eP68MMP5e3trfLly7syJgAAAAAA3E6GBzmrWbOm45prm80mu90ui8WiN998kzPYAAAAAIA7XoYL7JYtWzoKbKvVqlKlSunBBx9UeHh4tgUHAAAAAIC7yHCBPXLkyOyMAwAAAAAAt8Yo4gAAAAAAuAAFNgAAAAAALkCBDQAAAACAC1BgAwAAAADgAhTYAAAAAAC4AAU2AAAAAAAuQIENAAAAAIALUGADAAAAAOACFNgAAAAAALgABTYAAAAAAC5AgQ0AAAAAgAtQYAMAAAAA4AIU2AAAAAAAuAAFNgAAAAAALkCBDQAAAACAC1BgAwAAAADgAhTYAAAAAAC4AAU2AAAAAAAuQIENAAAAAIALUGADAAAAAOACFNgAAAAAALgABTYAAAAAAC5AgQ0AAAAAgAtQYAMAAAAA4AIU2AAAAAAAuAAFNgAAAAAALkCBDQAAAACAC1BgAwAAAADgAhTYAAAAAAC4AAU2AAAAAAAuQIENAAAAAIALUGADAAAAAOACFNgAAAAAALgABTYAAAAAAC5AgQ0AAAAAgAtQYAMAAAAA4AIU2AAAAAAAuIBbFtjLli1TeHh4mn+jR4/O6dAAAAAAAHcor5wOICtmzJih/PnzOx4XK1YsB6MBAAAAANzJ3LrArlKlioKDg3M6DAAAAAAA3LOLOAAAAAAAuY1bF9ht2rRRpUqV1KxZM02dOlXJyck5HRIAAAAA4A7lll3EixQpoueee07Vq1eXxWLRpk2bNGbMGJ09e1bDhg0ztU7DMBQXF5epZex2u2x2m2w2u6lt5iY2u6eMFEN2u13JNltOh5NlnhbPa/uSydfUDPIg9yIPzMlLeUAOmJOXckAiD8wiD8wjD3IncsCcvJQDkrk8MAxDFoslQ23dssBu1KiRGjVq5HjcsGFD+fj4aO7cuRowYICKFi2a6XXabDbt2bMnw+29vLzk4x+kqKgoxcUnZnp7uY2RnF9JtnyKir4kW9zVnA4ny7x8/eURE6PzJ87Kbs++Axt5kLuRB+bkpTwgB8zJSzkgkQdmkQcmt0Me5FrkgDl5KQck83ng7e2dsfWbDSy3adWqlWbNmqU9e/aYKrCtVqsqVKiQqWViriQpODhY/onu/8tUYH5feVu9FRxUUMn+fjkdTpZ5evsqMDBQQcVLZ/u2yIPcizwwJy/lATlgTl7KAYk8MIs8MI88yJ3IAXPyUg5I5vIgMjIyw23zTIGdVRaLRf7+/pla5mpCiqxeViWnZKy7QG5m9bLK4mGRl5eXPAxrToeTZR5eXv/362HmXlMzyIPcizwwJy/lATlgTl7KAYk8MIs8MI88yJ3IAXPyUg5I5vIgo93DJTcf5Ox6q1evlqenpypXrpzToQAAAAAA7kBueQa7d+/eqlu3rsLDwyVJGzdu1OLFi9WrVy8VKVIkh6MDAAAAANyJ3LLALleunJYuXaozZ84oJSVFZcuW1RtvvKGePXvmdGgAAAAAgDuUWxbYb731Vk6HAAAAAACAkzxzDTYAAAAAADmJAhsAAAAAABegwAYAAAAAwAUosAEAAAAAcAEKbAAAAAAAXIACGwAAAAAAF6DABgAAAADABSiwAQAAAABwAQpsAAAAAABcgAIbAAAAAAAXoMAGAAAAAMAFKLABAAAAAHABCmwAAAAAAFyAAhsAAAAAABegwAYAAAAAwAUosAEAAAAAcAEKbAAAAAAAXIACGwAAAAAAF6DABgAAAADABSiwAQAAAABwAQpsAAAAAABcgAIbAAAAAAAXoMAGAAAAAMAFKLABAAAAAHABCmwAAAAAAFyAAhsAAAAAABegwAYAAAAAwAUosAEAAAAAcAEKbAAAAAAAXIACGwAAAAAAF6DABgAAAADABSiwAQAAAABwAQpsAAAAAABcgAIbAAAAAAAXoMAGAAAAAMAFKLABAAAAAHABCmwAAAAAAFyAAhsAAAAAABegwAYAAAAAwAUosAEAAAAAcAEKbAAAAAAAXIACGwAAAAAAF6DABgAAAADABSiwAQAAAABwAQpsAAAAAABcgAIbAAAAAAAXoMAGAAAAAMAFKLABAAAAAHABCmwAAAAAAFzAbQvsgwcP6qmnnlKNGjXUoEEDffzxx0pKSsrpsAAAAAAAdyivnA7AjJiYGD3xxBMqW7asxo8fr7Nnz2rkyJFKSEjQsGHDcjo8AAAAAMAdyC0L7C+//FJXr17VhAkTFBQUJElKTk7W8OHD1b9/fxUrVixnAwQAAAAA3HHcsov4jz/+qHr16jmKa0lq1aqVUlJStGXLlpwLDAAAAABwx3LLAvvQoUMKDQ11mlagQAEVKVJEhw4dyqGoAAAAAAB3MrfsIn758mUVKFAgzfTAwEDFxMRken02m02GYWjXrl2ZWi4lxVDRfMky/I1MbzO38fCw68ipOBmewZKH+++PLBadO3JCspzK9k2RB7kYeWBKnsoDcsCUPJUDEnlgEnlgHnmQS5EDpuSpHJBM5YHNZpPFYslQW7cssF0t9cnK6JOWytPTIj9Pt+wEcGOefjkdgdshDyCRByAHcA15AIk8ADmQ11gslrxdYBcoUECxsbFppsfExCgwMDDT66tZs6YrwgIAAAAA3MHc8meV0NDQNNdax8bG6vz582muzQYAAAAA4HZwywL7gQce0C+//KLLly87pq1du1YeHh5q0KBBDkYGAAAAALhTWQzDcLsr1WNiYtS6dWuVK1dO/fv319mzZzVy5Ei1bdtWw4YNy+nwAAAAAAB3ILcssCXp4MGDeu+99/Tnn38qX758at++vQYPHixvb++cDg0AAAAAcAdy2wIbAAAAAIDcxC2vwQYAAAAAILehwAYAAAAAwAUosAEAAAAAcAEKbAAAAAAAXIACGwAAAAAAF6DABgAAAADABSiwAQAAAABwAQpsuAy3VAc5ACAVxwMAQHry+ucDBTZcIi4uTidOnMjpMJCDyAFIUlRUlPbt26ekpCQlJyfndDjIIRwPcPjwYe3YsUMXL16UzWbL6XCQQ8gDSNLff/+tjRs3av/+/YqPj5fFYsnTRbZXTgcA9/f+++/rr7/+0p49e1S9enU99dRTaty4saxWa06HhtuEHIAkvf3229q5c6cOHDigu+66S48//ri6dOkiPz+/nA4NtxHHA7zyyivatWuXjh49qpCQEPXo0UOPP/64vL29czo03EbkASTpxRdf1L///qtjx46paNGiat68uYYMGaJ8+fLldGjZhjPYyJI+ffpo+/btatasmd555x3Fxsbqgw8+0P79+yXl/S4gIAdwTf/+/bVr1y517dpVM2fOVMmSJTVjxgz9/PPPksiDOwXHA/Tp00d79+5V//79tWTJEoWGhurzzz/XlStXcjo03EbkASSpX79+OnjwoIYMGaK1a9cqIiJC33//vU6ePJnToWUvAzBp0qRJRrt27Yzdu3c7pl2+fNl44IEHjLfeeisHI8PtQg7AMAxj5syZRrt27Yy//vrLSElJMQzDMGw2m9G6dWujf//+ORwdbheOB3jvvfeMNm3aGH/99Zdht9sNwzCMc+fOGdWqVTP++eefHI4Otwt5AMMwjJEjRxpt27Y1/vzzT0ceREdHG7Vq1TK2bt1qGIZhJCcnO/2fV3AGG6ZERUXpr7/+Unh4uCpUqCBJstlsyp8/v+rXr69///1XEmcr8jJyAJJ09epV/fXXXypRooTuvvtuWSwW2Ww2eXl56aGHHtKBAwc4Y3EH4HiAK1euKCoqSg888IAqVqwoT09PSVJCQoLKlCmjdevW6cUXX9TUqVN14cKFHI4W2YU8gCTZ7XZFR0erTp06qly5siMPUlJSVKJECa1Zs0ZPPPGE3n33XZ0+fVoeHh5KSUnJ4ahdh2uwYYq3t7fq1Kmjhg0bytfXV5Ic19dVqVJFmzZt0qVLl1SwYMGcDBPZiByAdC0PHnroIZUrV85xrXVqHoSGhur8+fOKjo5WQEBAToaJbMbxAAEBAXr11Vfl4eHhdI3tu+++qzNnzigyMlKXL1/Wl19+qZ9//lljx45VcHBwDkaM7EAeICUlRV5eXnr33XcVExPjlAcvvfSSzpw5o+TkZAUHB2vbtm366aeftGjRIhUtWjQHo3YtCmyYEhAQoEcffVT58+eXYRiO0QAtFouCgoIkOZ+pMAxDycnJ8vIi5fIKcgDStSKqcePG8vf3d7z+qYKDg2W1Wp1GEzcMQzabjUFu8hiOB5CkYsWKOb32s2fP1vHjxzVjxgxVq1ZNFotFX3zxhSZMmKAtW7aobdu2OR0ysgF5cGfz8LjWQdrHx0dFixZ15MHXX3+tU6dOafr06apevbok6fvvv9fbb7+tZcuWacCAATkZtkvRRRwZdvz4cf322286dOiQkpOTlT9/fqWkpDh9oZakQoUKycPDQ0lJSZKkpKQkLVmyRF999VWe6v5xJyIHIEn//vuvNm3apF9//VU2m03+/v5KTk5ONw88PT0dXcSTkpK0YMECjR8/Xna7PSdChwtxPEBqDhw+fNhxDLj+WNCgQQN9/vnnql69uuMHlu7duyslJUX79u3LydDhQuQBpP//3WDbtm2OW7Jdnwf333+/5s+f75QHTZo0ka+vb567rSM/HSNDXnrpJe3bt0+RkZEqVqyY6tevr+HDh8vb29vxy1TqG8hqtSo2NlbR0dEqXry45syZo08//VTTpk1z/KoF90MOQJKef/55HTx4UAcPHlRQUJDCwsI0Y8YMpzxIZbFYFBcX5yiwU/Ng4sSJnLl0cxwPcLMcSElJkYeHh8LCwhztPTw8ZBiGDh06pMKFC6tq1ao5GD1chTyAdPPvBql5ULx4cUf71B4OJ06cUMGCBR1ntPMKPtlwSwMHDlRkZKT69++vxYsXKyIiQtu2bdO0adMkKc3ZCh8fH1ksFsXHx2vu3Ln67LPP9Omnn+qBBx5ggBs3RQ5AuvYBevjwYb300ktatWqVBgwYoKNHj+qdd95J98ylj4+PvLy8FBcXp/nz5zvyoFmzZuSBG+N4gFvlwPU/nFz/GickJGjdunVKTk5W2bJlb3fYcDHyANKtvxvcKA/i4+O1cuVKXbp0SZUrV86J0LMNpxBwU1988YVOnTqlt956S/fee688PT1Vvnx5HT58WL/88osGDRqUZpmgoCAVLFhQkyZN0s8//6zRo0fr4Ycf5ouUmyIHIEnLli3TsWPH9Prrr6tu3bry9PRU6dKlFRkZqT///FNXr15V/vz5nZYJDAxUcHCwJk2apL///luffPIJeeDmOB4gszmQ+oPLH3/8oc2bN2vmzJkaM2aMwsPDcyJ8uAh5ACnz3w1S8+CXX37R1q1bHT2aqlSpklO7kC04g40bSkpK0o4dO+Tj46MqVarI09NTdrtd+fLlU+fOnXXgwAEdOnQo3WUvXryon376SePGjVPr1q0dX6T+e2YDuRs5AOna7TZ27twpb29vVatWTZ6enkpOTpaPj486dOig48ePKzIyMt3lrl69qt27d2v8+PFq06YNeeDGOB7AbA5s375d06ZN09q1azVmzBhFRETwA4sbIw8gmf9usGfPHs2ZM0cbN27UmDFj1Lx58zyXB5zBRroMw5C3t7eeeeYZxcbGyt/fX5Ic100GBwcrLi7OMWjN9QIDA9WrVy81atRI9evX54uUmyIHIF3LAy8vL/Xv31+nT59WQECADMNw3NOyQIECSklJSTcPAgIC9Pzzzys0NFT16tUjD9wYxwNkJQdCQkLUq1cvFS5cWGFhYXnuy/SdhDyAlLXvBiVLltTgwYPl4+Oj0NDQPJkHFNhIV+oXn9SuO/8dvKh06dLy9/fX5cuXHdNSb8VToEABDRo0SPny5eOLlBsjByD9/9etVKlSKlWqVJo8KFmypAICAhQVFeWYlpoH3t7e6ty5s3x8fMgDN8fxAFnJgZIlS6p48eKOazF5/d0XeQDJ3HcDu90ui8WiwMBABQYGpllXXkKBDSeLFi1STEyMkpOT1bFjRwUHB6d7v9p8+fIpJSVFsbGxkq51F5o1a5Z2796tCRMmyM/PT1LefNPkdeQAJGnmzJm6ePGiEhIS1L59e5UtW1aBgYFpPkR9fX0lyelWXBMnTtSWLVu0ePFiWa1WSeSBu+J4gKzmwN9//63x48fz2rs58gCS674bXH+nibyIAhsOTz75pE6cOCEfHx9dvnxZ8+fPV9euXfXoo4+qRIkSjjePYRiy2+1KSUlx3MN0zpw5Gjt2rD755JM8/6bJy8gBSNfy4Pjx4ypRooTOnz+vtWvXqlGjRurfv79CQ0Mdo4ImJyfLZrPJ09PTcWZyzpw5mjlzpkaMGMEtmNwcxwO4MgfgvsgDSHw3yBQDMAxj6tSpRrNmzYzIyEgjOjraSExMNN58802jWbNmxnPPPWccOXLEMAzDSElJMZKTk42rV68adevWNRYtWmTMnj3bCA8PN7799ltHG7gfcgCGYRjz5883IiIijMjISCMhIcEwDMMYP3680a5dO6Njx47Gnj17DMMwjOTkZMNutxuGYRhNmzY1Jk2aZMyaNYs8yCM4HoAcgGGQB7iG7waZcwf8hICMOH/+vEJCQlS6dGkFBgbK29tb77//vrp166ZDhw5p5MiROnHihCwWizw8POTv76+CBQtq1qxZGjlypP73v/9x2xU3Rw5Aki5duiQ/Pz8VLVpUPj4+kqRBgwapX79+8vLy0iuvvKLIyEh5eHg4BjMJDg7WggULNGrUKPIgj+B4AHIAEnmAa/hukDkU2JB07RqJCxcuOK6nSR31r0+fPurcubMOHz6sOXPmOK6puXr1quLj43XkyBFNmjSJ267kAeQAJMlmsyk2Nlb58uWT9P/zoHXr1nr66adltVo1evRonTt3zjHfbrfr/PnzmjJlCnmQR3A8ADkAiTzANXw3yKScOG2O3CO1G8e2bduMOnXqGFOmTHHMS0pKcvw9cuRIo27dusbOnTsd07Zu3Wr8/PPPhmFc6+5xJ3T5yIvIARjGtW5dhmEYR44cMWrXrm0MHz7cMe/6PJgzZ47RuHFjY+XKlY5px44dM3766SfDMMgDd8fxAOQADIM8wDV8NzDHYhh3yLl63NT/a+/O46qq8z+Ov4CL2yAComiKGwi5NJqaPibUn0uSW49MbTQNx9zH9BGDygN1qNwyN6ScEscNUtNE0SYf1kRlblNuUa6NOqiA5oIXFZD1cn5/3Me9SdriDHq58H7+w+Peezj3ex73c77n8znnfL8nMzOTefPmkZqayoQJE+jTpw9gPWNlmwV4wIABBAQEsGTJklL/a1SmM1IVmGJAwHq1Ii4ujp07dzJixAhGjhwJlI6DUaNGUVRUxLp167BYLPbbwRQHFYf6A1EMCCgOxEq5wf3RLOKVUGJiImlpaWRnZxMaGkrbtm3x9fVl3LhxREZGEh8fj5ubG6Ghobi7u1NYWEiVKlVo3bo16enpd62vMu0wFYViQMA6q+f58+cxm8107dqV0NBQPD09GTx4MGfPnmXz5s24ubkRFhZWKg7atWtHcnJyqQMrKA6clfoDUQwIKA7ESrnB/05jsCuZCRMmsGbNGvbt28enn37KtGnTSExMpKCggBYtWjBv3jxu3brFihUr2LBhAwBVqlTBMAzy8/Px8vKiuLi40kxSUBEpBgRg/PjxbNq0iQsXLnDmzBliY2NZtmwZubm5NGnShKlTp/LII4+wfv16li5dCvwYB1euXMHX15eSkhLFgZNTfyCKAQHFgVgpNygbukW8EpkxYwZHjx5lwYIFBAYGUrVqVUaNGkVaWhqJiYl4e3sDcOLECWJiYjh9+jStW7fm8ccf59KlS2zZsoV3332Xrl27OnhL5L+lGBCAV199lZSUFBYtWkRwcDAuLi7MnDmT3bt3k5CQQEBAAADnzp1j7dq17Ny5k4CAAFq0aEFBQQEfffQRy5Yto3v37g7eEvlfqD8QxYCA4kCslBuUoYc22lsc6uDBg0bv3r2Njz76qNQkA2lpaUaLFi2Mbdu2GYbx42QGly5dMrZs2WIMHjzY6Nu3rzFixAjj888/Nwyjcjy/riJSDIhhGMZ3331n9O7d20hMTLT/1oZhGNnZ2UabNm2MlStXGobx42+clZVlfP3118af//xnY+jQocbLL79sfPnll6WWEeej/kAUA2IYigOxUm5QtjQGu5JwdXWlVq1atGnTxj4WoqSkBG9vb3x9fbl+/TpgHSdhGAb169dn0KBBDBo0iMLCQiwWC9WrV6/0t3w4M8WAAHh6elKzZk0ef/xxXF2to4QsFgtVq1aladOmXLlyBbBOSuLi4oKXlxedOnWiU6dOwI8TmigOnJv6A1EMCCgOxEq5QdlSgV1JBAcHs3jxYho2bEhJSYl95/Hw8KBx48ZkZmbal71zMoKSkhL72IqffibORTEgAE2aNCEuLg4fHx/7gdLV1RU3NzeaNWtW6iB6J9uMoCaT9bChOHBu6g9EMSCgOBAr5QZlS5OcVRIeHh40aNAAwN552v6aTCYuXrwIWHcMi8XCoUOHyMnJsS+jHcb5KQbExjaezvab2v6aTCZ7MuXm5obFYmHXrl3cuHHD/rgNxUHFoP5AFAMCigP5kXKDsqMCuxL5afDbzkJ5e3tTXFwMQGFhIStXrmTq1Kn2TlUqDsWAwM8fCH18fCgqKgKscbB69WoiIiI4f/78Q2ydPCzqD0QxIKA4ECvlBmVHBbZQu3ZtcnJyKCkpYdWqVcTGxjJt2jSCg4Md3TR5SBQDAtaDaG5uLvn5+axcuZKYmBjmzp1L27ZtHd00eYjUH4hiQEBxIFbKDe6fCuwKzGKx/OLnd94CcuvWLRISEnj77beJiYmhf//+mqigAlAMCFjHyv0WhmFQWFjIe++9x7Jly4iJiaFfv34YhqFYqADUH4hiQEBxIFbKDR4cTXJWgeTl5XH58mVq1KiBn5+ffVzEr/H09OT777/n3//+N0uWLKFv377aYZyUYkAAzGYzFy9exN3dnWbNmtknH7FNXPJzfve735GRkcHSpUvvigONr3I+6g9EMSCgOBAr5QYPjwrsCmLu3LkcO3aM7777jmrVqtGsWTOGDBlCt27d8PPz+8Wdp1WrVnh7ezN37lx69uypncZJKQYEIDo6mhMnTnDy5ElMJhN169alX79+DBw4kKZNm/5iHLRt25Z69eoRHR2tOHBy6g9EMSCgOBAr5QYPl4uhU1FO76WXXuLq1as8/fTTtGzZkuPHj7N//36OHTtGaGgo4eHhNGvW7Gd3nqysLHJycvD399dO46QUAwIwatQorly5wuDBg2nZsiXp6ekkJyeze/duWrVqxaxZs2jduvXPxkFhYSE3b96kTp06igMnpv5AFAMCigOxUm7gAIY4tUWLFhl9+vQxTp48aRQWFhqGYRjFxcWGYRhGdHS0ERwcbEyYMMFIT093ZDPlAVIMiGEYxrJly4zevXsbJ06cMIqKiu76rEOHDsYzzzxjnD592kEtlIdB/YEoBsQwFAdipdzAMTTJmROzWCx88803hISEEBgYiLu7e6mzT7Nnz2b48OHs2rWLbdu2UVhYqLEzFYxiQGxSUlJo06YNQUFB9nFVtolsJk2axNixYzl9+jSrVq0iOzvbkU2VB0T9gSgGBBQH8iPlBo6hAttJGYbBlStXOHr0KK1atcLd3R2LxYKLiwuurq72nSc6OpouXbqQlJREfn6+bumoQBQDAtZZQM1mM8eOHSMgIACTyWR/bqmbm5t9ltBx48YxYMAAPvvsMzIzMx3ZZHkA1B+IYkBAcSBWyg0cSwW2k3JxccHHxwcvLy+++uorSkpKSs0K6ebmZu9EBw0axA8//MCePXsc1Vx5ABQDAuDq6oqPjw9+fn72OLCdpbZ9bouD4cOHk5uby+7dux3VXHlA1B+IYkBAcSBWyg0cSwW2E3Nzc6Np06YcPHiQ06dP3/NzgE6dOgGQm5v7UNsnD5btoKkYqNyKi4spLi4mKCiII0eOsHfv3rtu9bPFQVBQEFWrVuX27duOaKo8YOoPRDEgyg0ElBs4mgpsJ2M721RSUoK7uzuTJ08mKyuLVatWkZOTc9dyABcuXMDLy4uGDRsC1tkAxTlZLBb77+zq6qoYqKSuX7/O+fPnMQwDk8mEyWRi8uTJVKtWjfj4eFJTU+3L2m4JAzh//jy1atWicePGAKXiRZzP9u3bycrKAqy3hao/qJyUF4hyAwHlBuWJCmwnERcXh9lstt/a4+pq/elatGjBiBEj2LFjB/PmzePixYsYhmE/K1VQUMCePXu4ceMG06ZNY/jw4SxcuJCioiJHbo78F5YuXcrLL7/MsGHDiIiIID8/H4DAwEDFQCXy2muvMXr0aAYNGsSQIUNIS0sDoEGDBkRERJCSksL8+fP55ptvAOy3hOXn55OcnMzVq1eZPn06ffv2ZebMmfY4EucSHh5OVFQUf//738nOzraPn3z00UfVH1QSygsElBuIlXKD8kXPwXYC4eHhfPLJJ3Tp0oUFCxbg4+ODxWKxd5IXL15k/fr1rF+/nqCgIEJDQxkwYAAnT57k8OHDxMfHM378eEpKSrh27RphYWE8+uijDt4quR9jxowhIyODkJAQcnJy2Lt3L35+fmzduhVXV1cyMjLYsGGDYqCCGzVqFJcvX2bQoEG4u7uzZcsWXF1dSUpKwtXVlRs3brBjxw5iY2Px8PCgW7duPP/885w9e5bjx4+zceNGIiMjMZlMmM1mevXqRXBwsKM3S/4LCxYsICkpiby8PPr168fMmTPx8PAAUH9QCSgvEFBuIFbKDcofFdjl3Lp161ixYgXBwcFkZGTQsGFDFi1ahI+PD8XFxfYzUJmZmRw8eJDY2Fj7WStPT0/8/f2ZPHky3bp1A6y3kNnOcotzWLRoEXv37uXNN9+kZcuWAPzzn/8kOjqaiRMnMnLkSEAxUNG9+uqrHDlyhEWLFtnj4LPPPmPWrFls376d2rVrA9Zb/I4fP86bb77JmTNnyMvLw9PTk6CgIMaOHcv//d//OXIz5H9ke9TOhg0b2LlzJ8OHD2f69On079+fqKgoatasCcDVq1c5dOgQsbGxpKenA+oPKgrlBQLKDcRKuUH5ZPr1RcRRcnJyOHHiBD4+PsyZM4cvvviCdevWMW3atLsOpr6+vvTt25euXbuSmprK5cuXadq0KTVr1qRevXr2M9t6DINzSUtL49tvv+Xpp58mMDDQ/n5ISAj169fn5MmT9vcUAxVXamoqN27c4PnnnycoKMieCPn6+lK3bl0++eQT0tPTeeqpp2jevDnt2rUjISGBzMxMMjIy8Pf3p3r16tSuXVtJlJOz7b9PPfUU77//Pv7+/vz1r39l1qxZAEyfPh0PDw/c3Nzo168fXbt25dy5c+oPKgjlBQLKDcRKuUH5pSvY5ZjFYuHw4cP4+voSEBBAUVER69at44MPPih1xrqoqAh3d3ftHBXQ9evXiYqKYsqUKfbbtmy/8xtvvMHhw4dJSkpSDFRweXl57N+/n3bt2uHj42N/f8yYMRw7dgw/Pz8sFgtpaWlMmjSJYcOG2a9kSsVTUlLCrVu3CAsLIyIigu7du5OYmMjs2bMZPHgw1apVIyUlhXfeecd+9UIqBuUFAsoNxEq5QfmlAttJ3NlJJiQksGnTJho2bMjChQvtCVRRUREmk0lnISuYvLw8qlevbr811CYuLo4tW7aQnJwMoN+9grP9/rZEacqUKRw4cIC33nqLwMBAatWqxYwZM/j0009JTEykadOmjm6yPGBvvPEG+fn5zJ49m/z8fD7//HMiIyOxWCxER0czdOjQUs+/lYpFeUHlptxAQLlBeaXTWU7izjOQf/rTnxg6dCgZGRlERkZy8+ZNCgsLWbNmDQcOHHB0U6WMVa9eHfjxIGk7J1atWjUsFgsuLi64uLhQVFTE9u3b7eMtpWKx/f62qxDDhg0jPj6e9u3bU6tWLQBmzJhBUVERe/fudVg75eFp0KABKSkpgLU/OHXqFGCdHfbUqVOaBbaCU15QuSk3EFBuUF5pDLYTcXV1tR9Mw8LCANi0aROvvPIKjRo1YvPmzaxatcrBrZQHzdaZenl5kZeXR25uLu7u7iQkJLBkyRLWrFmDv7+/g1spD1r79u3veu/UqVN4e3vbJzqRiq1v374kJSVx6dIlNm7cSHx8PK+99houLi5ER0djsViYM2eOfdIrqXiUF4iNcgMB5QblhY66TsbV1RWLxYLJZOKll17i9u3bLF++nK+//pq33nqLzp0733W7kFRM1apVo6CggJs3b7Jjxw6WLl1KTEwMTz75pKObJg/Jnft6bm4u+/btw8fHBz8/Pwe3TB4Gd3d3CgoK7I/qmTVrFs8995z9Spafn5+K60pAeYHcSbmBKDdwPB15nZBtTN2tW7fIysqiuLiY5cuX0717dzSkvvJwc3PDw8ODhIQEEhISiImJoW/fvvYYUDJV8dl+43PnzrF9+3bi4+OJiYnRVYpKwsvLi9GjR7N8+XKio6N55pln7LcJDh48GBcXFxVWlYTyArFRbiDKDRxPBbYT+/jjj1m/fj2xsbGlDqLqPCsHT09Prl27pgNoJZeUlMQ//vEP0tLSWLx4MT179lRRVYk8++yzdOzYkXr16lGlShX7+7bfX3FQuSgvEOUGAsoNHE0FthMLDQ0lMDCQ9u3bq/OshBo1akTz5s2ZMmUK3bp1UwxUUh07duTWrVu0b9+exx57TFerKpkqVarQuHFjRzdDygnlBaLcQEC5gaPpMV0VhM5KVU63b9+mRo0aOoBWcnrGqYj8lPKCyku5gYByA0dSgS3ixJRAiYiIyJ2UG4g4lgpsERERERERkTKg+wZEREREREREyoAKbBEREREREZEyoAJbREREREREpAyowBYREREREREpAyqwRURERERERMqACmwRERERERGRMqACW0RE5CFLSkoiODiYY8eO3fXZ5s2bCQ4OZuLEiVgsFge0TkRERP5bKrBFRETKieTkZF5//XU6dOjA0qVLcXNzc3STRERE5D6owBYRESkHDhw4QEREBAEBAcTFxVG1alVHN0lERETuk8nRDRAREansTp06xcSJE6lTpw6rV6+mZs2a9s/CwsI4ePCg/bWXlxdt2rRh6tSpBAUF2d/funUrH374IWfOnCE7O5tGjRrx4osvMmzYsFLf1aNHD5o3b05YWBiLFi0iNTUVf39/wsPDCQ0NBay3sE+fPv0X2zx//nwGDhzI999/T3x8PIcOHeLq1at4enrStWtXIiMj8fb2vuv/evTowcWLF+96/7333qNTp06l2rhixYp7fveBAwcYMWJEqf8REREpD1Rgi4iIOFBaWhpjxoyhSpUqrF69mrp16961TLNmzZgwYQKGYZCens7atWsZN24cX375pX2ZjRs30rx5c3r06IHJZGLXrl3MmjULwzAYPnx4qfWdP3+ev/zlLwwdOpTnnnuOrVu38sorr7Bq1SpCQkJ44oknWLhwoX35uLg4ACZMmGB/r127dgD861//Ij09nYEDB1KnTh3OnDnD5s2bOXv2LJs3b8bFxeWu7enQoQN//OMfAUhNTbWvX0RExNmpwBYREXGQ69evExERQWZmJp07d6Zp06b3XM7X15dnn33W/rq4uJi4uDjMZjM+Pj4ArF+/nmrVqtmXefHFFxk9ejRr1669Z4G9bNky+xXrwYMH07t3bxYvXkxISAj+/v74+/vbl9+yZQtAqTbYDBs2jFGjRpV6r23btkRERHDkyBE6dOhQ6rPi4mIaNWpkX9eBAwdUYIuISIWhMdgiIiIOEhUVxQ8//ED//v3Zt28fH3/88T2XKyoqwmw2YzabSUlJITk5meDg4FK3YN9ZXGdnZ2M2m+nYsSPp6elkZ2eXWl/dunXp1auX/bWHhwcDBgzg5MmTXLt27b624c7vLSgowGw206ZNGwBOnDhxz22pUqXKr663uLgYs9lMVlYWxcXF99UmERERR9EVbBEREQe5efMmMTEx9OrVi//85z/MmzePzp07lxqDDZCSksIf/vAH++smTZrwzjvvlLr9+siRIyxbtoxvv/2WvLy8Uv+fnZ1dap2NGze+69btJk2aAHDx4kXq1Knzm7fhxo0b/O1vf2Pnzp1cv379ru/9qezsbGrUqPGr6923b599m93c3AgODmbKlCl07tz5N7dNRETkYVOBLSIi4iCRkZH06dMHgNmzZzNkyBCWLFnC66+/Xmq54OBgoqKiADCbzaxbt46wsDC2bdtGnTp1SEtLY+TIkTRr1oyoqCjq16+Pu7s7u3fvJj4+npKSkge2DeHh4aSkpDB69GhatGhBjRo1KCkpYcyYMRiGUWrZGzduUFRU9JsK+DZt2hAeHg7A1atXWblyJZMmTWLHjh0PYjNERETKhApsERERB7lzfPLvf/97hg8fzoYNGxgwYABt27a1f1arVi2efPJJ++uOHTvSpUsXkpKSGD9+PF988QWFhYUsX76cRx55xL7cgQMH7vm9Fy5cwDCMUlexz58/D0CDBg1+c/tv3rzJV199xeTJk5k0adJd6/qps2fPAhAQEPCr6/b29i61zY0aNeKFF17g8OHD1K9f/ze3UURE5GHSGGwREZFyIjw8nDp16hAdHf2L444LCgoAKCwsBKy3UAOlrhhnZ2ezdevWe/7/1atXSU5Otr/Oyclh+/bttGjR4r5uD7d9708lJCTc8/2dO3fi7u5O+/btf/N32Niuwru6KnUREZHyS1ewRUREygkPDw+io6OZNGkSa9asYdy4cQBkZmby4YcfApCVlcUHH3yAyWSiW7duAISEhODu7s6ECRMYOnQoubm5JCYmUrt27XtOWtakSRNmzpzJsWPHqF27Nlu3buX69evMnz//vtv7xBNPsGrVKoqKivDz82P//v1kZGSUWs42a/mOHTsYN24cHh4ev7pus9nMnj17ALh27RorV66kZs2adOrU6WevkIuIiDiaCmwREZFypFevXvTs2ZN3333XPj47NTWVyMhIADw9PQkMDCQqKorHHnsMsD4n++233yY2NpYFCxbg6+vLCy+8gI+PDzNmzLjrO5o0aUJ0dDQLFy7k3LlzNGzYkKVLl9KlS5f7bu+SJUuYM2cO77//PoZhEBISwsqVK0ut68SJE5w+fZqZM2cSFhb2m9Z79OhRxo4dC1hvF2/VqhULFizAz89PBbaIiJRbLsZPZyARERGRCqtHjx40b96cFStWOLopIiIiFY4GMomIiIiIiIiUARXYIiIiIiIiImVABbaIiIiIiIhIGdAYbBEREREREZEyoCvYIiIiIiIiImVABbaIiIiIiIhIGVCBLSIiIiIiIlIGVGCLiIiIiIiIlAEV2CIiIiIiIiJlQAW2iIiIiIiISBlQgS0iIiIiIiJSBlRgi4iIiIiIiJQBFdgiIiIiIiIiZeD/ATB0nXW4AkEbAAAAAElFTkSuQmCC" id="263" name="Google Shape;263;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data:image/png;base64,iVBORw0KGgoAAAANSUhEUgAAA9gAAAJICAYAAACaO0yGAAAAOXRFWHRTb2Z0d2FyZQBNYXRwbG90bGliIHZlcnNpb24zLjcuMSwgaHR0cHM6Ly9tYXRwbG90bGliLm9yZy/bCgiHAAAACXBIWXMAAA9hAAAPYQGoP6dpAACXyElEQVR4nOzdd3gU5ff38c8m2TQCCaFDQAiYUKQpRZoIBBDpiIBSLFQFC9iwoWAD5av0XgVBkKKAFCmKighYEFRa6L2FhEDabjLPH/yyD2sCJJMNyYb367q4yM7cM3Nm9+zsnp177rEYhmEIAAAAAABkiUdOBwAAAAAAQF5AgQ0AAAAAgAtQYAMAAAAA4AIU2AAAAAAAuAAFNgAAAAAALkCBDQAAAACAC1BgAwAAAADgAhTYAAAAAAC4AAU2ANwB4uLidPr0acXExOR0KAAAAHkWBTYA5FFr1qzRE088oZo1a6pmzZp68MEHNWPGjJwOC4CL/fbbb9q2bZvj8bZt2/T777/nYEQAcOfyyukAAPx/Bw4c0NSpU7Vt2zZdunRJQUFBqlu3rgYMGKC77747p8ODGxk9erSmT5+uZs2a6f3331fBggVlsVhUtmzZnA4Nbq5NmzYqWLCg5s2bl9Oh4P+cOXNGkyZN0meffSZJGj58uAYOHJjDUQHAnYkCG8glvvvuOw0ZMkRBQUF65JFHFBISopMnT2rJkiVat26dPvvsMzVv3jynw4Qb2L59u6ZPn66XXnpJ/fr1y+lwAGSzFi1aaO7cuWrXrp0kqWbNmnxeAEAOsRiGYeR0EMCd7tixY2rXrp1KlCihL774QsHBwY55UVFR6t69u86cOaMVK1aodOnSORgp3MGAAQMUHR2tL7/8MqdDQR7EGezcKTk5WQcOHJAk3X333fL09MzhiADgzsQ12EAuMGPGDMXHx+u9995zKq4lKTg4WCNGjFBcXJymT5/umD5+/HiFh4crKirKqf3u3bsVHh6uZcuWOU1PSUnRnDlz1Lp1a1WtWlX169fXsGHD0gx61bRpU/Xv3z9NjCNGjFB4eLjTtPDwcI0fP97x2G63q2/fvqpTp44iIyMd05cuXapevXqpXr16uueee/Twww9rwYIFGXpumjZtqqFDhzpN27Ztm8LDw52uOfztt9/0/PPP68EHH9Q999yjxo0b68MPP1RCQkKadR48eFAvvPCC7r//flWrVk0tW7Z0dK1MfV5v9u/67a5Zs0adOnVStWrVVLduXb388ss6e/asY/7QoUNvub4TJ07c9Lm/2X6nZ+fOnQoLC9PgwYNVp04dVatWTY888og2bNiQpm1SUpLGjRun5s2bO563jz/+WElJSU7twsPDNWLECK1YsUItW7ZU1apV1alTJ+3YsSPNOs+ePavXX39d9evX1z333KPWrVtryZIl6e5LeHi49uzZk2b5SpUqKTw8XGvXrnWad/DgQT3//POqU6eOI4aNGzc6tVm2bJnCw8O1e/dup+lRUVFpcjaz76OtW7fq8ccfV40aNVSrVi0988wzOnjwYLrPwRtvvKGGDRvqnnvuUdOmTfXOO+8oKSnJEd/N/qVud+jQoWratKnTuk+fPq1q1ao55c6NZHV5SZo5c6buv/9+1a9f3+n5mDt3rurUqaMHHnhAy5cvd1rm5MmTevfdd9WyZUvHe+P5559Ps73U5+L66QcOHFDt2rXVv39/2e32bHm+Tpw4ke7rm5oP//XNN9843ud16tTR4MGDdfr06TTt/vrrL/Xt21e1a9dWjRo11LZtW82dO9cxP734vvnmG1WsWFHTpk27absbvW6px0hPT09VrFhRFStW1Hfffafw8PA067iRL774Qq1bt9Y999yjhg0bavjw4bp8+bJjfs+ePW/5Gkg3Pkaltz8Z+Uxq2rTpTbd5q/271fLXs9vtmjhxoiIiIhzv2U8//TTNsTA9mXldr99+7dq11bNnT/32229Oy27YsEH9+vVzHD8iIiI0ceJEJScnO7Xr2bOn2rRpo7///lvdunVTtWrV1LRpUy1cuNDR5vpj7Y3+pR4TM/q+vX77N3s/Shn/bE59btq3b59mO1OnTlV4eLhq1qx5s5cByDXoIg7kAt9//71KlSqlWrVqpTu/du3aKlWqlDZv3mx6G8OGDdPy5cvVqVMn9ezZUydOnNAXX3yhf//9VwsXLpTVajW97lRvvfWWtm/frlmzZqlChQqO6QsXLtTdd9+tpk2bysvLS99//72GDx8uwzDUvXv3LG9XktauXauEhAQ99thjCgoK0q5duzR//nydOXNG48aNc7Tbu3evunfvLi8vL3Xt2lWlSpXSsWPHtGnTJg0ePFjNmzdXmTJlHO0/+ugjlS9fXl26dHFMK1++vKRrxcHrr7+uqlWrasiQIbp48aI+//xz/fHHH/r6669VoEABde3aVfXq1XMs++qrr6p58+ZO3Tf/+6NKVkVHR2vRokXy9/dXr169VLBgQa1YsUKDBg3S6NGj1aZNG0nXvuA+88wz+v3339WlSxeVL19e+/fv19y5c3XkyBFNmjTJab07duzQ6tWr1bNnT3l7e2vhwoXq06ePvvrqK4WFhUmSLly4oC5dushisah79+4KDg7Wjz/+qDfffFNXrlzRk08+6bROHx8fLV26VG+99ZZj2vLly2W1WpWYmOjU9sCBA3rsscdUrFgx9e3bV/7+/lqzZo0GDhyo8ePHZ3uX2F9++UV9+/ZVSEiIBg0apISEBM2fP1+PPfaYli1bppCQEEnXiuvOnTsrNjZWXbp0UWhoqM6ePat169YpISFBtWvX1scff+xY75QpUyRd63mQ6t57771hHOPGjUvz3GRGZpZftWqVPv74YzVp0kSNGjXSrFmzdPbsWZ0/f15Xr17VCy+8oG+//Vavv/66ypQpo/vuu0/StR8o/vzzT7Vu3VrFixfXyZMntXDhQvXq1Uvffvut/Pz80t3e6dOn1adPH4WGhmrMmDHy8vLK8edr8uTJGjt2rFq1aqXOnTsrKipK8+fPV/fu3R3vc0nasmWL+vfvr6JFi6pXr14qXLiwDh48qB9++EFPPPFEuuv++eef9eabb6pHjx63vJwjo/tht9s1ZsyYDO/f+PHjNWHCBNWvX1+PPfaYDh8+rIULF2r37t2Oz4YBAwaoc+fOkqRLly7po48+UteuXR2vtxkZ+Ux64403dPXqVUnSoUOHNGXKFA0YMEChoaGSpHz58t1yO5UqVdJTTz3lNO2bb77Rli1bnKa99dZbWr58uVq2bKmnnnpKu3bt0tSpU3Xw4EFNnDgxU/t2s9e1YMGCev311yVdO1Z8/vnn6tu3rzZv3uzIpeXLl8vf319PPfWU/P399euvv2rcuHG6cuWKXnvtNaf1xcTEqF+/fmrVqpVat26tNWvW6N1335XValXnzp1Vvnx5p/fP4sWLdfDgQUcMkhw/Nph534aGhjrei6m5cb2MfjZLkpeXlyIjI/Xvv/+qcuXKjunLli2Tj49Pxp58IDcwAOSoy5cvG2FhYcYzzzxz03YDBgwwwsLCjNjYWMMwDGPcuHFGWFiYcfHiRad2u3btMsLCwoylS5c6pu3YscMICwszVqxY4dT2xx9/TDO9SZMmRr9+/dJsf/jw4UZYWJjTtLCwMGPcuHGGYRjG//73P6NSpUrG+vXr0ywbHx+fZtrTTz9tNGvW7Kb7bBiG0bRpU+PVV191mvbrr78aYWFhxq+//nrTbUydOtUIDw83Tp486ZjWvXt3o2bNmk7TDMMwUlJS0t1+kyZNjNdeey3N9KSkJKNevXpGmzZtjISEBMf077//3ggLCzPGjh2b7vquf87S21Z6z32q9Pb7RtsICwsztm3b5pgWHx9vtGrVymjQoIGRlJRkGIZhfP3110bFihWNHTt2OC2/cOFCIywszPj999/TrHP37t2OaSdPnjSqVq1qDBw40DHtjTfeMBo0aGBERUU5rXPw4MHGfffd53idUvdlyJAhRp06dYzExERH2xYtWhhDhgwxwsLCjDVr1jimP/HEE0abNm2c2qakpBhdu3Y1WrRo4Zi2dOlSIywszNi1a5dTDBcvXkzz/GfmfdS+fXujXr16xqVLlxzT9uzZY1SsWNEpR1999VWjYsWKabafGu9/9ejRw+jRo0ea6YZhGK+99prRpEkTx+P9+/cbFStWNPr06WOEhYUZx48fT3c5Vy3frl07o1u3bo64z5w5Y9x3331GgwYNjJiYGMMwDCMxMdFo0qSJ0zEsvffjn3/+aYSFhRnLly93TEt9rY4fP25ER0cbDz/8sNGyZcs0+XM9VzxfJ0+eNMLCwowlS5Y4LZ+aD6lOnDhhVKpUyZg8ebJTu3379hmVK1d2TLfb7UbTpk2NJk2aOJ6XVNe/5tfHt3v3bqNGjRrG888/byQnJ5vaD8NIe4z64osvjHvuucfo2bOn0zrSc/HiRaNKlSrG008/7RTD/Pnz031+DMMwjh8/nua9kWr79u1GWFiYsXXr1pvuT2Y+k1Jl9Ph3vYx+nu3Zs8cICwsz3nzzTad2I0eOTHd//svs62oYhrFo0SIjLCzM+OuvvxzT0nv/vP3220b16tWdjn89evQwwsLCjFmzZjmmJSYmOo5Vqcf6W8Vws+2m975N1a1bN6Nnz56Ox+nlRkY/m1977TWjRo0aRv/+/Y0RI0Y4pu/YscOoVq2a8eyzzxo1atRIN24gt6GLOJDDUn+dv9Uv8anzU9tnxtq1a5U/f341aNBAUVFRjn9VqlSRv79/mu58drvdqV1UVNRNz5zMnz9fU6dO1ZtvvqmIiIg08319fR1/x8bGKioqSnXq1NHx48cVGxt709gLFSqkM2fO3HIfr99GXFycoqKiVLNmTRmGoX///VfStS7CO3bs0COPPKKSJUs6LW+xWG65jev9/fffunjxoh577DGnX9YffPBBhYaG6ocffsjU+lKlPveXLl2S3W43tQ5Jqlq1qurUqeN47Ovrq8cff1znz593PB9r165V+fLlFRoa6vRa33///ZKUJi9q1qype+65x/G4ZMmSatasmX7++WclJyfLMAx99913atq0qQzDcFpnw4YNFRsbq3/++cdpnU2aNJHFYtGmTZskXetOeObMGT388MNO7aKjo/Xrr7+qVatWunLlimO9ly5dUsOGDXXkyBGnrvmSnNpFRUXd9B7gMTExTm2vXLniNP/cuXPas2ePOnbsqKCgIMf0ihUrqn79+o7eJSkpKdqwYYOaNGmiqlWrptlOZvPsv/73v/+pcuXKeuihh7J9+aioKO3du1cRERGOuIsVK6bixYurXLlyjrNt3t7eevDBB7V161bHste/H202my5duqQyZcqoQIECjvy7XmJiop555hlFRUVpxowZKliwoKn9+68b7W9qr5FbHVvWr1+vlJQUtWrVyik/ChcurLvuusvxHvn333914sQJ9erVy/G8pErvNT9+/Lj69++vSpUq6ZNPPpGHx82/jmX0dYuPj9ekSZPUo0ePNMe49Pzyyy+y2Wzq1auXUwyPPvqoAgICMt1rKqPPa2Y/k7Jb6n7+90z3008/7TT/VjLyuqakpDj2d8+ePfr6669VpEgRR88oyfn9k3ocq1WrluLj43Xo0CGn9aX2xkrl7e2trl276uLFi2mOt7eS2fetzWaTt7d3htd5o8/m63Xu3FmrVq1ydM1ftmyZmjdvrvz582dqX4CcRBdxIIdltHDOaCGenqNHjyo2Ntapq/L1Ll686PT4559/vmHb//rxxx/1999/S9INC5jff/9d48eP186dOxUfH+80LzY29qYfnDVr1tS8efP07bff6v7775fFYkm3KD916pTGjRunTZs2pYkjtVg6fvy4JDm6M2fFqVOnJEnlypVLMy80NNT0PWivf+49PT0VHh6ul156SQ0bNszUelK7UF4v9QvcyZMnVb16dR09elQHDx7McF7cddddadqULVtW8fHxioqKkoeHhy5fvqxFixZp0aJF6a7zv9c6e3l5qV27dlq6dKkeeughLV26VC1atFBAQIBTu2PHjskwDI0dO1Zjx469YbzFihVzPP5vd/SbuVXhcrPXu3z58vr5558VFxenuLg4XblyJVtuq/fbb7/p+++/15w5c9K9/tfVy6cWSdc/pzdSrFgxxcXF6fLlyypQoIASEhI0depULVu2TGfPnpVx3Xiq6b1/33jjDe3cuVM+Pj5prjM162b76+vrq8qVK2vx4sWqX7++I7f/e3w6cuSIDMNQixYt0t2Gl9e1r1GZObbExcWpd+/eunDhgtOPNWb2479mz56txMRE9e/fXyNHjrzlulPz+r/HC29vb5UuXVonT5685TquV7p0aRUpUkSzZs1SxYoVVbRoUUlKcx1zZj+TstvJkyfl4eHhdHmQJBUpUkQFChTI0POQ0df19OnTTvtdpEgRjR8/3umz/cCBAxozZox+/fXXND/2/ff9U7RoUfn7+ztNS70d48mTJ1WjRo1bxp4qs+/b2NjYW/6Qk5HP5us1btxYnp6e2rBhgx588EGtWbNGkyZN0jfffJPh/QByGgU2kMPy58+vIkWKaN++fTdtt2/fPhUrVixN4ZERKSkpKlSokEaPHp3u/P9eA1y9enW9+OKLTtPmz5+fZjApSdq1a5e6dOkiPz8/TZ48WQ899JDTl7Vjx47pySefVGhoqIYOHaoSJUrIarVq8+bNmjNnjlJSUm4ae//+/fXHH39oyJAhN2yTnJysp556SjExMY7rN/39/XX27FkNHTr0ltvITa5/7s+dO6fp06dr0KBBWrVqVYbXcf0Zg5tJSUlRWFiY07V41ytevHiGt5m6Pklq166dOnbsmG6b9AaQeuSRR9SxY0cdOnRIa9euTXPt9/Xrfvrpp9WoUaN01/3fL8fDhg1zKoivXLmi5557Lt1lx48f7/TeOnz4sEaMGJFu25wyevRoNWzYUPXq1UszOFd2LG/muuWEhAQVKFBA7733npYtW6YnnnhCNWrUUP78+WWxWDR48GCnL+2p/vnnH02aNEnvvfee3n77bX3++eeZ3vZ/3Wp/hw8frmeffVbdunW74TpSUlJksVg0ffr0dEfl/m9hkxGXLl2Sv7+/pkyZooEDB2ratGkaNGiQ6f1IFRUVpZkzZ6p///4ZKtyzg7e3t9577z299NJLaQarKlWqlOPvzH4m3S5Z6WGS0de1cOHC+uSTTyRdK1CXLl2qPn36aMGCBQoPD9fly5fVo0cPBQQE6Pnnn1eZMmXk4+Ojf/75R6NHj87Wz7PMvm/Pnz9/0x9/zXw2W61WtWvXTsuWLVNCQoIKFiyo+++/nwIbboUCG8gFmjRposWLF+u3335Ld6Cz3377TSdPnnTqBpYZZcqU0datW3XvvfdmqPgqWLCg6tev7zQtvRGoJalBgwZ69913lZiYqA0bNmjYsGGaN2+e44vKpk2blJSUpMmTJzv90p3RLoDBwcFatGiRIiMjdeHCBUnXBiobNWqUo83+/ft15MgRjRo1Sh06dHBM/+8gNqm3ONu/f3+Gtn0zqfty+PDhNGdhDh8+nKHumen573NfpkwZPfbYY/rtt99UokSJDK0jJCREhw8fTjM9tWth6hfdMmXKaO/evapXr16GvlgePXo0zbQjR47Iz8/P8YU4X758SklJSZM/NxMeHq5KlSrpxRdfdHyZ2r59u1Ob1NfOarVmeN3VqlVz6qb937Pn16tVq5bTl/r/9qq4/vX+r0OHDqlgwYLy9/eXr6+vAgICHLdLcpUNGzZo586daUbrzs7lixQpIunaDz23cvbsWVmtVkfX7nXr1qlDhw5OdwBITEy84SUh77//vpo1ayZPT0/1799fX331lR599NEMx/pfGdnfatWqacOGDdq3b5+jh9DXX3/t9EW+TJkyMgxDISEh6fZeSHX9seVW+enn56fp06erfPnyeuKJJzRlyhS1atXKqYtwZvYj1eTJk5UvXz716tXrlm1Tpeb1oUOHnG4BmZSUpBMnTmTqfZyqSZMm+vHHH7Vv3z7HjzQzZ850eu9k9jMpu5UqVUopKSk6evSo0+tw4cIFXb582enHgRvJ6Ovq4+Pj9Lw2bdpUderU0RdffKERI0Zo+/btio6O1oQJE1S7dm1HuxuN5H3u3DnFxcU5/dhz5MgRx35lRmbet2fOnNHVq1fT7S2VKqOfzf/1yCOPqH379jpz5ow6dOiQ5UtrgNuNa7CBXKB3797y9fXVO++8o0uXLjnNi46O1jvvvCM/Pz/16dPH1PpbtWql5OTkdM8M2u12p9uxZFbNmjXl6ekpf39/DR8+XDt27NDixYsd81PP+vy3q9nSpUszvA0PDw+FhYWpfv36ql+/vqpUqZJm/n+3YRhGmrNgwcHBql27tpYuXeroGnl9+8y45557VKhQIX355ZdO3R83b96sgwcP6sEHH8zU+m4k9Rf+W12jeb0HHnhAu3bt0h9//OGYlpiYqIULF6pIkSKO569Vq1Y6e/as0+uVKiEhQXFxcU7T/vzzT6dr+k6fPq2NGzeqQYMG8vT0lKenp1q2bKl169al+yPGzQrcRx55RPv27VOnTp3S/TJVqFAh1alTR4sWLUq34LvZul2haNGiqlSpkr7++mun98v+/fu1ZcsWNW7cWNK11ykiIkLff/99mtuESZnPM+naWaBPP/1Ubdq0UaVKlW7b8iEhISpZsqQ2btzoiPvs2bM6c+aMjhw54ngekpKStHnzZtWoUcNxN4L0zvbOmzfvht2/U39YfPDBB9W6dWt98sknjh/UMisz++vr66vq1as7ji3XF5mS1KJFC3l6emrChAlpXjvDMBzH6ypVqigkJESff/55muPpf5cLDg52FF0vvPCCihcvrrfeeitNu8zsR+poz88991ymCtb69evLarVq3rx5TttfsmSJYmNjHXmdWQEBAbrvvvscz2vqjzWpsvMzyYzU/bz+lmrStS7318+/mYy+rv9ls9mUnJzs+BxJ7/MsKSnphre2tNvtTpfkJCUladGiRQoODk7zWXkrmXnffvvtt5LkGLMjPRn9bP6vu+++W1WqVFFkZOQNe0MBuRlnsIFcoGzZsho5cqReeeUVtW3bVp07d1ZISIhOnjypJUuW6NKlS/r000/TdIGVpF9//dWpa2vqWcb9+/dr3759Cg8PV506ddS1a1dNnTpVe/bsUYMGDWS1WnXkyBGtXbtWb775pulBk67XqFEjtWvXTp988omaNGmiokWLOrY1YMAAdevWTVevXtVXX32lQoUK6fz581nepnTt+sEyZcpo1KhROnv2rAICArRu3bp0v6S99dZbeuyxx9SxY0d17drV8Tz/8MMPmeqCZrVa9fLLL+v1119Xjx491Lp1a8dtukqVKpWp63+vFxUVpR9//FHSte5306dPV/78+VW3bl3HWYlb6du3r1auXKm+ffuqZ8+ejtt0RUZGavTo0Y7rRtu3b681a9bonXfe0bZt23TvvfcqOTnZ0VV7xowZTmeAw8LC1Lt3b6fbdEly6nb90ksvadu2berSpYseffRRVahQQTExMfrnn3+0devWNGemU3Xp0kUPPfTQTa/Hf+edd/T444+rbdu26tKli0qXLq0LFy5o586dOnPmjFasWJGh58esV199VX379lXXrl3VuXNnx2268ufP79QVdMiQIdqyZYt69uzpuP3Z+fPntXbtWi1YsCDNIFi3cubMGVmtVqf76d6u5fv376933nlHzzzzjBo1aqQvv/xSFotFNptNTz31lDp16qQ1a9boxIkTeueddxzLPfjgg/rmm28UEBCgChUqaOfOnfrll18y1HX5zTff1MMPP6z33nvvhtfb30xWn6/rlSlTRi+++KL+97//6eTJk4qIiFC+fPl04sQJbdiwQV26dFHv3r3l4eGhd999V88884w6dOigTp06qUiRIjp06JAiIyM1c+bMdNfv6+ur9957T08++aQWLFjgdNvCzOzH9u3bVb58eXXq1ClT+xccHKz+/ftrwoQJ6tOnj5o2barDhw9rwYIFqlq1qtq1a5ep9WXU7fpMyqiKFSuqY8eOWrRokS5fvqzatWtr9+7dWr58uSIiIm5aRKbnZq9rXFyc47PmypUr+uabb5SYmOgYILRmzZoKDAzU0KFD1bNnT1ksFn3zzTc3LNSLFi2q6dOn6+TJkypbtqxWr16tPXv26L333sv07Tcz8r69cOGCxo0bpyVLlqh169bp9rxIlZnP5v+aO3eukpKScuxyByArKLCBXKJVq1YKDQ3VtGnTtGTJEkVHRysoKEh169ZV//79bzh4zuDBg9OdPnv2bEVHRzsGuhkxYoTuueceffnll/rss8/k6empUqVKqV27dje9h2xmvfHGG/r55581YsQITZgwQaGhoRo3bpzGjBmjUaNGqXDhwnrssccUHBysN954wyXbtFqtmjJlit5//31NnTpVPj4+at68ubp3757mOsCKFStq8eLFGjt2rBYuXKjExESVLFlSrVq1yvR2O3XqJF9fX02fPl2jR4+Wv7+/IiIi9Morr2S6iEq1a9cu9e3bV9K17uJVqlTRqFGjVKxYsQwX2MHBwVq4cKE++eQTzZ8/X0lJSQoLC9OECROcRnn38PDQxIkTNWfOHH3zzTdav369/Pz8FBISop49e6bpElu7dm3VqFFDEydO1KlTp1ShQgV99NFHqlixoqNN4cKF9dVXX2nixIlav369Fi5cqKCgIFWoUEEvv/zyDWP28vK65XWXFSpU0NKlSzVhwgQtX75c0dHRCg4OVuXKlTVw4MAMPTdZUb9+fc2YMUPjxo3TuHHjHPdofuWVV5zOfBYrVsyRYytXrtSVK1dUrFgxPfDAA6a7wz722GOO+2zfzuW7deummJgYzZo1S7t27dKrr77qGOW7efPmGjt2rLy9vfX+++/rgQcecCz35ptvysPDQytXrlRiYqLuvfdezZ49O0O9cAoVKqTXX39dr732mjZt2qSmTZtmOu6sPl/X69evn8qWLas5c+Y47odcvHhxNWjQwCm2Ro0aae7cuZo4caJmzZolwzBUunRpdenS5abrr1evnjp16qRPP/1UERERToPKZWY/hgwZku4ZyFt57rnnFBwcrPnz5+ujjz5SYGCgunTpoiFDhmS6QMuM2/WZlFHvv/++QkJCtHz5cm3YsEGFCxdW//79b3p9/M3c6HW9dOmSXn31VUnXruEvV66cPv74Y8exuWDBgpoyZYpGjRqlMWPGqECBAmrXrp3q1aun3r17p9lOYGCgRo4cqffff1+LFy9W4cKFNWzYsFvmXXoy8r49duyYfv31Vz377LO3vHd7Zj6b/8vf39/UGAdAbmAxzPRXA5DrpV5DlZGRZIFbCQ8PV/fu3TVs2LCcDgU5rE2bNipYsKDmzZuX06EAd7SePXvq0qVLmRoEE0D24xpsAAAAAABcgC7iQB7lins9AwAAAMg4Cmwgj3r66adzOgQAAADgjsI12AAAAAAAuADXYAMAAAAA4AIU2AAAAAAAuAAFNgAAAAAALsAgZ5L+/PNPGYYhq9Wa06EAAAAAAHIRm80mi8WimjVr3rItBbYkwzDEWG8AAAAAgP/KTK1IgS05zlxXrVo1hyMBAAAAAOQmu3fvznBbrsEGAAAAAMAFKLABAAAAAHABCmwAAAAAAFyAAhsAAAAAABdgkLNMSk5Ols1my+kwkEOsVqs8PT1zOgwAAAAAuRAFdgYZhqEzZ84oOjo6p0NBDgsKClLx4sVlsVhyOhQAAAAAuQgFdgalFtdFixaVv78/xdUdyDAMxcXF6dy5c5KkEiVK5HBEAAAAAHITCuwMSE5OdhTXhQoVyulwkIP8/PwkSefOnVPRokXpLg4AAADAgUHOMiD1mmt/f/8cjgS5QWoecC0+AAAAgOtRYGcC3cIhkQcAAAAA0peruohv3rxZ06dPV2RkpK5cuaJixYopIiJCgwYNUv78+SVJQ4cO1fLly9MsO336dD3wwAO3O2QAAAAAACTlsgI7Ojpa1apVU8+ePRUUFKQDBw5o/PjxOnDggGbNmuVoV7p0aY0ePdpp2fLly9/ucAEAAAAAcMhVBXb79u2dHtetW1fe3t56++23dfbsWRUrVkyS5Ovrqxo1auRAhDnn2LFjmjFjhrZs2aJz587JarUqLCxMrVq1UteuXeXr65vhdX3xxRfy8/NTp06dsjFiAAAAALiz5KoCOz1BQUGS7uwBpX744Qe98MIL8vb2Vvv27RUWFiabzabff/9dn3zyiSIjI/Xee+9leH0LFy5UwYIFKbABAAAAwIVyZYGdnJwsu92uyMhITZw4UU2bNlVISIhj/tGjR3XfffcpMTFRYWFhevbZZxUREZGDEWef48ePa/DgwSpZsqTmzp2rokWLOuZ1795dR48e1Q8//JBzAWajuLg4Rm4HAAAA4DZyZYHdpEkTnT17VpLUqFEj/e9//3PMq1SpkqpWraoKFSooNjZWCxcu1MCBAzV27Fg99NBDprdpGIbi4uLSnZeYmKiUlBQlJycrOTnZ9DbMmD59uuLi4vTee++pUKFCabYfEhKiHj16KDk5WcuWLdPKlSt14MABxcbGqnTp0urRo4e6devmaB8REaFTp05JksLDwyVJtWvX1ty5cyVJly9f1sSJE7V+/XpdvHhRxYsX16OPPqqnn35aHh7/f9D56OhoffTRR9q0aZM8PDzUtGlTPfHEE+rUqZM++OADdezY0dH2119/1YQJE7Rnzx55eXmpVq1aGjJkiNN18xMmTNCkSZO0YsUKTZ06VT/99JNKliypHj166K233tKSJUtUuXJlp32fOnWqxo8fr40bNzouH7gdkpOTlZKSovj4eKWkpNy27QIAAAC4/QzDyPCdhHJlgT1t2jTFx8crMjJSkydP1oABAzR79mx5enrqiSeecGrbtGlTdevWTePGjctSgW2z2bRnz54bzvfy8lJiYqLp9Zv1/fffKyQkRJUqVVJCQsJN2y5cuFChoaFq2LChPD099eOPP2rEiBFKTExU165dJUkvvfSSPv74Y/n5+al3796SpEKFCikhIUHx8fF68skndf78eXXq1EnFixfXrl279Nlnn+n06dN65ZVXJEkpKSkaMGCA/vnnH3Xu3Flly5bV5s2bNXToUEnXnsvUWLdt26bnnntOpUqVUr9+/ZSYmKgvv/xS3bt314IFC1SyZElJkt1ulyS9+OKLKlOmjAYOHCjDMNS4cWP5+vrqm2++UWhoqNP+rly5Uvfdd58CAwNv+dy4UmJioux2uw4dOnTbtgkAAAAg53h7e2eoXa4ssCtWrChJqlmzpqpWrar27dtr/fr16RbQHh4eatGihT755BMlJCRkarCv61mtVlWoUCHdeYmJiTp16pR8fHxMr9+MK1eu6Ny5c2ratGmGtjtv3jyndk8++aT69eunBQsWOH6YaNWqlSZPnqyCBQvqkUcecVp+zpw5OnHihJYuXaqyZcs6phcvXlyzZ89Wnz59VKJECa1fv167du3S66+/rp49e0qSevbs6SjYrVarI46xY8cqMDBQCxcudFxP37JlSz3yyCOaPn26PvroI0nXfsCQrvVQ+OSTT5ziatasmdatW6fXXnvNcRb933//1aFDh9S7d+/b+pqk8vLyUpkyZeTj43Pbtw0AAADg9omMjMxw21xZYF8vPDxcVqtVx44dy9btWCyWG17v6+HhIQ8PD3l6esrT0zNb47hefHy8JCkgICBD282XL5/j79jYWNlsNtWpU0c///yz4uLiHPcSt1gsslgsada5bt061apVSwULFlRMTIxjesOGDTVjxgz98ccfateunbZs2SKr1aquXbs61uHp6akePXpo27Ztjufq3Llz2rt3r/r06aNChQo51le5cmXVr19fP/74o2P51ML5scceSxNXhw4d9O233+q3335TvXr1JEmrV6+Wr6+vHnroodv6mkjX9tXDw0N+fn45UtwDAAAAuH0y2j1ccoMC+6+//pLNZnMa5Ox6KSkpWrt2re6+++48V+wEBARIkq5evZqh9r///rvGjx+vnTt3OorzVLGxsY4C+0aOHj2qffv2OYrY/4qKipIknTp1SkWKFJGfn5/T/DJlyjg9Tr3Wu1y5cmnWVb58eUfhf/0PG+m9zg0aNFCRIkW0YsUK1atXTykpKVq1apWaNWvmeI7gOvaEq0pOjL91Qzfh6eMnL998t24IAAAAZFGuKrAHDRqke+65R+Hh4fL19dXevXs1c+ZMhYeHKyIiQidPntTQoUPVunVr3XXXXYqJidHChQv1999/a/z48TkdvssFBASoaNGiOnDgwC3bHjt2TE8++aRCQ0M1dOhQlShRQlarVZs3b9acOXMyNBhXSkqKGjRooD59+qQ7//pu49klvS7Xnp6eatu2rRYvXqx3331Xf/zxh86dO6d27dplezx3ouTEeMUc3K0U2+0fc8DVPKw+CixflQIbAAAAt0WuKrCrVaum1atXa9q0aTIMQ6VKldKjjz6q3r17y9vbW/ny5VNAQIAmT56sixcvymq16p577tH06dPVqFGjnA4/WzRp0kSLFi3Sn3/+qZo1a96w3aZNm5SUlKTJkyc7Bg6Trg0y9l836uJQpkwZxcXFqX79+jeNqWTJktq2bZvi4+OdzmL/txt/ahyHDx9Os45Dhw6pYMGCGb4NV/v27TVr1ixt2rRJP/74o4KDg9WwYcMMLYvMS7El5okCGwAAALidclWB3a9fP/Xr1++G84OCgjR58uTbGFHO69Onj1auXKm33npLc+fOVeHChZ3mHzt2TN9//73jOmTDMBzzYmNjtXTp0jTr9PPz0+XLl9NMb9WqlcaPH6+ffvopzQ8Wly9flr+/v7y8vNSwYUMtXrxYixcvdgyelpKSoi+++MJpmaJFi6pSpUr6+uuv1b9/fxUoUECStH//fm3ZsiVTZ6ArVqyo8PBwLVmyRDt37lTHjh0dA6MBAAAAQG5AhZLLlSlTRqNHj9bgwYP18MMPq3379goLC1NSUpL+/PNPrV27Vp06ddKTTz4pq9WqAQMGqFu3brp69aq++uorFSpUSOfPn3daZ5UqVbRw4UJNmjRJd911l4KDg1WvXj317t1bmzZt0oABA9SxY0dVqVJF8fHx2r9/v9atW6eNGzcqODhYERERqlatmkaNGqVjx44pNDRUmzZtcgyMdv0Z8ldffVV9+/ZV165d1blzZyUkJGj+/PnKnz+/Bg0alKnnokOHDho1apQk0T0cAAAAQK5Dge0GmjVrphUrVmjmzJnauHGjFi5cKG9vb4WHh2vo0KHq0qWLvL29NW7cOI0ZM0ajRo1S4cKF9dhjjyk4OFhvvPGG0/oGDhyoU6dOacaMGbp69arq1KmjevXqyc/PT/PmzdPUqVO1du1aff311woICFDZsmX13HPPOQZJ8/T01NSpU/XBBx9o+fLl8vDwUPPmzTVw4EA99thjTtdR169fXzNmzNC4ceM0btw4eXl5qXbt2nrllVdUunTpTD0Pbdu21ejRo1W6dGlVq1Yt608sAAAAALiQxbi+T/Edavfu3ZKkqlWrpjs/ISFBhw8fVrly5fLcSOWutGHDBg0cOFALFizQfffd5/L1R0VFqVGjRnr22Wc1cOBAl68/o/J6PiTGXNClvb/liWuwPaw+KlixlnwCC9+6MQAAAJCOW9WL1/PI7mCQNyUkJDg9Tk5O1rx58xQQEKAqVapkyzaXL1+u5ORktW/fPlvWDwAAAABZQRdxmPLee+8pISFBNWvWVFJSkr777jv9+eefGjJkiMvP6m7dulUHDx7UlClTFBERccN7ogMAAABATqLAhin333+/Zs+erR9++EGJiYm666679Pbbb6tHjx4u39akSZMctyl7++23Xb5+AACQPnvCVSUnxud0GC7j6eMnL9982b6dq3GJikuwZft2bhd/X6vy+fvcuiEACmyY07ZtW7Vt2/a2bGvevHm3ZTsAAMBZcmK8Yg7uzjPjcgSWr3pbCuy4BJt27j2lxCR7tm8ru/l4e6lGxZIU2EAGUWADAADghlJsiXmiwL7dEpPsSsgDBTaAzGGQMwAAAAAAXIACGwAAAAAAF6DABgAAAADABSiwAQAAAABwAQpsAAAAAABcgAIbAAAAAAAXoMC+w4wfP17h4eHp/ps2bVqG1/HHH3+kmR4eHq6ZM2e6OuQb2rZtm6ZMmeLSdc6ZM0fh4eEuXScAAACAOwP3wc6iq3GJikuw5ci2/X2tyufvk+nlfH19NXfu3DTTS5QokaHlJ0yYIH9/f917771O0xctWqSSJUtmOh6ztm/frlmzZmnAgAG3bZsAAAAAcCMU2FkUl2DTzr2nlJhkv63b9fH2Uo2KJU0V2B4eHqpRo4bLY8qOdQIAAACAu6DAdoHEJLsSbnOBnZ2WLFmi2bNn6/jx4/Lz81NoaKhef/11VatWzdF9+uOPP9bHH38sSfr8889Vt25dhYeH69VXX1Xv3r0lST179pS/v7/atm2rcePG6ezZs6pXr55GjRqlK1euaNiwYfrjjz9UsmRJDRs2THXr1nXE8PXXX2vRokU6ePCgDMNQxYoV9corr6hatWqSrnVTnzBhgiQ5YqpTp47mzZsnSTp48KBGjx6t7du3Kzk5WXXq1NFbb72lMmXKOLZx5coVjRgxQuvXr5ePj486deqkQoUKZfOzCwDuwZ5wVcmJ8Tkdhst4+vjJyzdfTocBAMjjKLDvUHZ72h8EvLy8tGPHDr355pt6+umn1bhxYyUkJGjXrl2KjY2VdK0beNeuXdWzZ0+1adNGklShQoUbbufff//VpUuX9Oqrr+rKlSt6//339fbbb+vkyZPq0KGDnnrqKU2dOlXPPfecvv/+e+XLd+3Lz4kTJ9ShQweVKVNGSUlJ+vbbb9W9e3etWLFC5cqV06OPPqozZ85o1apVju7uAQEBkqTjx4+rW7duuvvuuzVy5EhZLBZNmTJFTz75pNauXStvb29J0htvvKGffvpJL7/8skJCQrRgwQKtWrXKdU8yALix5MR4xRzcrRRbYk6HkmUeVh8Flq9KgQ0AyHYU2HeguLg4ValSJc30L774Qrt27VJQUJBee+01x/QHH3zQ8XdqN/ASJUpkqEv4lStXNGXKFAUHB0uS9u3bp1mzZundd9/VY489JkkqWrSo2rZtq61btyoiIkKSNGjQIMc6UlJS1KBBA+3atUvLly/XkCFDVLx4cRUvXjzd7u4TJkxQYGCgZs+eLR+fa13o7733XjVr1kxfffWVunfvrsjISH333Xd6//331blzZ0lSw4YN1aJFi1vuEwDcKVJsiXmiwAYA4HahwL4D+fr6av78+Wmmh4aGymazKTo6WkOHDlXbtm117733ys/Pz/S2Klas6CiuJals2bKSpPr166eZdubMGce0gwcP6tNPP9Wff/6pixcvOqYfOXLkltvcsmWLHn74YXl6ejrO1BcoUECVK1fW33//LUnavXu3DMNQ8+bNHct5enoqIiJCc+bMyexuAgAAAAAF9p3Iw8NDVatWTXdevXr19PHHH+vzzz9X79695ePjo5YtW+qNN95QUFBQprdVoEABp8dWq1WSlD9/fse01C7biYnXzpJcuXJFTz/9tIKDgzV06FCVLFlSPj4+euuttxxtbubSpUuaO3duuiOlp27//PnzslqtCgwMdJrPNdgAAAAAzKLARhrt27dX+/btFRUVpY0bN+qjjz6Sl5eXPvzww9uy/Z07d+rMmTOaOnWqKlas6JgeGxur4sWL33L5wMBANW7cWI8//niaeanXeBcpUkQ2m00xMTFORfb1Z8sBAAAAIDMosHFDwcHBevTRR/Xjjz/q0KFDjulWqzVDZ5LNSkhIcGwn1R9//KGTJ0/q7rvvdoojKSkpzfL16tXTgQMHVLlyZXl6eqa7jdQz+OvXr3dcg52cnKwNGza4bD8AAAAA3FkosO9AKSkp2rlzZ5rphQoV0vLlyxUdHa06deqoUKFC2r9/v3766Sc9+eSTjnahoaHauHGjatWqJT8/P5UrV84xgrcr1KhRQ/7+/ho+fLj69euns2fPavz48SpWrJhTu/Lly8tut2vu3LmqWbOmAgICFBoaqueff16dO3dW79691aVLFxUuXFgXLlzQ9u3bVatWLbVp00YVKlRQ8+bN9eGHHyoxMdExirjNZnPZfgAAAAC4s1Bgu4CP9+1/GrOyzYSEBHXt2jXN9M6dOysiIkJz587VmjVrdOXKFRUvXly9e/fWM88842g3bNgwffjhh+rbt68SEhIc98F2lcKFC2vs2LH6+OOP9eyzz6ps2bIaPny4ZsyY4dSuSZMmevzxxzVt2jRdvHhRtWvX1rx583TXXXfpq6++0pgxYzR8+HDFxcWpSJEiql27tuOe2ZL04YcfasSIERo9erS8vb3VsWNH1alTx3F/bwAAAADIDIthGEZOB5HTdu/eLUk3HPgrISFBhw8fVrly5eTr6+s072pcouIScuasp7+vVfn8fXJk23eym+VDXpAYc0GX9v6WJ27N42H1UcGKteQTWDinQwHcDscCSOSBWeejrmjbrmNKSLJn+7aym6+3l+pWK6Miwa7rrQi4m1vVi9fjDHYW5fP3ocgFAAAAAMgjpwMAAAAAACAvoMAGAAAAcEMWS05HALgPuogDAAAASJeXp4d8ZFNizIWcDsUlPH385OWbL6fDQB5GgQ0AAAAgXZ6eHkqxJSjmxF63H+zOw+qjwPJVKbCRrSiwAQAAANxUii3R7Qts4HbgGmwAAAAAAFyAM9hAFuXkvdBdzcNikW9Kck6HAQAAALglCmwgi+ISbNq595QSk+w5HUqW5c/noxp3+ed0GAAAAG4tL52AkSR/X6vy+fvkdBhugQIbcIHEJLsS8kCB7ePNIQEAACCr8tIJGB9vL9WoWJICO4P4Nn0Ha9eunfbt26cvvvhCtWrVytSy48ePV4MGDXTvvfdmU3RSeHi4Xn31VfXu3TvbtgEAAABkh7xyAgaZQ4GdRfaEq0pOjM+RbWflPn4HDhzQvn37JEkrV67MdIE9YcIE+fv7Z2uBDQAAAADuhAI7i5IT4xVzcPdtv21BVu/jt3LlSnl4eKh27dpau3at3nrrLVmtVhdHCQAAAAB3Dm7T5QKp9wW83f/MMgxDq1at0v3336+nnnpK0dHR+umnn5zaHDx4UIMGDVKdOnVUvXp1tWvXTqtWrZJ0reu2JH388ccKDw9XeHi4tm3bphMnTig8PFxr1651WtcHH3ygpk2bOh6fO3dOr7/+upo1a6Zq1aqpRYsW+vTTT5WUlGR6nwAAAAAgp3EG+w70xx9/6OTJkxo4cKAaNmyooKAgrVq1ylEEHzlyRF27dlWJEiX05ptvqkiRItq/f79OnTolSVq0aJG6du2qnj17qk2bNpKkChUqKDo6OkPbv3TpkoKCgvT666+rQIECOnLkiMaPH6/z58/ro48+ypZ9BgAAAGCOxZLTEbgPCuw70KpVq+Tj46MWLVrIarWqZcuWWrFiha5evap8+fJp/PjxslqtWrhwoQICAiRJ9evXdyxfo0YNSVKJEiUcf0vKcIEdHh6u1157zfH43nvvlZ+fn4YOHaphw4bJz88vy/sIAAAAIOu8PD3kI5sSYy7kdCguk5WxrG6FAvsOY7fbtXbtWjVu3Fj58+eXJLVt21aLFi3S+vXr1aFDB/36669q2bKlo7h2NcMwNHfuXC1evFgnTpxQYuL/7+5+/PhxhYWFZct2AQAAAGSOp6eHUmwJijmx97aPO5UdsjqW1a1QYN9htmzZoqioKDVp0kSXL1+WJIWFhalIkSJatWqVOnTooOjoaBUtWjTbYpg7d65GjRqlPn36qG7duipQoIB2796tESNGOBXbAAAAAHKHrI4DdaegwL7DrFy5UpL0+uuv6/XXX3ead+nSJV28eFFBQUE6d+5cptft43Pt5vM2m81pemohn2rt2rVq2rSpXnrpJce0gwcPZnp7AJCbXI1LVFyC7dYN3YCHxSLflOScDgMAALdDgX0HiY+P18aNGxUREaFevXo5zbtw4YKGDBmi1atXq169elq3bp1efvnlG3YTt1qtac42FypUSFar1alYTkpK0o4dO5zaJSQkpLklWGrhDwDuKi7Bpp17TykxyZ7ToWRZ/nw+qnGXf06HAQCA26HAvoNs3LhRcXFx6tmzp+rWrZtm/owZM7Rq1SqNGjVKP/zwgx5//HH16dNHRYoU0cGDBxUfH6++fftKkkJDQ7Vx40bVqlVLfn5+KleunAICAtS8eXN98cUXuuuuu1SwYEHNnz9fhmHIct3Qg/Xr19fnn3+u+fPnq2zZslqxYoWOHj16254HAMguiUl2JeSBAtvHm68HAACYwX2wXcDD6pMj/zJr1apVKlmyZLrFtSR16NBBO3fulIeHh7788kuVKlVKw4cP1zPPPKMlS5aoVKlSjrbDhg2TYRjq27evOnfurH/++UeS9Pbbb6tOnTp6//33NWzYMDVq1EgRERFO2xk4cKDatm2rcePGaciQIfLx8dFbb72V6f0BAAAAgNwkV/1EvXnzZk2fPl2RkZG6cuWKihUrpoiICA0aNMgx4rUkbdq0SWPGjNHhw4dVsmRJ9evXT4888kiOxOzp46fA8lVzbNuZMWXKlJvOf+KJJ/TEE084Hk+ePPmGbWvVqqVly5almR4cHKyJEyemmf7mm286/s6XL1+697vet2/fTR8DAAAAQG6Wqwrs6OhoVatWTT179lRQUJAOHDig8ePH68CBA5o1a5Yk6bffftOgQYPUuXNnvfHGG/r111/15ptvKl++fHrooYdue8xevvmybYh3AAAAAID7yFUFdvv27Z0e161bV97e3nr77bd19uxZFStWTJMnT1a1atU0YsQISdL999+v48ePa9y4cTlSYAMAAAAAILnBNdhBQUGSrt36KSkpSdu2bUtTSD/88MM6ePCgTpw4kQMRAgAAAACQSwvs5ORkJSYm6p9//tHEiRPVtGlThYSE6NixY7LZbAoNDXVqX758eUnSoUOHciJcAAAAAAByVxfxVE2aNNHZs2clSY0aNdL//vc/SVJMTIwkqUCBAk7tUx+nzjfDMAzFxcWlOy8xMVEpKSlKTk5WcnKy6W0gb0hOTlZKSori4+OVkpIiu90um90mm839b81js3vKSDFkt9uVbLPldDhZ5mnxvLYvN3hvA67EsSD34lhgnmG3kwcmcDzIncgBc/JSDkjm8uC/tx2+mVxZYE+bNk3x8fGKjIzU5MmTNWDAAM2ePTtbt2mz2bRnz54bzvf09FRCQkK2xgD3kJCQIJvNpkOHDsnLy0s+/kGKiopSXHxiToeWZUZyfiXZ8ikq+pJscVdzOpws8/L1l0dMjM6fOCu73f0/4JB7cSzI3TgWmOPl5aUi+X11MSpK9gT3/3HiduUBx4PcixwwJy/lgGQ+D7y9vTO2frOBZaeKFStKkmrWrKmqVauqffv2Wr9+vSpUqCBJio2NdWp/+fJlSVJgYKDpbVqtVsf6/ys5OVnHjh1TSkqKfH19TW8DeUNcXJysVqvKly8vT09PxVxJUnBwsPwT3f9LW2B+X3lbvRUcVFDJ/pm7DVxu5Ontq8DAQAUVL53ToeAOwLEg9+JYYJ4Rf1kpwcFKTvLP6VCy7HbmAceD3IkcMCcv5YBkLg8iIyMz3DZXFtjXCw8Pl9Vq1bFjx9S0aVNZrVYdOnRIjRo1crRJvfb6v9dmZ4bFYpG//40/PIKDg3XhwgV5eHjI398/w10EkHekXkZw4cIFBQcHO+7NfjUhRVYvq5JT3D8nrF5WWTws8vLykodhzelwsszDy+v/fkV2/y+GyP04FuReHAvMS7TFkQcmcDzIncgBc/JSDkjm8iAztV+uL7D/+usv2Ww2hYSEyNvbW3Xr1tW6dev0xBNPONqsXr1a5cuXV0hISLbFUbx4cUnSuXPnsm0bcA9BQUGOfAAAAACAVLmqwB40aJDuuecehYeHy9fXV3v37tXMmTMVHh6uiIgISdIzzzyjXr166d1331WrVq20bds2rVq1Sp999lm2xmaxWFSiRAkVLVpUtjxwcT/MsVqt8vT0zOkwAAAAAORCuarArlatmlavXq1p06bJMAyVKlVKjz76qHr37u24qLxWrVoaP368xowZoyVLlqhkyZJ6//331apVq9sSo6enJwUWAAAAACCNXFVg9+vXT/369btlu2bNmqlZs2a3ISIAAAAAADLGI6cDAAAAAAAgL6DABgAAAADABSiwAQAAAABwAQpsAAAAAABcgAIbAAAAAAAXoMAGAAAAAMAFKLABAAAAAHABCmwAAAAAAFyAAhsAAAAAABegwAYAAAAAwAUosAEAAAAAcAEKbAAAAAAAXIACGwAAAAAAF6DABgAAAADABbxyOgAAAIC84mpcouISbDkdhkt4WCzyTUnO6TAAwK1QYAMAALhIXIJNO/eeUmKSPadDybL8+XxU4y7/nA4DANwKBTYAAIALJSbZlZAHCmwfb74mAkBmcQ02AAAAAAAuQIENAAAAAIALuKzvz9mzZ3X27FkVKVJEJUqUcNVqAQAAAABwC1kusM+dO6eXXnpJO3bskCRZLBZVr15do0ePVkhISJYDBAAAAADAHWS5i/g777yj4OBgbdiwQbt27dKyZcuUmJioN954wxXxAQAAAADgFjJcYE+bNk02W9r7Ov7999/q37+/QkJC5O3trUqVKqlz5876559/XBooAAAAAAC5WYYL7DVr1ujhhx/Whg0bnKZXqVJF06dP1+nTp2W327V//34tXbpUlStXdnmwAAAAAADkVhkusJctW6bevXvr7bff1pNPPqkDBw5IkoYPH66zZ8+qSZMmqlq1qtq1aycPDw99+OGH2RY0AAAAAAC5TYYHObNYLOrWrZtat26tcePG6ZFHHlHnzp31wgsvaMGCBTp9+rTOnz+vQoUKqVSpUtkZMwAAAAAAuU6mBznLnz+/3nzzTS1btkxHjx5VixYtNG/ePBUrVkzVqlWjuAYAAAAA3JFMjyJeoUIFzZw5Ux9++KHmz5+vtm3basuWLa6MDQAAAAAAt5HhAvvq1at655131KhRI9WuXVu9e/dWZGSkmjVrplWrVql9+/Z67rnnNGDAAB07diw7YwYAAAAAINfJcIE9fPhwbdq0SUOGDNHIkSOVmJiofv36KSkpSVarVf369dPatWsVGBiotm3b6uOPP87OuAEAAAAAyFUyXGBv3rxZ/fv3V8eOHdWsWTO9//77OnXqlCIjIx1tihYtqlGjRmnevHn6/fffsyVgAAAAAAByowwX2AEBATpx4oTj8cmTJ2WxWJQ/f/40batVq6ZFixa5JkIAAAAAANxAhm/T1bdvXw0fPlx79+5VgQIF9NNPP6l58+YqXbp0dsYHAAAAAIBbyHCB3a1bN1WoUEGbN29WQkKChg8frjZt2mRnbAAAAAAAuI0MF9iSVKtWLdWqVSu7YgEAAAAAwG2Zvg82AAAAAAD4/zJ1BhsAkL6rcYmKS7DldBgu4+9rVT5/n5wOAwAAwK1QYAOAC8Ql2LRz7yklJtlzOpQs8/H2Uo2KJSmwAQAAMokCGwBcJDHJroQ8UGADAADAHK7BBgAAAADABVx6Bvuvv/5SUlKS7rnnHvn5+bly1QAAAAAA5GqmCuzY2Fi9//77+vfff1WvXj29/PLL6tevn7Zt2yZJKlGihGbOnKly5cq5NFgAAAAAAHIrU13EP/nkE33zzTcKCAjQV199pUGDBunQoUMaPXq03nvvPV29elVjxoxxcagAAAAAAOReps5g//DDD+ratauGDx+udevW6cUXX9S7776r1q1bS5JOnz6txYsXuzRQAAAAAAByM1NnsC9cuKCaNWtKku677z4ZhqHSpUs75pcpU0YXL150TYQAAAAAALgBU2ewU1JS5OnpKUmO/y0Wi2O+xWKRYRguCC93uxqXqLgEW06H4TL+vlbuewsAAAAAJpkeRXz9+vU6evSoEhISZLFY9M033+j333+XJO3fv99lAeZmcQk27dx7Sol54L63Pt5eqlGxJAU2AAAAAJhkusD+7rvv9N133zkef/31107zrz+jnZclJtmVkAcKbAAAAABA1pgqsPfu3evqOCRJa9as0YoVK/TPP//o8uXLuuuuu9SzZ0898sgjjoK9Z8+e2r59e5plV69erfLly2dLXAAAAAAA3IrpM9jZYc6cOSpVqpSGDh2qggUL6pdfftHbb7+tM2fOaNCgQY529957r1577TWnZUNCQm53uAAAAAAAOOSqAnvy5MkKDg52PK5Xr56io6M1e/ZsPfvss/LwuDboeYECBVSjRo0cihIAAAAAgLRM3aYru1xfXKeqVKmSrly5ori4uByICAAAAACAjMlVBXZ6fv/9dxUrVkwBAQGOadu3b1eNGjVUtWpV9ejRQzt27MjBCAEAAAAAyGVdxP/rt99+0+rVq52ut65du7bat2+vsmXL6ty5c5o5c6aeeuopzZs3TzVr1jS9LcMwMn2W3G63y2a3yWZz/1HEPT0M2e12egqYkJfywGb3lJFyLReSbe5/j3dPi+e1fbkNeZ2X8oDjgTl5KQc4FphHHuRe5IE5eSkPyAFz8lIOSObywDCMDN8lK9cW2GfOnNHgwYNVt25d9erVyzH9+eefd2r34IMPqk2bNpo0aZKmT59uens2m0179uzJcHsvLy/5+AcpKipKcfGJprebW/j7+SgmJkjnTkfLbnf/A8HtktfywEjOryRbPkVFX5It7mpOh5NlXr7+8oiJ0fkTZ7M1r/NaHnA8yLy8lgMcC0xuhzzI1cgDc/JSHpAD5uSlHJDM54G3t3fG1m82sOx0+fJl9e3bV0FBQRo/frxjcLP0+Pv7q3Hjxlq3bl2Wtmm1WlWhQoVMLRNzJUnBwcHyT3T/L6C+Pl4KDAxUYKkiOR2K28lLeRCY31feVm8FBxVUsr9fToeTZZ7evgoMDFRQ8dLZvq28lAccD8zJSznAscA88iD3Ig/MyUt5QA6Yk5dyQDKXB5GRkRlua6rAvv6M8o1YLBbNnTs30+tOSEhQ//79FRsbq0WLFil//vxmQsw0i8Uif3//TC1zNSFFVi+rklMy1l0gN7N6ecnLyyvTzwHyWh5YZfGwyMvLSx6GNafDyTKP/8trn9uQ13krDzgemJG3coBjgVnkQe5FHpiTl/KAHDAnL+WAZC4PMto9XDJZYG/fvl0Wi0VVqlSRn1/6v2IYhpHp9drtdr344os6dOiQvvjiCxUrVuyWy8TFxemHH35Q1apVM709AAAAAABcxVSB/fLLL2v69Ok6c+aMnnnmGXXr1k2enp5ZDmb48OH6/vvvNXToUF25ckU7d+50zKtcubJ27dqlGTNmqHnz5ipVqpTOnTun2bNn6/z58xo7dmyWtw8AAAAAgFmmCuw+ffqoa9eumjJlij755BN9/vnnevHFF9WqVassBbNlyxZJ0siRI9PM27hxo4oUKSKbzabPPvtM0dHR8vPzU82aNTV8+HBVq1YtS9sGAAAAACArTA9ylj9/fr3yyivq1auXxo0bp5dfflkzZ87Uyy+/rPvvv9/UOjdt2nTLNjNnzjS1bgBAxmXiUiMAAAD8nyyPIl6sWDF98MEHevrpp/Xpp5/qqaeeUoMGDfTyyy+rYsWKrogRAHAbeXl6yEc2JcZcyOlQXMLTx09evvlyOgwAAHAHMFVgT5gwId3plSpVUkJCgn7++Wdt3bpV//zzT5aCAwDcfp6eHkqxJSjmxF6l2Nz7/p0eVh8Flq9KgQ0AAG4LlxbY10tOTjazagBALpFiS3T7AhsAAOB2MlVg792719VxAAAAAADg1jxyOgAAAAAAAPICUwV2pUqVtHLlSlfHAgAAAACA2zJVYBuG4eo4AAAAAABwa3QRBwAAAADABUzfB/u333675UjhHTp0MLt6AAAAAADciukCe/HixVq0aNEN51ssFgpsAAAAAMAdw3SB/frrr6tZs2aujAU5zGLJ6QgAAAAAwH2ZLrALFiyoUqVKuTIW5CAvTw/5yKbEmAs5HYrLePr4ycs3X06HAQAAAOAOYbrARt7i6emhFFuCYk7sVYotMafDyTIPq48Cy1elwAYAAABw25gqsGvXrq3ChQu7OhbkAim2xDxRYAMAAADA7WaqwJ43b56r4wAAAAAAwK2Zug/2t99+q6FDh95w/uuvv67Vq1ebDgoAAAAAAHdjqsCePXu2vL29bzjfx8dHc+fONR0UAAAAAADuxlSBffjwYVWqVOmG8ytWrKhDhw6ZDgoAAAAAAHdjqsA2DEOxsbE3nH/58mXZ7XbTQQEAAAAA4G5MFdiVK1fWqlWrlJSUlGZeUlKSVq5cedMz3AAAAAAA5DWmCuy+ffvqwIED6tWrlzZt2qTjx4/r+PHj2rhxo3r27KnIyEj169fP1bECAAAAAJBrmbpNV+PGjfXBBx/ogw8+0MCBAx3TDcNQvnz59N577+nBBx90VYwAAAAAAOR6pgpsSerUqZNatGihn3/+WcePH5cklSlTRg0aNFBAQIDLAgQAAAAAwB2YLrAlKSAgQA899JCrYgEAAAAAwG1lqcDevn27fvjhB506dUqSVLJkST344IOqU6eOS4IDAAAAAMBdmCqwk5KS9NJLL2nDhg0yDEMFChSQdO32XLNnz1bz5s31v//9T1ar1aXBAgAAAACQW5kaRXzixIlav369nnrqKf3888/avn27tm/fri1btujpp5/Wd999p4kTJ7o6VgAAAAAAci1TBfbKlSvVsWNHvfrqqypcuLBjeqFChfTKK6+oQ4cOWrFihcuCBAAAAAAgtzNVYJ8/f17VqlW74fxq1arp/PnzpoMCAAAAAMDdmCqwixcvru3bt99w/o4dO1S8eHHTQQEAAAAA4G5MFdgdOnTQmjVrNGzYMB06dEjJyclKSUnRoUOH9M4772jt2rXq2LGjq2MFAAAAACDXMjWK+IABA3T8+HEtXrxYX331lTw8rtXpKSkpMgxDHTt21IABA1waKAAAAAAAuZmpAtvT01MjR47Uk08+qR9//FEnT56UJJUqVUoPPPCAKlas6NIgAQAAAADI7UwV2KkqVqxIMQ0AAAAAgExegw0AAAAAAJyZOoNdsWJFWSyWm7axWCz6999/TQUFAAAAAIC7MVVgP/74444COyEhQUuXLlWzZs24NRcAAAAA4I5lqsAeNmyY4+9Lly5p6dKl6tGjh+rVq+eywAAAAAAAcCdcgw0AAAAAgAtQYAMAAAAA4AIuK7BvNegZAAAAAAB5malrsAcMGOD42263S5LGjBmjoKAgx3SLxaLJkydnLToAAAAAANyEqQJ7//79To9Lliypc+fO6dy5c45pnNEGAAAAANxJTBXYmzZtcnUcAAAAAAC4NQY5AwAAAADABUydwT516lSG2pUsWdLM6gEAAAAAcDumCuymTZtm6BrrPXv2mFk9AAAAAABux1SB/corrzgK7Li4OE2YMEFdunRR2bJlXRkbAAAAAABuw1SB3bt3b8ffly5d0oQJE9SqVSvVq1cvS8GsWbNGK1as0D///KPLly/rrrvuUs+ePfXII484nTH/6quvNGPGDJ06dUrlypXT4MGD1aRJkyxtGwAAAACArMhVg5zNmTNHfn5+Gjp0qCZPnqwHHnhAb7/9tiZOnOho8+233+rtt99Wq1atNH36dNWoUUODBg3Szp07cy5wAAAAAMAdz9QZ7OwyefJkBQcHOx7Xq1dP0dHRmj17tp599ll5eHho3Lhxat26tV588UVJ0v3336/9+/dr4sSJmj59eg5FDgAAAAC407nsDHZGBj27leuL61SVKlXSlStXFBcXp+PHj+vIkSNq1aqVU5uHH35YW7duVVJSUpZjAAAAAADADFNnsNu2bev4OyUlRZL01ltvyc/PzzHdYrFoxYoVWQxP+v3331WsWDEFBATo999/lySVK1fOqU358uVls9l0/PhxlS9fPsvbBAAAAAAgs0wV2EFBQU6P0zvz7Aq//fabVq9erddee02SFBMTI0kqUKCAU7vUx6nzzTAMQ3FxcZlaxm63y2a3yWazm95ubmGze8pIMWS325Vss+V0OFnmafG8ti+ZfE3NIA9yL/LAnLyUB+SAOXkpByTywCzywDzyIHciB8zJSzkgmcsDwzAy3GPbVIE9b948M4tlypkzZzR48GDVrVtXvXr1yvbt2Wy2TN2328vLSz7+QYqKilJcfGI2RnZ7GMn5lWTLp6joS7LFXc3pcLLMy9dfHjExOn/irOz27DuwkQe5G3lgTl7KA3LAnLyUAxJ5YBZ5YHI75EGuRQ6Yk5dyQDKfB97e3hlbv9nAstPly5fVt29fBQUFafz48fLwuHapeGBgoCQpNjZWRYoUcWp//XwzrFarKlSokKllYq4kKTg4WP6J7v/LVGB+X3lbvRUcVFDJ/n63XiCX8/T2VWBgoIKKl872bZEHuRd5YE5eygNywJy8lAMSeWAWeWAeeZA7kQPm5KUckMzlQWRkZIbbmi6wr1y5ogULFmjbtm26ePGiRowYoWrVqik6OlrLly9X06ZNddddd2V6vQkJCerfv79iY2O1aNEi5c+f3zEvNDRUknTo0CHH36mPrVarSpc2/2axWCzy9/fP1DJXE1Jk9bIqOSXrA7zlNKuXVRYPi7y8vORhWHM6nCzz8PL6v18PM/eamkEe5F7kgTl5KQ/IAXPyUg5I5IFZ5IF55EHuRA6Yk5dyQDKXB5kZ0NvUKOJnzpxRhw4dNG7cOJ05c0b79u3T1avXugsEBQXpyy+/NNWN3G6368UXX9ShQ4c0Y8YMFStWzGl+6dKlVbZsWa1du9Zp+urVq1WvXr0Mn7YHAAAAAMDVTJ3B/vjjj3X16lV9/fXXCg4OVv369Z3mR0RE6Icffsj0eocPH67vv/9eQ4cO1ZUrV7Rz507HvMqVK8vb21vPPfecXn75ZZUpU0Z169bV6tWrtWvXLs2fP9/MrgAAAAAA4BKmCuwtW7boiSeeUIUKFXTp0qU080uXLq3Tp0+bWq8kjRw5Ms28jRs3KiQkRG3atFF8fLymT5+uadOmqVy5cpowYYJq1qyZ+R0BAAAAAMBFTBXYCQkJN701V2p38czatGlThto9+uijevTRR01tAwAAAACA7GDqGuzy5ctrx44dN5y/YcMGVa5c2XRQAAAAAAC4G1MF9hNPPKHVq1dr2rRpunLliqRrN98+evSoXnnlFe3cuVNPPvmkK+MEAAAAACBXM9VFvH379jp16pTGjh2rMWPGSJL69OkjwzDk4eGhwYMHKyIiwpVxAgAAAACQq5m+D/Yzzzyj9u3b67vvvtPRo0eVkpKiMmXKqEWLFlm6HzUAAAAAAO7IdIEtSSVLlqQrOAAAAAAAMnkNNgAAAAAAcGbqDPa99957yzYWi0W///67mdUDAAAAAOB2TBXYcXFx8vX1VaNGjRQQEODqmAAAAAAAcDumCuzBgwdr+fLl+umnn9SiRQt16tRJ999/v6tjAwAAAADAbZi6Brt///5au3atZs6cKavVqmeffVbNmjXThAkTdPLkSVfHCAAAAABArpelQc7uu+8+ffDBB9qyZYsGDRqkdevWqUWLFrp8+bKr4gMAAAAAwC1keRRxm82mzZs3a/Xq1Tp06JCqVKkib29vV8QGAAAAAIDbMH0f7L1792rJkiVauXKlvLy81K5dO7322muqUKGCK+MDAAAAAMAtmCqwO3bsqAMHDuiBBx7Qhx9+qAcffFCenp6ujg0AAAAAALdhqsDes2ePvLy89Ouvv+rXX39Ntw33wQYAAAAA3ElMFdgdOnSQxWJxdSwAAAAAALgtUwX2yJEjXR0HAAAAAABuLcujiAMAAAAAgCwU2KdOndKwYcPUsmVL1a5dWzt27JAkRUVF6f3339e///7rsiABAAAAAMjtTBXYkZGR6tixo9asWaOQkBBduXJFdrtdkhQcHKzff/9d8+fPd2mgAAAAAADkZqauwf7kk0+UP39+LV68WJJUv359p/mNGzfWmjVrsh4dAAAAAABuwtQZ7B07duixxx5TcHBwuqOJlyxZUmfPns1ycAAAAAAAuAtTBbZhGPL19b3h/KioKHl7e5sOCgAAAAAAd2OqwK5cubI2b96c7jy73a5vv/1W1atXz1JgAAAAAAC4E1MFdr9+/fTTTz/pnXfe0YEDByRJFy9e1C+//KKnn35ahw4dUr9+/VwaKAAAAAAAuZmpQc4aN26sjz76SB9++KFjoLNXXnlFhmEoICBAo0aNUu3atV0aKAAAAAAAuZmpAluSOnTooBYtWmjLli06evSoUlJSVKZMGTVs2FABAQGujBEAAAAAgFzPdIEtSf7+/mrevLmrYgEAAAAAwG1lqcD+/vvvtXnzZp08eVKSVKpUKTVu3FhNmjRxSXAAAAAAALgLUwX25cuXNXDgQP3222/y9PRUkSJFJElbt27VokWLVKtWLU2cOFEFChRwabAAAAAAAORWpkYR/+CDD/T777/r5Zdf1vbt2/X999/r+++/1/bt2/XSSy/p999/1wcffODqWAEAAAAAyLVMncHesGGDHn/8cfXu3dtpur+/v/r06aPTp0/r66+/dkV8AAAAAAC4BVNnsL28vFSuXLkbzg8NDZWXV5Yu7wYAAAAAwK2YKrBbtmyptWvXKjk5Oc08u92uNWvW6KGHHspycAAAAAAAuAtTp5nbtWunESNGqFu3burSpYvuuusuSdLRo0e1aNEi2Ww2tW3bVv/884/TclWqVMl6xAAAAAAA5EKmCuwePXo4/t69e7csFoskyTAMx/SePXs6/jYMQxaLRXv27DEbJwAAAAAAuZqpAvujjz5ydRwAAAAAALg1UwV2x44dXR0HAAAAAABuzdQgZ9c7d+6c9u7dq7i4OFfEAwAAAACAWzJdYG/YsEEPPfSQGjdurI4dO+qvv/6SJEVFRalDhw5av369y4IEAAAAACC3M1Vgb9q0Sc8995wKFiyogQMHOg1uFhwcrGLFimnZsmUuCxIAAAAAgNzOVIE9ceJE1apVSwsXLlT37t3TzK9RowYjhgMAAAAA7iimCuwDBw6oVatWN5xfuHBhXbx40XRQAAAAAAC4G1MFtp+fn+Lj4284//jx4woKCjIbEwAAAAAAbsdUgV23bl19/fXXstvtaeadP39eixcvVsOGDbMcHAAAAAAA7sJUgf3iiy/qzJkz6ty5sxYtWiSLxaKff/5Zn332mdq2bSvDMDRw4EBXxwoAAAAAQK5lqsAODQ3VggULFBQUpLFjx8owDM2cOVNTp05VWFiYFixYoJCQEFfHCgAAAABAruVldsG7775bc+bMUUxMjI4ePSrDMFS6dGkFBwe7Mj4AAAAAANyC6QI7VWBgoKpVq+aKWAAAAAAAcFsZKrCPHDmiUqVKyWq1OqZFR0dr2rRp2rx5s06ePClJKlWqlJo0aaI+ffqYHkX86NGjmjlzpv766y8dOHBAoaGhWrVqlVObnj17avv27WmWXb16tcqXL29quwAAAAAAZMUtC+yjR4+qVatWmjdvnmrVqiVJOn36tB5//HGdPn1aVapUUYsWLSRJhw4d0owZM7R69WotWLBAxYsXz3RABw4c0ObNm1W9enWlpKTIMIx0291777167bXXnKZx3TcAAAAAIKfcssAOCgqSYRiy2WyOaaNHj1ZMTIw+//xz1alTx6n9b7/9pv79++t///ufPvnkk0wH1LRpU0VEREiShg4dqr///jvddgUKFFCNGjUyvX4AAAAAALLDLUcRDwwMlJeXl1OB/fPPP6tXr15pimtJqlWrlnr06KGffvrJXEAepgY2BwAAAAAgR2Womg0JCdGff/7peBwfH3/T0cILFSqk+Pj4rEd3E9u3b1eNGjVUtWpV9ejRQzt27MjW7QEAAAAAcDMZGuSsZcuWmjdvntq0aaPy5curQoUKWrFihbp16yZvb2+ntjabTStXrszWwcZq166t9u3bq2zZsjp37pxmzpypp556SvPmzVPNmjVNrdMwDMXFxWVqGbvdLpvdJpvNbmqbuYnN7ikjxZDdblfydb0V3JWnxfPavmTyNTWDPMi9yANz8lIekAPm5KUckMgDs8gD88iD3IkcMCcv5YBkLg8Mw5DFYslQ2wwV2P369dPGjRvVvXt3vfzyy3rkkUf03nvv6ZFHHlH37t1Vrlw5SdLhw4f15Zdfat++fRozZkyGA86s559/3unxgw8+qDZt2mjSpEmaPn26qXXabDbt2bMnw+29vLzk4x+kqKgoxcUnmtpmbmIk51eSLZ+ioi/JFnc1p8PJMi9ff3nExOj8ibOy27PvwEYe5G7kgTl5KQ/IAXPyUg5I5IFZ5IHJ7ZAHuRY5YE5eygHJfB7898TyDdefkUb58uXT/PnzNWrUKA0bNswxsveBAwf07rvvOqp5wzBUuHBhjRw5Ui1btsxwsFnl7++vxo0ba926dabXYbVaVaFChUwtE3MlScHBwfJPdP9fpgLz+8rb6q3goIJK9vfL6XCyzNPbV4GBgQoqXjrbt0Ue5F7kgTl5KQ/IAXPyUg5I5IFZ5IF55EHuRA6Yk5dyQDKXB5GRkRlum6ECW7o2mvhHH32kV155Rbt379alS5cchbbFYpGPj49CQkJUuXJleXp6ZjiA3MJiscjf3z9Ty1xNSJHVy6rklIx1F8jNrF5WWTws8vLykodhvfUCuZyHl9f//XqYudfUDPIg9yIPzMlLeUAOmJOXckAiD8wiD8wjD3IncsCcvJQDkrk8yGj3cCkTBXaq4OBgNW7cOLOLZau4uDj98MMPqlq1ak6HAgAAAAC4Q2W6wM5u8fHx2rx5syTp5MmTunLlitauXStJqlOnjg4dOqQZM2aoefPmKlWqlM6dO6fZs2fr/PnzGjt2bE6GDgAAAAC4g+W6AvvixYt64YUXnKalPv78889VvHhx2Ww2ffbZZ4qOjpafn59q1qyp4cOHq1q1ajkRMgAAAAAAua/ADgkJ0b59+27aZubMmbcpGgAAAAAAMsYjpwMAAAAAACAvoMAGAAAAAMAFKLABAAAAAHAB09dg7927V/Pnz9e///6r2NhYpaSkOM23WCzasGFDlgMEAAAAAMAdmDqDvW3bNj366KP64YcfVLRoUR0/flylS5dW0aJFderUKfn7+6t27dqujhUAAAAAgFzLVIE9btw4lS5dWmvXrtWHH34oSerfv78WLlyoL7/8UmfPntVDDz3k0kABAAAAAMjNTBXY//77rzp37qyAgAB5enpKkqOLePXq1dW1a1eNHTvWdVECAAAAAJDLmSqwPT09lS9fPklSgQIF5OXlpYsXLzrmly5dWgcPHnRNhAAAAAAAuAFTBXaZMmV05MgRSdcGMwsNDXUa0OyHH35Q4cKFXRIgAAAAAADuwFSB3bhxY3377bey2+2SpKeeekrfffedWrRooRYtWmjTpk3q2rWrSwMFAAAAACA3M3WbrmeffVa9evVyXH/dsWNHeXh46LvvvpOnp6cGDBigTp06uTRQAAAAAAByM1MFttVqVcGCBZ2mtW/fXu3bt3dJUAAAAAAAuBtTXcR79eqlrVu3ujoWAAAAAADclqkCe/v27bpw4YKrYwEAAAAAwG2ZKrABAAAAAIAzU9dgS1J0dLROnTp10zYlS5Y0u3oAAAAAANyK6QL7ww8/1IcffnjTNnv27DG7egAAAAAA3IrpArtLly6qUaOGC0MBAAAAAMB9mS6wa9WqpbZt27oyFgAAAAAA3BaDnAEAAAAA4AIU2AAAAAAAuICpLuJ79+51dRwAAAAAALg109dgS9Lx48f1448/Om7XVbJkST3wwAMqXbq0S4IDAAAAAMBdmC6wR44cqc8//1wpKSlO0z08PPTEE0/otddey3JwAAAAAAC4C1MF9qxZszRnzhy1bNlSTz/9tMqXLy9JOnjwoObMmaM5c+aoWLFievLJJ10ZKwAAAAAAuZapAnvx4sVq2rSpxo4d6zS9evXq+uyzz5SYmKgvv/ySAhsAAAAAcMcwNYr4yZMn1bBhwxvOb9iwoU6ePGk6KAAAAAAA3I2pArtQoUI3HUl87969Cg4ONh0UAAAAAADuxlSB/dBDD2nJkiWaNm2a4uLiHNPj4uI0bdo0LVmyRA8//LDLggQAAAAAILczdQ32Cy+8oD179ujTTz/VuHHjVLRoUUnSuXPnZLfbVbduXT3//PMuDRQAAAAAgNzMVIHt5+enuXPnasOGDU73wW7YsKEaN26spk2bymKxuDRQAAAAAAByM9P3wZakiIgIRUREuCoWAAAAAADclqlrsJs1a6aNGze6OhYAAAAAANyW6dt0XT+4GQAAAAAAdzpTBTYAAAAAAHBm+hrsQ4cOaceOHTdtU7t2bbOrBwAAAADArZgusKdMmaIpU6akO88wDFksFu3Zs8d0YAAAAAAAuBPTBXb//v1Vv359V8YCAAAAAIDbMl1gly9fXnXq1HFlLAAAAAAAuC0GOQMAAAAAwAVMFdglS5aUv7+/q2MBAAAAAMBtmeoivmnTJlfHAQAAAACAWzN1BvuXX37Rp59+esP5n332mbZu3Wo6KAAAAAAA3I2pAnvSpEk6ffr0DeefPXtWkydPNh0UAAAAAADuxlSBvX//flWvXv2G86tWrap9+/aZDgoAAAAAAHdjqsBOSkqSzWa76fyEhATTQQEAAAAA4G5MFdh333231q9fn+48wzD03XffqXz58lkKDAAAAAAAd2KqwO7Ro4f++OMPPf/889q3b5/sdrvsdrv27t2rF154QTt37lTPnj1dHSsAAAAAALmWqdt0tW/fXsePH9ekSZO0fv16eXhcq9NTUlJksVj0zDPPqGPHjqYCOnr0qGbOnKm//vpLBw4cUGhoqFatWpWm3VdffaUZM2bo1KlTKleunAYPHqwmTZqY2iYAAAAAAFllqsCWpEGDBqldu3Zav369jh8/LkkqU6aMIiIiVKZMGdMBHThwQJs3b1b16tWVkpIiwzDStPn222/19ttva8CAAbr//vu1evVqDRo0SF988YVq1KhhetsAAAAAAJhlusCWrhXUvXv3dlUskqSmTZsqIiJCkjR06FD9/fffadqMGzdOrVu31osvvihJuv/++7V//35NnDhR06dPd2k8AAAAAABkhKlrsLNTanfzGzl+/LiOHDmiVq1aOU1/+OGHtXXrViUlJWVneAAAAAAApMv0GezNmzdrzpw5+vfffxUbG5tuV+49e/ZkKbj0HDp0SJJUrlw5p+nly5eXzWbT8ePHGcEcAAAAAHDbmSqw161bpxdffFEVKlTQww8/rIULF6pNmzYyDEObNm3SXXfd5ejm7WoxMTGSpAIFCjhNT32cOj+zDMNQXFxcppax2+2y2W2y2eymtpmb2OyeMlIM2e12Jd/kHufuwtPieW1fMvmamkEe5F7kgTl5KQ/IAXPyUg5I5IFZ5IF55EHuRA6Yk5dyQDKXB4ZhyGKxZKitqQJ76tSpqlatmhYsWKCYmBgtXLhQjzzyiOrVq6cTJ06oa9euCgkJMbPqHGOz2TJ1xt3Ly0s+/kGKiopSXHxiNkZ2exjJ+ZVky6eo6EuyxV3N6XCyzMvXXx4xMTp/4qzs9uw7sJEHuRt5YE5eygNywJy8lAMSeWAWeWByO+RBrkUOmJOXckAynwfe3t4ZW7+ZoA4ePKghQ4bI09NTXl7XVpEaXEhIiB577DFNnz5dHTp0MLP6mwoMDJQkxcbGqkiRIo7ply9fdpqfWVarVRUqVMjUMjFXkhQcHCz/RPf/ZSowv6+8rd4KDiqoZH+/nA4nyzy9fRUYGKig4qWzfVvkQe5FHpiTl/KAHDAnL+WARB6YRR6YRx7kTuSAOXkpByRzeRAZGZnhtqYKbF9fX1mtVknXumZ7e3vr/PnzjvmFCxfWiRMnzKz6lkJDQyVduxY79e/Ux1arVaVLm3vDWCwW+fv7Z2qZqwkpsnpZlZySse4CuZnVyyqLh0VeXl7yMKw5HU6WeXh5/d+vh5l7Tc0gD3Iv8sCcvJQH5IA5eSkHJPLALPLAPPIgdyIHzMlLOSCZy4OMdg+XTI4iXq5cOR08eNDxuFKlSvrmm29kt9uVmJioVatWqUSJEmZWfUulS5dW2bJltXbtWqfpq1evVr169TJ86h4AAAAAAFcydQa7efPmmjdvnl577TV5e3trwIABevbZZ1W7dm1JUnx8vD788ENTAcXHx2vz5s2SpJMnT+rKlSuOYrpOnToKDg7Wc889p5dfflllypRR3bp1tXr1au3atUvz5883tU0AAAAAALLKVIHdu3dv9e7d2/G4SZMmmjdvnr777jt5enqqcePGuv/++00FdPHiRb3wwgtO01Iff/7556pbt67atGmj+Ph4TZ8+XdOmTVO5cuU0YcIE1axZ09Q2AQAAAADIKtP3wf6vWrVqqVatWlleT0hIiPbt23fLdo8++qgeffTRLG8PAAAAAABXMHUNNgAAAAAAcJbhM9gDBgzI1IotFosmT56c6YAAAAAAAHBHGS6w9+/fn2aaYRg6c+aMChUqlGb07swMZQ4AAAAAgLvLcIG9adOmNNOioqJUv359ffLJJ6pXr55LAwMAAAAAwJ1k6RpszlIDAAAAAHANg5wBAAAAAOACWSqwL1y4IIvFonz58rkqHgAAAAAA3JLpAvv48eP68MMP5e3trfLly7syJgAAAAAA3E6GBzmrWbOm45prm80mu90ui8WiN998kzPYAAAAAIA7XoYL7JYtWzoKbKvVqlKlSunBBx9UeHh4tgUHAAAAAIC7yHCBPXLkyOyMAwAAAAAAt8Yo4gAAAAAAuAAFNgAAAAAALkCBDQAAAACAC1BgAwAAAADgAhTYAAAAAAC4AAU2AAAAAAAuQIENAAAAAIALUGADAAAAAOACFNgAAAAAALgABTYAAAAAAC5AgQ0AAAAAgAtQYAMAAAAA4AIU2AAAAAAAuAAFNgAAAAAALkCBDQAAAACAC1BgAwAAAADgAhTYAAAAAAC4AAU2AAAAAAAuQIENAAAAAIALUGADAAAAAOACFNgAAAAAALgABTYAAAAAAC5AgQ0AAAAAgAtQYAMAAAAA4AIU2AAAAAAAuAAFNgAAAAAALkCBDQAAAACAC1BgAwAAAADgAhTYAAAAAAC4AAU2AAAAAAAuQIENAAAAAIALUGADAAAAAOACFNgAAAAAALgABTYAAAAAAC5AgQ0AAAAAgAtQYAMAAAAA4AIU2AAAAAAAuIBbFtjLli1TeHh4mn+jR4/O6dAAAAAAAHcor5wOICtmzJih/PnzOx4XK1YsB6MBAAAAANzJ3LrArlKlioKDg3M6DAAAAAAA3LOLOAAAAAAAuY1bF9ht2rRRpUqV1KxZM02dOlXJyck5HRIAAAAA4A7lll3EixQpoueee07Vq1eXxWLRpk2bNGbMGJ09e1bDhg0ztU7DMBQXF5epZex2u2x2m2w2u6lt5iY2u6eMFEN2u13JNltOh5NlnhbPa/uSydfUDPIg9yIPzMlLeUAOmJOXckAiD8wiD8wjD3IncsCcvJQDkrk8MAxDFoslQ23dssBu1KiRGjVq5HjcsGFD+fj4aO7cuRowYICKFi2a6XXabDbt2bMnw+29vLzk4x+kqKgoxcUnZnp7uY2RnF9JtnyKir4kW9zVnA4ny7x8/eURE6PzJ87Kbs++Axt5kLuRB+bkpTwgB8zJSzkgkQdmkQcmt0Me5FrkgDl5KQck83ng7e2dsfWbDSy3adWqlWbNmqU9e/aYKrCtVqsqVKiQqWViriQpODhY/onu/8tUYH5feVu9FRxUUMn+fjkdTpZ5evsqMDBQQcVLZ/u2yIPcizwwJy/lATlgTl7KAYk8MIs8MI88yJ3IAXPyUg5I5vIgMjIyw23zTIGdVRaLRf7+/pla5mpCiqxeViWnZKy7QG5m9bLK4mGRl5eXPAxrToeTZR5eXv/362HmXlMzyIPcizwwJy/lATlgTl7KAYk8MIs8MI88yJ3IAXPyUg5I5vIgo93DJTcf5Ox6q1evlqenpypXrpzToQAAAAAA7kBueQa7d+/eqlu3rsLDwyVJGzdu1OLFi9WrVy8VKVIkh6MDAAAAANyJ3LLALleunJYuXaozZ84oJSVFZcuW1RtvvKGePXvmdGgAAAAAgDuUWxbYb731Vk6HAAAAAACAkzxzDTYAAAAAADmJAhsAAAAAABegwAYAAAAAwAUosAEAAAAAcAEKbAAAAAAAXIACGwAAAAAAF6DABgAAAADABSiwAQAAAABwAQpsAAAAAABcgAIbAAAAAAAXoMAGAAAAAMAFKLABAAAAAHABCmwAAAAAAFyAAhsAAAAAABegwAYAAAAAwAUosAEAAAAAcAEKbAAAAAAAXIACGwAAAAAAF6DABgAAAADABSiwAQAAAABwAQpsAAAAAABcgAIbAAAAAAAXoMAGAAAAAMAFKLABAAAAAHABCmwAAAAAAFyAAhsAAAAAABegwAYAAAAAwAUosAEAAAAAcAEKbAAAAAAAXIACGwAAAAAAF6DABgAAAADABSiwAQAAAABwAQpsAAAAAABcgAIbAAAAAAAXoMAGAAAAAMAFKLABAAAAAHABCmwAAAAAAFyAAhsAAAAAABegwAYAAAAAwAUosAEAAAAAcAEKbAAAAAAAXIACGwAAAAAAF6DABgAAAADABSiwAQAAAABwAQpsAAAAAABcgAIbAAAAAAAXoMAGAAAAAMAFKLABAAAAAHABCmwAAAAAAFzAbQvsgwcP6qmnnlKNGjXUoEEDffzxx0pKSsrpsAAAAAAAdyivnA7AjJiYGD3xxBMqW7asxo8fr7Nnz2rkyJFKSEjQsGHDcjo8AAAAAMAdyC0L7C+//FJXr17VhAkTFBQUJElKTk7W8OHD1b9/fxUrVixnAwQAAAAA3HHcsov4jz/+qHr16jmKa0lq1aqVUlJStGXLlpwLDAAAAABwx3LLAvvQoUMKDQ11mlagQAEVKVJEhw4dyqGoAAAAAAB3MrfsIn758mUVKFAgzfTAwEDFxMRken02m02GYWjXrl2ZWi4lxVDRfMky/I1MbzO38fCw68ipOBmewZKH+++PLBadO3JCspzK9k2RB7kYeWBKnsoDcsCUPJUDEnlgEnlgHnmQS5EDpuSpHJBM5YHNZpPFYslQW7cssF0t9cnK6JOWytPTIj9Pt+wEcGOefjkdgdshDyCRByAHcA15AIk8ADmQ11gslrxdYBcoUECxsbFppsfExCgwMDDT66tZs6YrwgIAAAAA3MHc8meV0NDQNNdax8bG6vz582muzQYAAAAA4HZwywL7gQce0C+//KLLly87pq1du1YeHh5q0KBBDkYGAAAAALhTWQzDcLsr1WNiYtS6dWuVK1dO/fv319mzZzVy5Ei1bdtWw4YNy+nwAAAAAAB3ILcssCXp4MGDeu+99/Tnn38qX758at++vQYPHixvb++cDg0AAAAAcAdy2wIbAAAAAIDcxC2vwQYAAAAAILehwAYAAAAAwAUosAEAAAAAcAEKbAAAAAAAXIACGwAAAAAAF6DABgAAAADABSiwAQAAAABwAQpsuAy3VAc5ACAVxwMAQHry+ucDBTZcIi4uTidOnMjpMJCDyAFIUlRUlPbt26ekpCQlJyfndDjIIRwPcPjwYe3YsUMXL16UzWbL6XCQQ8gDSNLff/+tjRs3av/+/YqPj5fFYsnTRbZXTgcA9/f+++/rr7/+0p49e1S9enU99dRTaty4saxWa06HhtuEHIAkvf3229q5c6cOHDigu+66S48//ri6dOkiPz+/nA4NtxHHA7zyyivatWuXjh49qpCQEPXo0UOPP/64vL29czo03EbkASTpxRdf1L///qtjx46paNGiat68uYYMGaJ8+fLldGjZhjPYyJI+ffpo+/btatasmd555x3Fxsbqgw8+0P79+yXl/S4gIAdwTf/+/bVr1y517dpVM2fOVMmSJTVjxgz9/PPPksiDOwXHA/Tp00d79+5V//79tWTJEoWGhurzzz/XlStXcjo03EbkASSpX79+OnjwoIYMGaK1a9cqIiJC33//vU6ePJnToWUvAzBp0qRJRrt27Yzdu3c7pl2+fNl44IEHjLfeeisHI8PtQg7AMAxj5syZRrt27Yy//vrLSElJMQzDMGw2m9G6dWujf//+ORwdbheOB3jvvfeMNm3aGH/99Zdht9sNwzCMc+fOGdWqVTP++eefHI4Otwt5AMMwjJEjRxpt27Y1/vzzT0ceREdHG7Vq1TK2bt1qGIZhJCcnO/2fV3AGG6ZERUXpr7/+Unh4uCpUqCBJstlsyp8/v+rXr69///1XEmcr8jJyAJJ09epV/fXXXypRooTuvvtuWSwW2Ww2eXl56aGHHtKBAwc4Y3EH4HiAK1euKCoqSg888IAqVqwoT09PSVJCQoLKlCmjdevW6cUXX9TUqVN14cKFHI4W2YU8gCTZ7XZFR0erTp06qly5siMPUlJSVKJECa1Zs0ZPPPGE3n33XZ0+fVoeHh5KSUnJ4ahdh2uwYYq3t7fq1Kmjhg0bytfXV5Ic19dVqVJFmzZt0qVLl1SwYMGcDBPZiByAdC0PHnroIZUrV85xrXVqHoSGhur8+fOKjo5WQEBAToaJbMbxAAEBAXr11Vfl4eHhdI3tu+++qzNnzigyMlKXL1/Wl19+qZ9//lljx45VcHBwDkaM7EAeICUlRV5eXnr33XcVExPjlAcvvfSSzpw5o+TkZAUHB2vbtm366aeftGjRIhUtWjQHo3YtCmyYEhAQoEcffVT58+eXYRiO0QAtFouCgoIkOZ+pMAxDycnJ8vIi5fIKcgDStSKqcePG8vf3d7z+qYKDg2W1Wp1GEzcMQzabjUFu8hiOB5CkYsWKOb32s2fP1vHjxzVjxgxVq1ZNFotFX3zxhSZMmKAtW7aobdu2OR0ysgF5cGfz8LjWQdrHx0dFixZ15MHXX3+tU6dOafr06apevbok6fvvv9fbb7+tZcuWacCAATkZtkvRRRwZdvz4cf322286dOiQkpOTlT9/fqWkpDh9oZakQoUKycPDQ0lJSZKkpKQkLVmyRF999VWe6v5xJyIHIEn//vuvNm3apF9//VU2m03+/v5KTk5ONw88PT0dXcSTkpK0YMECjR8/Xna7PSdChwtxPEBqDhw+fNhxDLj+WNCgQQN9/vnnql69uuMHlu7duyslJUX79u3LydDhQuQBpP//3WDbtm2OW7Jdnwf333+/5s+f75QHTZo0ka+vb567rSM/HSNDXnrpJe3bt0+RkZEqVqyY6tevr+HDh8vb29vxy1TqG8hqtSo2NlbR0dEqXry45syZo08//VTTpk1z/KoF90MOQJKef/55HTx4UAcPHlRQUJDCwsI0Y8YMpzxIZbFYFBcX5yiwU/Ng4sSJnLl0cxwPcLMcSElJkYeHh8LCwhztPTw8ZBiGDh06pMKFC6tq1ao5GD1chTyAdPPvBql5ULx4cUf71B4OJ06cUMGCBR1ntPMKPtlwSwMHDlRkZKT69++vxYsXKyIiQtu2bdO0adMkKc3ZCh8fH1ksFsXHx2vu3Ln67LPP9Omnn+qBBx5ggBs3RQ5AuvYBevjwYb300ktatWqVBgwYoKNHj+qdd95J98ylj4+PvLy8FBcXp/nz5zvyoFmzZuSBG+N4gFvlwPU/nFz/GickJGjdunVKTk5W2bJlb3fYcDHyANKtvxvcKA/i4+O1cuVKXbp0SZUrV86J0LMNpxBwU1988YVOnTqlt956S/fee688PT1Vvnx5HT58WL/88osGDRqUZpmgoCAVLFhQkyZN0s8//6zRo0fr4Ycf5ouUmyIHIEnLli3TsWPH9Prrr6tu3bry9PRU6dKlFRkZqT///FNXr15V/vz5nZYJDAxUcHCwJk2apL///luffPIJeeDmOB4gszmQ+oPLH3/8oc2bN2vmzJkaM2aMwsPDcyJ8uAh5ACnz3w1S8+CXX37R1q1bHT2aqlSpklO7kC04g40bSkpK0o4dO+Tj46MqVarI09NTdrtd+fLlU+fOnXXgwAEdOnQo3WUvXryon376SePGjVPr1q0dX6T+e2YDuRs5AOna7TZ27twpb29vVatWTZ6enkpOTpaPj486dOig48ePKzIyMt3lrl69qt27d2v8+PFq06YNeeDGOB7AbA5s375d06ZN09q1azVmzBhFRETwA4sbIw8gmf9usGfPHs2ZM0cbN27UmDFj1Lx58zyXB5zBRroMw5C3t7eeeeYZxcbGyt/fX5Ic100GBwcrLi7OMWjN9QIDA9WrVy81atRI9evX54uUmyIHIF3LAy8vL/Xv31+nT59WQECADMNw3NOyQIECSklJSTcPAgIC9Pzzzys0NFT16tUjD9wYxwNkJQdCQkLUq1cvFS5cWGFhYXnuy/SdhDyAlLXvBiVLltTgwYPl4+Oj0NDQPJkHFNhIV+oXn9SuO/8dvKh06dLy9/fX5cuXHdNSb8VToEABDRo0SPny5eOLlBsjByD9/9etVKlSKlWqVJo8KFmypAICAhQVFeWYlpoH3t7e6ty5s3x8fMgDN8fxAFnJgZIlS6p48eKOazF5/d0XeQDJ3HcDu90ui8WiwMBABQYGpllXXkKBDSeLFi1STEyMkpOT1bFjRwUHB6d7v9p8+fIpJSVFsbGxkq51F5o1a5Z2796tCRMmyM/PT1LefNPkdeQAJGnmzJm6ePGiEhIS1L59e5UtW1aBgYFpPkR9fX0lyelWXBMnTtSWLVu0ePFiWa1WSeSBu+J4gKzmwN9//63x48fz2rs58gCS674bXH+nibyIAhsOTz75pE6cOCEfHx9dvnxZ8+fPV9euXfXoo4+qRIkSjjePYRiy2+1KSUlx3MN0zpw5Gjt2rD755JM8/6bJy8gBSNfy4Pjx4ypRooTOnz+vtWvXqlGjRurfv79CQ0Mdo4ImJyfLZrPJ09PTcWZyzpw5mjlzpkaMGMEtmNwcxwO4MgfgvsgDSHw3yBQDMAxj6tSpRrNmzYzIyEgjOjraSExMNN58802jWbNmxnPPPWccOXLEMAzDSElJMZKTk42rV68adevWNRYtWmTMnj3bCA8PN7799ltHG7gfcgCGYRjz5883IiIijMjISCMhIcEwDMMYP3680a5dO6Njx47Gnj17DMMwjOTkZMNutxuGYRhNmzY1Jk2aZMyaNYs8yCM4HoAcgGGQB7iG7waZcwf8hICMOH/+vEJCQlS6dGkFBgbK29tb77//vrp166ZDhw5p5MiROnHihCwWizw8POTv76+CBQtq1qxZGjlypP73v/9x2xU3Rw5Aki5duiQ/Pz8VLVpUPj4+kqRBgwapX79+8vLy0iuvvKLIyEh5eHg4BjMJDg7WggULNGrUKPIgj+B4AHIAEnmAa/hukDkU2JB07RqJCxcuOK6nSR31r0+fPurcubMOHz6sOXPmOK6puXr1quLj43XkyBFNmjSJ267kAeQAJMlmsyk2Nlb58uWT9P/zoHXr1nr66adltVo1evRonTt3zjHfbrfr/PnzmjJlCnmQR3A8ADkAiTzANXw3yKScOG2O3CO1G8e2bduMOnXqGFOmTHHMS0pKcvw9cuRIo27dusbOnTsd07Zu3Wr8/PPPhmFc6+5xJ3T5yIvIARjGtW5dhmEYR44cMWrXrm0MHz7cMe/6PJgzZ47RuHFjY+XKlY5px44dM3766SfDMMgDd8fxAOQADIM8wDV8NzDHYhh3yLl63NT/a+/O46qq8z+Ov4CL2yAComiKGwi5NJqaPibUn0uSW49MbTQNx9zH9BGDygN1qNwyN6ScEscNUtNE0SYf1kRlblNuUa6NOqiA5oIXFZD1cn5/3Me9SdriDHq58H7+w+Peezj3ex73c77n8znnfL8nMzOTefPmkZqayoQJE+jTpw9gPWNlmwV4wIABBAQEsGTJklL/a1SmM1IVmGJAwHq1Ii4ujp07dzJixAhGjhwJlI6DUaNGUVRUxLp167BYLPbbwRQHFYf6A1EMCCgOxEq5wf3RLOKVUGJiImlpaWRnZxMaGkrbtm3x9fVl3LhxREZGEh8fj5ubG6Ghobi7u1NYWEiVKlVo3bo16enpd62vMu0wFYViQMA6q+f58+cxm8107dqV0NBQPD09GTx4MGfPnmXz5s24ubkRFhZWKg7atWtHcnJyqQMrKA6clfoDUQwIKA7ESrnB/05jsCuZCRMmsGbNGvbt28enn37KtGnTSExMpKCggBYtWjBv3jxu3brFihUr2LBhAwBVqlTBMAzy8/Px8vKiuLi40kxSUBEpBgRg/PjxbNq0iQsXLnDmzBliY2NZtmwZubm5NGnShKlTp/LII4+wfv16li5dCvwYB1euXMHX15eSkhLFgZNTfyCKAQHFgVgpNygbukW8EpkxYwZHjx5lwYIFBAYGUrVqVUaNGkVaWhqJiYl4e3sDcOLECWJiYjh9+jStW7fm8ccf59KlS2zZsoV3332Xrl27OnhL5L+lGBCAV199lZSUFBYtWkRwcDAuLi7MnDmT3bt3k5CQQEBAAADnzp1j7dq17Ny5k4CAAFq0aEFBQQEfffQRy5Yto3v37g7eEvlfqD8QxYCA4kCslBuUoYc22lsc6uDBg0bv3r2Njz76qNQkA2lpaUaLFi2Mbdu2GYbx42QGly5dMrZs2WIMHjzY6Nu3rzFixAjj888/Nwyjcjy/riJSDIhhGMZ3331n9O7d20hMTLT/1oZhGNnZ2UabNm2MlStXGobx42+clZVlfP3118af//xnY+jQocbLL79sfPnll6WWEeej/kAUA2IYigOxUm5QtjQGu5JwdXWlVq1atGnTxj4WoqSkBG9vb3x9fbl+/TpgHSdhGAb169dn0KBBDBo0iMLCQiwWC9WrV6/0t3w4M8WAAHh6elKzZk0ef/xxXF2to4QsFgtVq1aladOmXLlyBbBOSuLi4oKXlxedOnWiU6dOwI8TmigOnJv6A1EMCCgOxEq5QdlSgV1JBAcHs3jxYho2bEhJSYl95/Hw8KBx48ZkZmbal71zMoKSkhL72IqffibORTEgAE2aNCEuLg4fHx/7gdLV1RU3NzeaNWtW6iB6J9uMoCaT9bChOHBu6g9EMSCgOBAr5QZlS5OcVRIeHh40aNAAwN552v6aTCYuXrwIWHcMi8XCoUOHyMnJsS+jHcb5KQbExjaezvab2v6aTCZ7MuXm5obFYmHXrl3cuHHD/rgNxUHFoP5AFAMCigP5kXKDsqMCuxL5afDbzkJ5e3tTXFwMQGFhIStXrmTq1Kn2TlUqDsWAwM8fCH18fCgqKgKscbB69WoiIiI4f/78Q2ydPCzqD0QxIKA4ECvlBmVHBbZQu3ZtcnJyKCkpYdWqVcTGxjJt2jSCg4Md3TR5SBQDAtaDaG5uLvn5+axcuZKYmBjmzp1L27ZtHd00eYjUH4hiQEBxIFbKDe6fCuwKzGKx/OLnd94CcuvWLRISEnj77beJiYmhf//+mqigAlAMCFjHyv0WhmFQWFjIe++9x7Jly4iJiaFfv34YhqFYqADUH4hiQEBxIFbKDR4cTXJWgeTl5XH58mVq1KiBn5+ffVzEr/H09OT777/n3//+N0uWLKFv377aYZyUYkAAzGYzFy9exN3dnWbNmtknH7FNXPJzfve735GRkcHSpUvvigONr3I+6g9EMSCgOBAr5QYPjwrsCmLu3LkcO3aM7777jmrVqtGsWTOGDBlCt27d8PPz+8Wdp1WrVnh7ezN37lx69uypncZJKQYEIDo6mhMnTnDy5ElMJhN169alX79+DBw4kKZNm/5iHLRt25Z69eoRHR2tOHBy6g9EMSCgOBAr5QYPl4uhU1FO76WXXuLq1as8/fTTtGzZkuPHj7N//36OHTtGaGgo4eHhNGvW7Gd3nqysLHJycvD399dO46QUAwIwatQorly5wuDBg2nZsiXp6ekkJyeze/duWrVqxaxZs2jduvXPxkFhYSE3b96kTp06igMnpv5AFAMCigOxUm7gAIY4tUWLFhl9+vQxTp48aRQWFhqGYRjFxcWGYRhGdHS0ERwcbEyYMMFIT093ZDPlAVIMiGEYxrJly4zevXsbJ06cMIqKiu76rEOHDsYzzzxjnD592kEtlIdB/YEoBsQwFAdipdzAMTTJmROzWCx88803hISEEBgYiLu7e6mzT7Nnz2b48OHs2rWLbdu2UVhYqLEzFYxiQGxSUlJo06YNQUFB9nFVtolsJk2axNixYzl9+jSrVq0iOzvbkU2VB0T9gSgGBBQH8iPlBo6hAttJGYbBlStXOHr0KK1atcLd3R2LxYKLiwuurq72nSc6OpouXbqQlJREfn6+bumoQBQDAtZZQM1mM8eOHSMgIACTyWR/bqmbm5t9ltBx48YxYMAAPvvsMzIzMx3ZZHkA1B+IYkBAcSBWyg0cSwW2k3JxccHHxwcvLy+++uorSkpKSs0K6ebmZu9EBw0axA8//MCePXsc1Vx5ABQDAuDq6oqPjw9+fn72OLCdpbZ9bouD4cOHk5uby+7dux3VXHlA1B+IYkBAcSBWyg0cSwW2E3Nzc6Np06YcPHiQ06dP3/NzgE6dOgGQm5v7UNsnD5btoKkYqNyKi4spLi4mKCiII0eOsHfv3rtu9bPFQVBQEFWrVuX27duOaKo8YOoPRDEgyg0ElBs4mgpsJ2M721RSUoK7uzuTJ08mKyuLVatWkZOTc9dyABcuXMDLy4uGDRsC1tkAxTlZLBb77+zq6qoYqKSuX7/O+fPnMQwDk8mEyWRi8uTJVKtWjfj4eFJTU+3L2m4JAzh//jy1atWicePGAKXiRZzP9u3bycrKAqy3hao/qJyUF4hyAwHlBuWJCmwnERcXh9lstt/a4+pq/elatGjBiBEj2LFjB/PmzePixYsYhmE/K1VQUMCePXu4ceMG06ZNY/jw4SxcuJCioiJHbo78F5YuXcrLL7/MsGHDiIiIID8/H4DAwEDFQCXy2muvMXr0aAYNGsSQIUNIS0sDoEGDBkRERJCSksL8+fP55ptvAOy3hOXn55OcnMzVq1eZPn06ffv2ZebMmfY4EucSHh5OVFQUf//738nOzraPn3z00UfVH1QSygsElBuIlXKD8kXPwXYC4eHhfPLJJ3Tp0oUFCxbg4+ODxWKxd5IXL15k/fr1rF+/nqCgIEJDQxkwYAAnT57k8OHDxMfHM378eEpKSrh27RphYWE8+uijDt4quR9jxowhIyODkJAQcnJy2Lt3L35+fmzduhVXV1cyMjLYsGGDYqCCGzVqFJcvX2bQoEG4u7uzZcsWXF1dSUpKwtXVlRs3brBjxw5iY2Px8PCgW7duPP/885w9e5bjx4+zceNGIiMjMZlMmM1mevXqRXBwsKM3S/4LCxYsICkpiby8PPr168fMmTPx8PAAUH9QCSgvEFBuIFbKDcofFdjl3Lp161ixYgXBwcFkZGTQsGFDFi1ahI+PD8XFxfYzUJmZmRw8eJDY2Fj7WStPT0/8/f2ZPHky3bp1A6y3kNnOcotzWLRoEXv37uXNN9+kZcuWAPzzn/8kOjqaiRMnMnLkSEAxUNG9+uqrHDlyhEWLFtnj4LPPPmPWrFls376d2rVrA9Zb/I4fP86bb77JmTNnyMvLw9PTk6CgIMaOHcv//d//OXIz5H9ke9TOhg0b2LlzJ8OHD2f69On079+fqKgoatasCcDVq1c5dOgQsbGxpKenA+oPKgrlBQLKDcRKuUH5ZPr1RcRRcnJyOHHiBD4+PsyZM4cvvviCdevWMW3atLsOpr6+vvTt25euXbuSmprK5cuXadq0KTVr1qRevXr2M9t6DINzSUtL49tvv+Xpp58mMDDQ/n5ISAj169fn5MmT9vcUAxVXamoqN27c4PnnnycoKMieCPn6+lK3bl0++eQT0tPTeeqpp2jevDnt2rUjISGBzMxMMjIy8Pf3p3r16tSuXVtJlJOz7b9PPfUU77//Pv7+/vz1r39l1qxZAEyfPh0PDw/c3Nzo168fXbt25dy5c+oPKgjlBQLKDcRKuUH5pSvY5ZjFYuHw4cP4+voSEBBAUVER69at44MPPih1xrqoqAh3d3ftHBXQ9evXiYqKYsqUKfbbtmy/8xtvvMHhw4dJSkpSDFRweXl57N+/n3bt2uHj42N/f8yYMRw7dgw/Pz8sFgtpaWlMmjSJYcOG2a9kSsVTUlLCrVu3CAsLIyIigu7du5OYmMjs2bMZPHgw1apVIyUlhXfeecd+9UIqBuUFAsoNxEq5QfmlAttJ3NlJJiQksGnTJho2bMjChQvtCVRRUREmk0lnISuYvLw8qlevbr811CYuLo4tW7aQnJwMoN+9grP9/rZEacqUKRw4cIC33nqLwMBAatWqxYwZM/j0009JTEykadOmjm6yPGBvvPEG+fn5zJ49m/z8fD7//HMiIyOxWCxER0czdOjQUs+/lYpFeUHlptxAQLlBeaXTWU7izjOQf/rTnxg6dCgZGRlERkZy8+ZNCgsLWbNmDQcOHHB0U6WMVa9eHfjxIGk7J1atWjUsFgsuLi64uLhQVFTE9u3b7eMtpWKx/f62qxDDhg0jPj6e9u3bU6tWLQBmzJhBUVERe/fudVg75eFp0KABKSkpgLU/OHXqFGCdHfbUqVOaBbaCU15QuSk3EFBuUF5pDLYTcXV1tR9Mw8LCANi0aROvvPIKjRo1YvPmzaxatcrBrZQHzdaZenl5kZeXR25uLu7u7iQkJLBkyRLWrFmDv7+/g1spD1r79u3veu/UqVN4e3vbJzqRiq1v374kJSVx6dIlNm7cSHx8PK+99houLi5ER0djsViYM2eOfdIrqXiUF4iNcgMB5QblhY66TsbV1RWLxYLJZOKll17i9u3bLF++nK+//pq33nqLzp0733W7kFRM1apVo6CggJs3b7Jjxw6WLl1KTEwMTz75pKObJg/Jnft6bm4u+/btw8fHBz8/Pwe3TB4Gd3d3CgoK7I/qmTVrFs8995z9Spafn5+K60pAeYHcSbmBKDdwPB15nZBtTN2tW7fIysqiuLiY5cuX0717dzSkvvJwc3PDw8ODhIQEEhISiImJoW/fvvYYUDJV8dl+43PnzrF9+3bi4+OJiYnRVYpKwsvLi9GjR7N8+XKio6N55pln7LcJDh48GBcXFxVWlYTyArFRbiDKDRxPBbYT+/jjj1m/fj2xsbGlDqLqPCsHT09Prl27pgNoJZeUlMQ//vEP0tLSWLx4MT179lRRVYk8++yzdOzYkXr16lGlShX7+7bfX3FQuSgvEOUGAsoNHE0FthMLDQ0lMDCQ9u3bq/OshBo1akTz5s2ZMmUK3bp1UwxUUh07duTWrVu0b9+exx57TFerKpkqVarQuHFjRzdDygnlBaLcQEC5gaPpMV0VhM5KVU63b9+mRo0aOoBWcnrGqYj8lPKCyku5gYByA0dSgS3ixJRAiYiIyJ2UG4g4lgpsERERERERkTKg+wZEREREREREyoAKbBEREREREZEyoAJbREREREREpAyowBYREREREREpAyqwRURERERERMqACmwRERERERGRMqACW0RE5CFLSkoiODiYY8eO3fXZ5s2bCQ4OZuLEiVgsFge0TkRERP5bKrBFRETKieTkZF5//XU6dOjA0qVLcXNzc3STRERE5D6owBYRESkHDhw4QEREBAEBAcTFxVG1alVHN0lERETuk8nRDRAREansTp06xcSJE6lTpw6rV6+mZs2a9s/CwsI4ePCg/bWXlxdt2rRh6tSpBAUF2d/funUrH374IWfOnCE7O5tGjRrx4osvMmzYsFLf1aNHD5o3b05YWBiLFi0iNTUVf39/wsPDCQ0NBay3sE+fPv0X2zx//nwGDhzI999/T3x8PIcOHeLq1at4enrStWtXIiMj8fb2vuv/evTowcWLF+96/7333qNTp06l2rhixYp7fveBAwcYMWJEqf8REREpD1Rgi4iIOFBaWhpjxoyhSpUqrF69mrp16961TLNmzZgwYQKGYZCens7atWsZN24cX375pX2ZjRs30rx5c3r06IHJZGLXrl3MmjULwzAYPnx4qfWdP3+ev/zlLwwdOpTnnnuOrVu38sorr7Bq1SpCQkJ44oknWLhwoX35uLg4ACZMmGB/r127dgD861//Ij09nYEDB1KnTh3OnDnD5s2bOXv2LJs3b8bFxeWu7enQoQN//OMfAUhNTbWvX0RExNmpwBYREXGQ69evExERQWZmJp07d6Zp06b3XM7X15dnn33W/rq4uJi4uDjMZjM+Pj4ArF+/nmrVqtmXefHFFxk9ejRr1669Z4G9bNky+xXrwYMH07t3bxYvXkxISAj+/v74+/vbl9+yZQtAqTbYDBs2jFGjRpV6r23btkRERHDkyBE6dOhQ6rPi4mIaNWpkX9eBAwdUYIuISIWhMdgiIiIOEhUVxQ8//ED//v3Zt28fH3/88T2XKyoqwmw2YzabSUlJITk5meDg4FK3YN9ZXGdnZ2M2m+nYsSPp6elkZ2eXWl/dunXp1auX/bWHhwcDBgzg5MmTXLt27b624c7vLSgowGw206ZNGwBOnDhxz22pUqXKr663uLgYs9lMVlYWxcXF99UmERERR9EVbBEREQe5efMmMTEx9OrVi//85z/MmzePzp07lxqDDZCSksIf/vAH++smTZrwzjvvlLr9+siRIyxbtoxvv/2WvLy8Uv+fnZ1dap2NGze+69btJk2aAHDx4kXq1Knzm7fhxo0b/O1vf2Pnzp1cv379ru/9qezsbGrUqPGr6923b599m93c3AgODmbKlCl07tz5N7dNRETkYVOBLSIi4iCRkZH06dMHgNmzZzNkyBCWLFnC66+/Xmq54OBgoqKiADCbzaxbt46wsDC2bdtGnTp1SEtLY+TIkTRr1oyoqCjq16+Pu7s7u3fvJj4+npKSkge2DeHh4aSkpDB69GhatGhBjRo1KCkpYcyYMRiGUWrZGzduUFRU9JsK+DZt2hAeHg7A1atXWblyJZMmTWLHjh0PYjNERETKhApsERERB7lzfPLvf/97hg8fzoYNGxgwYABt27a1f1arVi2efPJJ++uOHTvSpUsXkpKSGD9+PF988QWFhYUsX76cRx55xL7cgQMH7vm9Fy5cwDCMUlexz58/D0CDBg1+c/tv3rzJV199xeTJk5k0adJd6/qps2fPAhAQEPCr6/b29i61zY0aNeKFF17g8OHD1K9f/ze3UURE5GHSGGwREZFyIjw8nDp16hAdHf2L444LCgoAKCwsBKy3UAOlrhhnZ2ezdevWe/7/1atXSU5Otr/Oyclh+/bttGjR4r5uD7d9708lJCTc8/2dO3fi7u5O+/btf/N32Niuwru6KnUREZHyS1ewRUREygkPDw+io6OZNGkSa9asYdy4cQBkZmby4YcfApCVlcUHH3yAyWSiW7duAISEhODu7s6ECRMYOnQoubm5JCYmUrt27XtOWtakSRNmzpzJsWPHqF27Nlu3buX69evMnz//vtv7xBNPsGrVKoqKivDz82P//v1kZGSUWs42a/mOHTsYN24cHh4ev7pus9nMnj17ALh27RorV66kZs2adOrU6WevkIuIiDiaCmwREZFypFevXvTs2ZN3333XPj47NTWVyMhIADw9PQkMDCQqKorHHnsMsD4n++233yY2NpYFCxbg6+vLCy+8gI+PDzNmzLjrO5o0aUJ0dDQLFy7k3LlzNGzYkKVLl9KlS5f7bu+SJUuYM2cO77//PoZhEBISwsqVK0ut68SJE5w+fZqZM2cSFhb2m9Z79OhRxo4dC1hvF2/VqhULFizAz89PBbaIiJRbLsZPZyARERGRCqtHjx40b96cFStWOLopIiIiFY4GMomIiIiIiIiUARXYIiIiIiIiImVABbaIiIiIiIhIGdAYbBEREREREZEyoCvYIiIiIiIiImVABbaIiIiIiIhIGVCBLSIiIiIiIlIGVGCLiIiIiIiIlAEV2CIiIiIiIiJlQAW2iIiIiIiISBlQgS0iIiIiIiJSBlRgi4iIiIiIiJQBFdgiIiIiIiIiZeD/ATB0nXW4AkEbAAAAAElFTkSuQmCC" id="264" name="Google Shape;264;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18"/>
          <p:cNvSpPr/>
          <p:nvPr/>
        </p:nvSpPr>
        <p:spPr>
          <a:xfrm>
            <a:off x="155575" y="137425"/>
            <a:ext cx="89916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Results from the application of the model</a:t>
            </a:r>
            <a:endParaRPr b="0" i="0" sz="2400" u="none" cap="none" strike="noStrike">
              <a:solidFill>
                <a:schemeClr val="dk1"/>
              </a:solidFill>
              <a:latin typeface="Calibri"/>
              <a:ea typeface="Calibri"/>
              <a:cs typeface="Calibri"/>
              <a:sym typeface="Calibri"/>
            </a:endParaRPr>
          </a:p>
        </p:txBody>
      </p:sp>
      <p:sp>
        <p:nvSpPr>
          <p:cNvPr id="266" name="Google Shape;266;p18"/>
          <p:cNvSpPr/>
          <p:nvPr/>
        </p:nvSpPr>
        <p:spPr>
          <a:xfrm>
            <a:off x="762000" y="4588138"/>
            <a:ext cx="7620000" cy="89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latin typeface="Cambria Math"/>
                <a:ea typeface="Cambria Math"/>
                <a:cs typeface="Cambria Math"/>
                <a:sym typeface="Cambria Math"/>
              </a:rPr>
              <a:t>When the model was validated on the 2022-2023 protocols, the successful prediction of the probability of no pregnancy was 86%. AUC = 0.86 (0.82-0.89)</a:t>
            </a:r>
            <a:endParaRPr sz="12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200"/>
              <a:buFont typeface="Arial"/>
              <a:buNone/>
            </a:pPr>
            <a:r>
              <a:rPr lang="en-US" sz="1200">
                <a:solidFill>
                  <a:schemeClr val="dk1"/>
                </a:solidFill>
                <a:latin typeface="Cambria Math"/>
                <a:ea typeface="Cambria Math"/>
                <a:cs typeface="Cambria Math"/>
                <a:sym typeface="Cambria Math"/>
              </a:rPr>
              <a:t>U-statistic = 20.0, p-value = 0.62. The mean difference between the predictions obtained and reported as 2.56%.</a:t>
            </a:r>
            <a:endParaRPr sz="12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200"/>
              <a:buFont typeface="Arial"/>
              <a:buNone/>
            </a:pPr>
            <a:r>
              <a:t/>
            </a:r>
            <a:endParaRPr sz="12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200"/>
              <a:buFont typeface="Arial"/>
              <a:buNone/>
            </a:pPr>
            <a:r>
              <a:t/>
            </a:r>
            <a:endParaRPr sz="1200">
              <a:solidFill>
                <a:schemeClr val="dk1"/>
              </a:solidFill>
              <a:latin typeface="Cambria Math"/>
              <a:ea typeface="Cambria Math"/>
              <a:cs typeface="Cambria Math"/>
              <a:sym typeface="Cambria Math"/>
            </a:endParaRPr>
          </a:p>
        </p:txBody>
      </p:sp>
      <p:sp>
        <p:nvSpPr>
          <p:cNvPr id="267" name="Google Shape;267;p18"/>
          <p:cNvSpPr txBox="1"/>
          <p:nvPr/>
        </p:nvSpPr>
        <p:spPr>
          <a:xfrm>
            <a:off x="762000" y="5561650"/>
            <a:ext cx="8336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n-US" sz="1200">
                <a:latin typeface="Cambria Math"/>
                <a:ea typeface="Cambria Math"/>
                <a:cs typeface="Cambria Math"/>
                <a:sym typeface="Cambria Math"/>
              </a:rPr>
              <a:t>Similar logistic regression model on clinical data: AUC = 0.6335(0.6202-0.6367) http://ivfpredict.com/</a:t>
            </a:r>
            <a:endParaRPr sz="1200">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000"/>
              <a:buFont typeface="Arial"/>
              <a:buNone/>
            </a:pPr>
            <a:r>
              <a:rPr lang="en-US" sz="1200">
                <a:latin typeface="Cambria Math"/>
                <a:ea typeface="Cambria Math"/>
                <a:cs typeface="Cambria Math"/>
                <a:sym typeface="Cambria Math"/>
              </a:rPr>
              <a:t>Nelson SM, Lawlor DA (2011) </a:t>
            </a:r>
            <a:endParaRPr sz="1200">
              <a:latin typeface="Cambria Math"/>
              <a:ea typeface="Cambria Math"/>
              <a:cs typeface="Cambria Math"/>
              <a:sym typeface="Cambria Math"/>
            </a:endParaRPr>
          </a:p>
        </p:txBody>
      </p:sp>
      <p:pic>
        <p:nvPicPr>
          <p:cNvPr id="268" name="Google Shape;268;p18"/>
          <p:cNvPicPr preferRelativeResize="0"/>
          <p:nvPr/>
        </p:nvPicPr>
        <p:blipFill>
          <a:blip r:embed="rId3">
            <a:alphaModFix/>
          </a:blip>
          <a:stretch>
            <a:fillRect/>
          </a:stretch>
        </p:blipFill>
        <p:spPr>
          <a:xfrm>
            <a:off x="1106609" y="599125"/>
            <a:ext cx="6847879" cy="3906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g2a9dd0e4e7b_0_17"/>
          <p:cNvPicPr preferRelativeResize="0"/>
          <p:nvPr/>
        </p:nvPicPr>
        <p:blipFill>
          <a:blip r:embed="rId3">
            <a:alphaModFix/>
          </a:blip>
          <a:stretch>
            <a:fillRect/>
          </a:stretch>
        </p:blipFill>
        <p:spPr>
          <a:xfrm>
            <a:off x="155575" y="599125"/>
            <a:ext cx="5293524" cy="3068850"/>
          </a:xfrm>
          <a:prstGeom prst="rect">
            <a:avLst/>
          </a:prstGeom>
          <a:noFill/>
          <a:ln>
            <a:noFill/>
          </a:ln>
        </p:spPr>
      </p:pic>
      <p:sp>
        <p:nvSpPr>
          <p:cNvPr id="274" name="Google Shape;274;g2a9dd0e4e7b_0_17"/>
          <p:cNvSpPr/>
          <p:nvPr/>
        </p:nvSpPr>
        <p:spPr>
          <a:xfrm>
            <a:off x="155575" y="137425"/>
            <a:ext cx="89916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External validation of the model r</a:t>
            </a:r>
            <a:r>
              <a:rPr lang="en-US" sz="2400">
                <a:solidFill>
                  <a:schemeClr val="dk1"/>
                </a:solidFill>
                <a:latin typeface="Cambria Math"/>
                <a:ea typeface="Cambria Math"/>
                <a:cs typeface="Cambria Math"/>
                <a:sym typeface="Cambria Math"/>
              </a:rPr>
              <a:t>esults </a:t>
            </a:r>
            <a:endParaRPr b="0" i="0" sz="2400" u="none" cap="none" strike="noStrike">
              <a:solidFill>
                <a:schemeClr val="dk1"/>
              </a:solidFill>
              <a:latin typeface="Calibri"/>
              <a:ea typeface="Calibri"/>
              <a:cs typeface="Calibri"/>
              <a:sym typeface="Calibri"/>
            </a:endParaRPr>
          </a:p>
        </p:txBody>
      </p:sp>
      <p:pic>
        <p:nvPicPr>
          <p:cNvPr id="275" name="Google Shape;275;g2a9dd0e4e7b_0_17"/>
          <p:cNvPicPr preferRelativeResize="0"/>
          <p:nvPr/>
        </p:nvPicPr>
        <p:blipFill>
          <a:blip r:embed="rId4">
            <a:alphaModFix/>
          </a:blip>
          <a:stretch>
            <a:fillRect/>
          </a:stretch>
        </p:blipFill>
        <p:spPr>
          <a:xfrm>
            <a:off x="152400" y="3789150"/>
            <a:ext cx="5324070" cy="3068850"/>
          </a:xfrm>
          <a:prstGeom prst="rect">
            <a:avLst/>
          </a:prstGeom>
          <a:noFill/>
          <a:ln>
            <a:noFill/>
          </a:ln>
        </p:spPr>
      </p:pic>
      <p:pic>
        <p:nvPicPr>
          <p:cNvPr id="276" name="Google Shape;276;g2a9dd0e4e7b_0_17"/>
          <p:cNvPicPr preferRelativeResize="0"/>
          <p:nvPr/>
        </p:nvPicPr>
        <p:blipFill>
          <a:blip r:embed="rId5">
            <a:alphaModFix/>
          </a:blip>
          <a:stretch>
            <a:fillRect/>
          </a:stretch>
        </p:blipFill>
        <p:spPr>
          <a:xfrm>
            <a:off x="5476475" y="599125"/>
            <a:ext cx="3191950" cy="2322131"/>
          </a:xfrm>
          <a:prstGeom prst="rect">
            <a:avLst/>
          </a:prstGeom>
          <a:noFill/>
          <a:ln>
            <a:noFill/>
          </a:ln>
        </p:spPr>
      </p:pic>
      <p:sp>
        <p:nvSpPr>
          <p:cNvPr id="277" name="Google Shape;277;g2a9dd0e4e7b_0_17"/>
          <p:cNvSpPr txBox="1"/>
          <p:nvPr/>
        </p:nvSpPr>
        <p:spPr>
          <a:xfrm>
            <a:off x="6403988" y="2921250"/>
            <a:ext cx="14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mbria Math"/>
                <a:ea typeface="Cambria Math"/>
                <a:cs typeface="Cambria Math"/>
                <a:sym typeface="Cambria Math"/>
              </a:rPr>
              <a:t>p-value: 0.3167</a:t>
            </a:r>
            <a:endParaRPr/>
          </a:p>
        </p:txBody>
      </p:sp>
      <p:sp>
        <p:nvSpPr>
          <p:cNvPr id="278" name="Google Shape;278;g2a9dd0e4e7b_0_17"/>
          <p:cNvSpPr txBox="1"/>
          <p:nvPr/>
        </p:nvSpPr>
        <p:spPr>
          <a:xfrm>
            <a:off x="6404000" y="6428300"/>
            <a:ext cx="14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mbria Math"/>
                <a:ea typeface="Cambria Math"/>
                <a:cs typeface="Cambria Math"/>
                <a:sym typeface="Cambria Math"/>
              </a:rPr>
              <a:t>p-value: 0.2185</a:t>
            </a:r>
            <a:endParaRPr>
              <a:solidFill>
                <a:schemeClr val="dk1"/>
              </a:solidFill>
              <a:latin typeface="Cambria Math"/>
              <a:ea typeface="Cambria Math"/>
              <a:cs typeface="Cambria Math"/>
              <a:sym typeface="Cambria Math"/>
            </a:endParaRPr>
          </a:p>
        </p:txBody>
      </p:sp>
      <p:pic>
        <p:nvPicPr>
          <p:cNvPr id="279" name="Google Shape;279;g2a9dd0e4e7b_0_17"/>
          <p:cNvPicPr preferRelativeResize="0"/>
          <p:nvPr/>
        </p:nvPicPr>
        <p:blipFill>
          <a:blip r:embed="rId6">
            <a:alphaModFix/>
          </a:blip>
          <a:stretch>
            <a:fillRect/>
          </a:stretch>
        </p:blipFill>
        <p:spPr>
          <a:xfrm>
            <a:off x="5476475" y="3830600"/>
            <a:ext cx="3191950" cy="26391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p19"/>
          <p:cNvGraphicFramePr/>
          <p:nvPr/>
        </p:nvGraphicFramePr>
        <p:xfrm>
          <a:off x="228600" y="990600"/>
          <a:ext cx="3000000" cy="3000000"/>
        </p:xfrm>
        <a:graphic>
          <a:graphicData uri="http://schemas.openxmlformats.org/drawingml/2006/table">
            <a:tbl>
              <a:tblPr>
                <a:noFill/>
                <a:tableStyleId>{BC919D72-F692-4BA7-B6D5-91C9A4BED981}</a:tableStyleId>
              </a:tblPr>
              <a:tblGrid>
                <a:gridCol w="1889150"/>
                <a:gridCol w="600525"/>
                <a:gridCol w="638050"/>
                <a:gridCol w="613025"/>
                <a:gridCol w="600525"/>
                <a:gridCol w="600525"/>
                <a:gridCol w="600525"/>
                <a:gridCol w="600525"/>
                <a:gridCol w="600525"/>
                <a:gridCol w="600525"/>
                <a:gridCol w="600525"/>
                <a:gridCol w="666200"/>
              </a:tblGrid>
              <a:tr h="635000">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Исход переноса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ПГД</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День переноса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Перенесено эмбрионов</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Заморожено эмбрионов</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Частота оплодотворения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Частота дробления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Частота формирования BL</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Частота формирования хороших BL</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Частота получения ОКК</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KPIScore</a:t>
                      </a:r>
                      <a:endParaRPr b="1" i="0" sz="1200" u="none" cap="none" strike="noStrike">
                        <a:solidFill>
                          <a:srgbClr val="000000"/>
                        </a:solidFill>
                        <a:latin typeface="Calibri"/>
                        <a:ea typeface="Calibri"/>
                        <a:cs typeface="Calibri"/>
                        <a:sym typeface="Calibri"/>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Predicted</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BEEF3"/>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клиническая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4</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0.875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0.857143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0.571429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0.777778</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0.428571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0.583333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0.625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клиническая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0.533333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0.25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0.913043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0.714286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0.571429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0.888889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0.25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0.666667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0.666667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0.714286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клиническая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0.333333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0.571429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0.666667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0.333333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2934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0.555556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6</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0.875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0.571429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0.666667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AC090"/>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клиническая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0.625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0.4</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0.818182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19</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клиническая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0.666667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клиническая</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0.75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0.333333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0.666667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да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0.428571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r h="1270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беременность не наступила</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2</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0.25</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1</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0.857143</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7</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нет</a:t>
                      </a:r>
                      <a:endParaRPr sz="1400" u="none" cap="none" strike="noStrike"/>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4F484"/>
                    </a:solidFill>
                  </a:tcPr>
                </a:tc>
              </a:tr>
            </a:tbl>
          </a:graphicData>
        </a:graphic>
      </p:graphicFrame>
      <p:sp>
        <p:nvSpPr>
          <p:cNvPr id="285" name="Google Shape;285;p19"/>
          <p:cNvSpPr/>
          <p:nvPr/>
        </p:nvSpPr>
        <p:spPr>
          <a:xfrm>
            <a:off x="152400" y="381000"/>
            <a:ext cx="89916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The results of applying the model in the form of a report: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ec7cbf6ccb_0_0"/>
          <p:cNvSpPr/>
          <p:nvPr/>
        </p:nvSpPr>
        <p:spPr>
          <a:xfrm>
            <a:off x="0" y="155700"/>
            <a:ext cx="9144000" cy="76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Comparison of AUC for different ages and fertilisation methods</a:t>
            </a:r>
            <a:endParaRPr b="0" i="0" sz="2400" u="none" cap="none" strike="noStrike">
              <a:solidFill>
                <a:schemeClr val="dk1"/>
              </a:solidFill>
              <a:latin typeface="Calibri"/>
              <a:ea typeface="Calibri"/>
              <a:cs typeface="Calibri"/>
              <a:sym typeface="Calibri"/>
            </a:endParaRPr>
          </a:p>
        </p:txBody>
      </p:sp>
      <p:pic>
        <p:nvPicPr>
          <p:cNvPr id="291" name="Google Shape;291;g1ec7cbf6ccb_0_0"/>
          <p:cNvPicPr preferRelativeResize="0"/>
          <p:nvPr/>
        </p:nvPicPr>
        <p:blipFill rotWithShape="1">
          <a:blip r:embed="rId3">
            <a:alphaModFix/>
          </a:blip>
          <a:srcRect b="0" l="0" r="0" t="0"/>
          <a:stretch/>
        </p:blipFill>
        <p:spPr>
          <a:xfrm>
            <a:off x="133775" y="1050275"/>
            <a:ext cx="3817026" cy="2943650"/>
          </a:xfrm>
          <a:prstGeom prst="rect">
            <a:avLst/>
          </a:prstGeom>
          <a:noFill/>
          <a:ln>
            <a:noFill/>
          </a:ln>
        </p:spPr>
      </p:pic>
      <p:pic>
        <p:nvPicPr>
          <p:cNvPr id="292" name="Google Shape;292;g1ec7cbf6ccb_0_0"/>
          <p:cNvPicPr preferRelativeResize="0"/>
          <p:nvPr/>
        </p:nvPicPr>
        <p:blipFill rotWithShape="1">
          <a:blip r:embed="rId4">
            <a:alphaModFix/>
          </a:blip>
          <a:srcRect b="0" l="0" r="0" t="0"/>
          <a:stretch/>
        </p:blipFill>
        <p:spPr>
          <a:xfrm>
            <a:off x="4572000" y="1050275"/>
            <a:ext cx="3668225" cy="2943650"/>
          </a:xfrm>
          <a:prstGeom prst="rect">
            <a:avLst/>
          </a:prstGeom>
          <a:noFill/>
          <a:ln>
            <a:noFill/>
          </a:ln>
        </p:spPr>
      </p:pic>
      <p:pic>
        <p:nvPicPr>
          <p:cNvPr id="293" name="Google Shape;293;g1ec7cbf6ccb_0_0"/>
          <p:cNvPicPr preferRelativeResize="0"/>
          <p:nvPr/>
        </p:nvPicPr>
        <p:blipFill rotWithShape="1">
          <a:blip r:embed="rId5">
            <a:alphaModFix/>
          </a:blip>
          <a:srcRect b="0" l="0" r="0" t="0"/>
          <a:stretch/>
        </p:blipFill>
        <p:spPr>
          <a:xfrm>
            <a:off x="2215600" y="3993925"/>
            <a:ext cx="6024626" cy="2789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p:nvPr/>
        </p:nvSpPr>
        <p:spPr>
          <a:xfrm>
            <a:off x="391350" y="690275"/>
            <a:ext cx="8229600" cy="590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It is possible to analyse in detail only selected protocols with pregnancy failures and at the same time have a working system for real-time evaluation of laboratory KPIs.</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 The developed model monitors KPIs to evaluate the performance of individual embryologists and culture conditions. Inconsistencies in which can be detected in the model report and used to provide systematic and early detection of adverse outcomes and clinically significant changes in laboratory performance indicators.</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Data on the accuracy of prediction of the outcome of the model report is superior to the similar accuracy of prediction of transfer outcome from experienced embryologists based on clinical and laboratory parameters - 51% (range 43-59%), which allows its application for remote monitoring of the performance of the ART department and use it as an effective mechanism of the system of general quality control of the clinic.</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The developed neural network has sufficient predictive power to analyse IVF protocols. It can be used both for retrospective analyses of performance and for prospective assessment of the chances of clinical pregnancy and is promising in terms of assisting in medical decision-making.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The model can be used as a tool to monitor the quality of performance and success of IVF programmes. It provides an indication of cases in which transfer should have resulted in pregnancy, if the expected and actual pregnancy rates do not match - there are good reasons to identify factors preventing implantation. On the laboratory side, it takes into account KPIs, the values of which are automatically calculated by the model, and on the clinical side, it compares the actual pregnancy rate with the theoretically calculated one.</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The developed deep learning neural network model has successfully passed all validation tests, has comparable abilities with AI systems used in ART to correctly predict the chance of clinical pregnancy in a particular IVF protocol and the cumulative incidence of PND over a selected period of time, and has the ability to track laboratory KPIs and their impact on transfer outcomes in detail.</a:t>
            </a:r>
            <a:endParaRPr>
              <a:solidFill>
                <a:schemeClr val="dk1"/>
              </a:solidFill>
              <a:latin typeface="Cambria Math"/>
              <a:ea typeface="Cambria Math"/>
              <a:cs typeface="Cambria Math"/>
              <a:sym typeface="Cambria Math"/>
            </a:endParaRPr>
          </a:p>
        </p:txBody>
      </p:sp>
      <p:sp>
        <p:nvSpPr>
          <p:cNvPr id="299" name="Google Shape;299;p20"/>
          <p:cNvSpPr/>
          <p:nvPr/>
        </p:nvSpPr>
        <p:spPr>
          <a:xfrm>
            <a:off x="0" y="228600"/>
            <a:ext cx="914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Applications of the model:</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p:nvPr/>
        </p:nvSpPr>
        <p:spPr>
          <a:xfrm>
            <a:off x="304800" y="871200"/>
            <a:ext cx="8305800" cy="5115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1. </a:t>
            </a:r>
            <a:r>
              <a:rPr b="1" lang="en-US" sz="1600">
                <a:solidFill>
                  <a:schemeClr val="dk1"/>
                </a:solidFill>
                <a:latin typeface="Cambria Math"/>
                <a:ea typeface="Cambria Math"/>
                <a:cs typeface="Cambria Math"/>
                <a:sym typeface="Cambria Math"/>
              </a:rPr>
              <a:t>Data preparation</a:t>
            </a:r>
            <a:r>
              <a:rPr lang="en-US" sz="1600">
                <a:solidFill>
                  <a:schemeClr val="dk1"/>
                </a:solidFill>
                <a:latin typeface="Cambria Math"/>
                <a:ea typeface="Cambria Math"/>
                <a:cs typeface="Cambria Math"/>
                <a:sym typeface="Cambria Math"/>
              </a:rPr>
              <a:t>: Obtaining access to the MIS database in the form of a report, pre-processing and coding the data with division into training, validation and test data sets.</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2 </a:t>
            </a:r>
            <a:r>
              <a:rPr b="1" lang="en-US" sz="1600">
                <a:solidFill>
                  <a:schemeClr val="dk1"/>
                </a:solidFill>
                <a:latin typeface="Cambria Math"/>
                <a:ea typeface="Cambria Math"/>
                <a:cs typeface="Cambria Math"/>
                <a:sym typeface="Cambria Math"/>
              </a:rPr>
              <a:t>Determination of the network architecture</a:t>
            </a:r>
            <a:r>
              <a:rPr lang="en-US" sz="1600">
                <a:solidFill>
                  <a:schemeClr val="dk1"/>
                </a:solidFill>
                <a:latin typeface="Cambria Math"/>
                <a:ea typeface="Cambria Math"/>
                <a:cs typeface="Cambria Math"/>
                <a:sym typeface="Cambria Math"/>
              </a:rPr>
              <a:t>: Selection of the neural network structure: number of layers, number of neurons in each layer, types of layers. Definition of activation function, loss function, optimiser and metric for model evaluation.</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3. </a:t>
            </a:r>
            <a:r>
              <a:rPr b="1" lang="en-US" sz="1600">
                <a:solidFill>
                  <a:schemeClr val="dk1"/>
                </a:solidFill>
                <a:latin typeface="Cambria Math"/>
                <a:ea typeface="Cambria Math"/>
                <a:cs typeface="Cambria Math"/>
                <a:sym typeface="Cambria Math"/>
              </a:rPr>
              <a:t>Initialising the model</a:t>
            </a:r>
            <a:r>
              <a:rPr lang="en-US" sz="1600">
                <a:solidFill>
                  <a:schemeClr val="dk1"/>
                </a:solidFill>
                <a:latin typeface="Cambria Math"/>
                <a:ea typeface="Cambria Math"/>
                <a:cs typeface="Cambria Math"/>
                <a:sym typeface="Cambria Math"/>
              </a:rPr>
              <a:t>: Creating the model using Python libraries.</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4. </a:t>
            </a:r>
            <a:r>
              <a:rPr b="1" lang="en-US" sz="1600">
                <a:solidFill>
                  <a:schemeClr val="dk1"/>
                </a:solidFill>
                <a:latin typeface="Cambria Math"/>
                <a:ea typeface="Cambria Math"/>
                <a:cs typeface="Cambria Math"/>
                <a:sym typeface="Cambria Math"/>
              </a:rPr>
              <a:t>Model compilation</a:t>
            </a:r>
            <a:r>
              <a:rPr lang="en-US" sz="1600">
                <a:solidFill>
                  <a:schemeClr val="dk1"/>
                </a:solidFill>
                <a:latin typeface="Cambria Math"/>
                <a:ea typeface="Cambria Math"/>
                <a:cs typeface="Cambria Math"/>
                <a:sym typeface="Cambria Math"/>
              </a:rPr>
              <a:t>: Build the model according to the defined architecture.</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5. </a:t>
            </a:r>
            <a:r>
              <a:rPr b="1" lang="en-US" sz="1600">
                <a:solidFill>
                  <a:schemeClr val="dk1"/>
                </a:solidFill>
                <a:latin typeface="Cambria Math"/>
                <a:ea typeface="Cambria Math"/>
                <a:cs typeface="Cambria Math"/>
                <a:sym typeface="Cambria Math"/>
              </a:rPr>
              <a:t>Model training</a:t>
            </a:r>
            <a:r>
              <a:rPr lang="en-US" sz="1600">
                <a:solidFill>
                  <a:schemeClr val="dk1"/>
                </a:solidFill>
                <a:latin typeface="Cambria Math"/>
                <a:ea typeface="Cambria Math"/>
                <a:cs typeface="Cambria Math"/>
                <a:sym typeface="Cambria Math"/>
              </a:rPr>
              <a:t>: Using training data for model input and appropriate training method. During training, the model updates the weights using error back propagation method to minimise the loss function.</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6. </a:t>
            </a:r>
            <a:r>
              <a:rPr b="1" lang="en-US" sz="1600">
                <a:solidFill>
                  <a:schemeClr val="dk1"/>
                </a:solidFill>
                <a:latin typeface="Cambria Math"/>
                <a:ea typeface="Cambria Math"/>
                <a:cs typeface="Cambria Math"/>
                <a:sym typeface="Cambria Math"/>
              </a:rPr>
              <a:t>Model evaluation</a:t>
            </a:r>
            <a:r>
              <a:rPr lang="en-US" sz="1600">
                <a:solidFill>
                  <a:schemeClr val="dk1"/>
                </a:solidFill>
                <a:latin typeface="Cambria Math"/>
                <a:ea typeface="Cambria Math"/>
                <a:cs typeface="Cambria Math"/>
                <a:sym typeface="Cambria Math"/>
              </a:rPr>
              <a:t>: Evaluating the performance of the model on validation data to check its generalisability. Evaluation on test dataset for final evaluation of the model.</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latin typeface="Cambria Math"/>
              <a:ea typeface="Cambria Math"/>
              <a:cs typeface="Cambria Math"/>
              <a:sym typeface="Cambria Math"/>
            </a:endParaRPr>
          </a:p>
          <a:p>
            <a:pPr indent="0" lvl="0" marL="0" marR="0" rtl="0" algn="just">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7. </a:t>
            </a:r>
            <a:r>
              <a:rPr b="1" lang="en-US" sz="1600">
                <a:solidFill>
                  <a:schemeClr val="dk1"/>
                </a:solidFill>
                <a:latin typeface="Cambria Math"/>
                <a:ea typeface="Cambria Math"/>
                <a:cs typeface="Cambria Math"/>
                <a:sym typeface="Cambria Math"/>
              </a:rPr>
              <a:t>Fine Tuning and Optimisation</a:t>
            </a:r>
            <a:r>
              <a:rPr lang="en-US" sz="1600">
                <a:solidFill>
                  <a:schemeClr val="dk1"/>
                </a:solidFill>
                <a:latin typeface="Cambria Math"/>
                <a:ea typeface="Cambria Math"/>
                <a:cs typeface="Cambria Math"/>
                <a:sym typeface="Cambria Math"/>
              </a:rPr>
              <a:t>: Tune the hyperparameters of the model including learning rate, regularisation and other parameters to improve the performance of the model.</a:t>
            </a:r>
            <a:endParaRPr sz="1600">
              <a:solidFill>
                <a:schemeClr val="dk1"/>
              </a:solidFill>
              <a:latin typeface="Cambria Math"/>
              <a:ea typeface="Cambria Math"/>
              <a:cs typeface="Cambria Math"/>
              <a:sym typeface="Cambria Math"/>
            </a:endParaRPr>
          </a:p>
        </p:txBody>
      </p:sp>
      <p:sp>
        <p:nvSpPr>
          <p:cNvPr id="102" name="Google Shape;102;p5"/>
          <p:cNvSpPr/>
          <p:nvPr/>
        </p:nvSpPr>
        <p:spPr>
          <a:xfrm>
            <a:off x="0" y="142050"/>
            <a:ext cx="91440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Training a neural network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p:nvPr/>
        </p:nvSpPr>
        <p:spPr>
          <a:xfrm>
            <a:off x="1295400" y="1447800"/>
            <a:ext cx="67056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lang="en-US" sz="1600">
                <a:solidFill>
                  <a:schemeClr val="dk1"/>
                </a:solidFill>
                <a:latin typeface="Cambria Math"/>
                <a:ea typeface="Cambria Math"/>
                <a:cs typeface="Cambria Math"/>
                <a:sym typeface="Cambria Math"/>
              </a:rPr>
              <a:t>Medworks Incoming Data:</a:t>
            </a:r>
            <a:endParaRPr b="1"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"Age", "No. of attempts", "Number of follicles", "Number of OKCs", "Number of inseminated", "2 pN", "Number of embryos on day 3", "Number of Bl", "Number of Bl of good quality"</a:t>
            </a:r>
            <a:endParaRPr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rPr b="1" lang="en-US" sz="1600">
                <a:solidFill>
                  <a:schemeClr val="dk1"/>
                </a:solidFill>
                <a:latin typeface="Cambria Math"/>
                <a:ea typeface="Cambria Math"/>
                <a:cs typeface="Cambria Math"/>
                <a:sym typeface="Cambria Math"/>
              </a:rPr>
              <a:t>KPI:</a:t>
            </a:r>
            <a:endParaRPr b="1"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"Fertilisation frequency",  </a:t>
            </a:r>
            <a:r>
              <a:rPr lang="en-US" sz="1600">
                <a:solidFill>
                  <a:schemeClr val="dk1"/>
                </a:solidFill>
                <a:latin typeface="Cambria Math"/>
                <a:ea typeface="Cambria Math"/>
                <a:cs typeface="Cambria Math"/>
                <a:sym typeface="Cambria Math"/>
              </a:rPr>
              <a:t>"Cleavage D3 frequency",</a:t>
            </a:r>
            <a:r>
              <a:rPr lang="en-US" sz="1600">
                <a:solidFill>
                  <a:schemeClr val="dk1"/>
                </a:solidFill>
                <a:latin typeface="Cambria Math"/>
                <a:ea typeface="Cambria Math"/>
                <a:cs typeface="Cambria Math"/>
                <a:sym typeface="Cambria Math"/>
              </a:rPr>
              <a:t> "Blastocyst formation frequency", "Good quality blastocyst formation frequency", "OCC retrieval frequency", "Number of Day 5 embryos", "Embryos frozen", "Transfer day", "Embryos transferred"</a:t>
            </a:r>
            <a:endParaRPr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rPr b="1" lang="en-US" sz="1600">
                <a:solidFill>
                  <a:schemeClr val="dk1"/>
                </a:solidFill>
                <a:latin typeface="Cambria Math"/>
                <a:ea typeface="Cambria Math"/>
                <a:cs typeface="Cambria Math"/>
                <a:sym typeface="Cambria Math"/>
              </a:rPr>
              <a:t>KPIScore</a:t>
            </a:r>
            <a:endParaRPr b="1" sz="1600">
              <a:solidFill>
                <a:schemeClr val="dk1"/>
              </a:solidFill>
              <a:latin typeface="Cambria Math"/>
              <a:ea typeface="Cambria Math"/>
              <a:cs typeface="Cambria Math"/>
              <a:sym typeface="Cambria Math"/>
            </a:endParaRPr>
          </a:p>
        </p:txBody>
      </p:sp>
      <p:sp>
        <p:nvSpPr>
          <p:cNvPr id="108" name="Google Shape;108;p7"/>
          <p:cNvSpPr/>
          <p:nvPr/>
        </p:nvSpPr>
        <p:spPr>
          <a:xfrm>
            <a:off x="0" y="381000"/>
            <a:ext cx="9144000" cy="779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Selection of model parameters and calculation of necessary indicators</a:t>
            </a:r>
            <a:endParaRPr b="0" i="0" sz="2400" u="none" cap="none" strike="noStrike">
              <a:solidFill>
                <a:schemeClr val="dk1"/>
              </a:solidFill>
              <a:latin typeface="Cambria Math"/>
              <a:ea typeface="Cambria Math"/>
              <a:cs typeface="Cambria Math"/>
              <a:sym typeface="Cambria Math"/>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8"/>
          <p:cNvGraphicFramePr/>
          <p:nvPr/>
        </p:nvGraphicFramePr>
        <p:xfrm>
          <a:off x="478275" y="1029950"/>
          <a:ext cx="3000000" cy="3000000"/>
        </p:xfrm>
        <a:graphic>
          <a:graphicData uri="http://schemas.openxmlformats.org/drawingml/2006/table">
            <a:tbl>
              <a:tblPr>
                <a:noFill/>
                <a:tableStyleId>{BC919D72-F692-4BA7-B6D5-91C9A4BED981}</a:tableStyleId>
              </a:tblPr>
              <a:tblGrid>
                <a:gridCol w="1653200"/>
                <a:gridCol w="805125"/>
                <a:gridCol w="805125"/>
                <a:gridCol w="805125"/>
                <a:gridCol w="805125"/>
                <a:gridCol w="805125"/>
                <a:gridCol w="805125"/>
                <a:gridCol w="805125"/>
                <a:gridCol w="805125"/>
              </a:tblGrid>
              <a:tr h="108850">
                <a:tc>
                  <a:txBody>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rgbClr val="374151"/>
                        </a:solidFill>
                        <a:latin typeface="Quattrocento Sans"/>
                        <a:ea typeface="Quattrocento Sans"/>
                        <a:cs typeface="Quattrocento Sans"/>
                        <a:sym typeface="Quattrocento Sans"/>
                      </a:endParaRPr>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Count</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Mean</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Std</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Min</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25%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50%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75%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374151"/>
                          </a:solidFill>
                          <a:latin typeface="Quattrocento Sans"/>
                          <a:ea typeface="Quattrocento Sans"/>
                          <a:cs typeface="Quattrocento Sans"/>
                          <a:sym typeface="Quattrocento Sans"/>
                        </a:rPr>
                        <a:t>Max</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088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Age</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35.52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5.26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399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No. of attempts</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1.91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2073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Number of follicles</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8.86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5.95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8</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60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34775">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OCC</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7.46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4.96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7</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2073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Number of inseminated</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5.74</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3.96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8</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088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 pN</a:t>
                      </a:r>
                      <a:endParaRPr b="0" i="0" sz="1200" u="none" cap="none" strike="noStrike">
                        <a:solidFill>
                          <a:srgbClr val="374151"/>
                        </a:solidFill>
                        <a:latin typeface="Quattrocento Sans"/>
                        <a:ea typeface="Quattrocento Sans"/>
                        <a:cs typeface="Quattrocento Sans"/>
                        <a:sym typeface="Quattrocento Sans"/>
                      </a:endParaRPr>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4.03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2.98</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202175">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Number of D3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3.95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2.92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088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Number of Bl</a:t>
                      </a:r>
                      <a:endParaRPr b="0" i="0" sz="1200" u="none" cap="none" strike="noStrike">
                        <a:solidFill>
                          <a:srgbClr val="374151"/>
                        </a:solidFill>
                        <a:latin typeface="Quattrocento Sans"/>
                        <a:ea typeface="Quattrocento Sans"/>
                        <a:cs typeface="Quattrocento Sans"/>
                        <a:sym typeface="Quattrocento Sans"/>
                      </a:endParaRPr>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1.89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17</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50325">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Number of Bl of good quality</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0.89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1.53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212525">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FR</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0.73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0.25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0.75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710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Cleavage</a:t>
                      </a:r>
                      <a:r>
                        <a:rPr lang="en-US" sz="1200">
                          <a:solidFill>
                            <a:srgbClr val="374151"/>
                          </a:solidFill>
                          <a:latin typeface="Quattrocento Sans"/>
                          <a:ea typeface="Quattrocento Sans"/>
                          <a:cs typeface="Quattrocento Sans"/>
                          <a:sym typeface="Quattrocento Sans"/>
                        </a:rPr>
                        <a:t> Rate</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0.96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0.16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32140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Bl Rate</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0.33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0.36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0.25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0.67</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419875">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good quality blastocysts rate</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0.16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0.25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0.29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2384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OCC Rate</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0.85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0.28</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0.75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14</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22290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Number of Day 5 embryos</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3.17</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3.51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311025">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Embryos cryo</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1.05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1.53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0885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ET Day</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3.59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1.13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7</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290275">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Embryos transferred</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1.45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0.58</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60700">
                <a:tc>
                  <a:txBody>
                    <a:bodyPr/>
                    <a:lstStyle/>
                    <a:p>
                      <a:pPr indent="0" lvl="0" marL="0" marR="0" rtl="0" algn="ctr">
                        <a:lnSpc>
                          <a:spcPct val="100000"/>
                        </a:lnSpc>
                        <a:spcBef>
                          <a:spcPts val="0"/>
                        </a:spcBef>
                        <a:spcAft>
                          <a:spcPts val="0"/>
                        </a:spcAft>
                        <a:buClr>
                          <a:srgbClr val="000000"/>
                        </a:buClr>
                        <a:buSzPts val="1200"/>
                        <a:buFont typeface="Arial"/>
                        <a:buNone/>
                      </a:pPr>
                      <a:r>
                        <a:rPr lang="en-US" sz="1200">
                          <a:solidFill>
                            <a:srgbClr val="374151"/>
                          </a:solidFill>
                          <a:latin typeface="Quattrocento Sans"/>
                          <a:ea typeface="Quattrocento Sans"/>
                          <a:cs typeface="Quattrocento Sans"/>
                          <a:sym typeface="Quattrocento Sans"/>
                        </a:rPr>
                        <a:t>ET outcome</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0.38</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0.49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0</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r h="1088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KPIScore</a:t>
                      </a:r>
                      <a:endParaRPr b="0" i="0" sz="1200" u="none" cap="none" strike="noStrike">
                        <a:solidFill>
                          <a:srgbClr val="374151"/>
                        </a:solidFill>
                        <a:latin typeface="Quattrocento Sans"/>
                        <a:ea typeface="Quattrocento Sans"/>
                        <a:cs typeface="Quattrocento Sans"/>
                        <a:sym typeface="Quattrocento Sans"/>
                      </a:endParaRPr>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3856</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14.93</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4.62</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11</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19</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374151"/>
                          </a:solidFill>
                          <a:latin typeface="Quattrocento Sans"/>
                          <a:ea typeface="Quattrocento Sans"/>
                          <a:cs typeface="Quattrocento Sans"/>
                          <a:sym typeface="Quattrocento Sans"/>
                        </a:rPr>
                        <a:t>25</a:t>
                      </a:r>
                      <a:endParaRPr sz="1400" u="none" cap="none" strike="noStrike"/>
                    </a:p>
                  </a:txBody>
                  <a:tcPr marT="5175" marB="0" marR="5175" marL="5175" anchor="ctr">
                    <a:lnL cap="flat" cmpd="sng" w="12700">
                      <a:solidFill>
                        <a:srgbClr val="D9D9E3"/>
                      </a:solidFill>
                      <a:prstDash val="solid"/>
                      <a:round/>
                      <a:headEnd len="sm" w="sm" type="none"/>
                      <a:tailEnd len="sm" w="sm" type="none"/>
                    </a:lnL>
                    <a:lnR cap="flat" cmpd="sng" w="12700">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solidFill>
                      <a:srgbClr val="F7F7F8"/>
                    </a:solidFill>
                  </a:tcPr>
                </a:tc>
              </a:tr>
            </a:tbl>
          </a:graphicData>
        </a:graphic>
      </p:graphicFrame>
      <p:sp>
        <p:nvSpPr>
          <p:cNvPr id="114" name="Google Shape;114;p8"/>
          <p:cNvSpPr/>
          <p:nvPr/>
        </p:nvSpPr>
        <p:spPr>
          <a:xfrm>
            <a:off x="0" y="213275"/>
            <a:ext cx="91440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Dataset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https://lh7-us.googleusercontent.com/BvwtciShFVbaHNCGamrlSYCpIe0rODVuhq_8AA4v8Fs-Tb-DCqMuBn_yk3USkdJIi71HlRalrGeb3RO7gh2ils1TN1oLbgZbSz0S4aUeP-vnQQhe9BTiajWk0WxhfMarJapfxIg3cCWc" id="119" name="Google Shape;119;p10"/>
          <p:cNvPicPr preferRelativeResize="0"/>
          <p:nvPr/>
        </p:nvPicPr>
        <p:blipFill rotWithShape="1">
          <a:blip r:embed="rId3">
            <a:alphaModFix/>
          </a:blip>
          <a:srcRect b="0" l="0" r="0" t="0"/>
          <a:stretch/>
        </p:blipFill>
        <p:spPr>
          <a:xfrm>
            <a:off x="201161" y="1371600"/>
            <a:ext cx="8561839" cy="4267200"/>
          </a:xfrm>
          <a:prstGeom prst="rect">
            <a:avLst/>
          </a:prstGeom>
          <a:noFill/>
          <a:ln>
            <a:noFill/>
          </a:ln>
        </p:spPr>
      </p:pic>
      <p:sp>
        <p:nvSpPr>
          <p:cNvPr id="120" name="Google Shape;120;p10"/>
          <p:cNvSpPr/>
          <p:nvPr/>
        </p:nvSpPr>
        <p:spPr>
          <a:xfrm>
            <a:off x="1143000" y="5715000"/>
            <a:ext cx="7696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(Salih et al., 2023. doi: 10.1093/hropen/hoad031)</a:t>
            </a:r>
            <a:endParaRPr b="0" i="0" sz="1400" u="none" cap="none" strike="noStrike">
              <a:solidFill>
                <a:schemeClr val="dk1"/>
              </a:solidFill>
              <a:latin typeface="Cambria Math"/>
              <a:ea typeface="Cambria Math"/>
              <a:cs typeface="Cambria Math"/>
              <a:sym typeface="Cambria Math"/>
            </a:endParaRPr>
          </a:p>
        </p:txBody>
      </p:sp>
      <p:sp>
        <p:nvSpPr>
          <p:cNvPr id="121" name="Google Shape;121;p10"/>
          <p:cNvSpPr/>
          <p:nvPr/>
        </p:nvSpPr>
        <p:spPr>
          <a:xfrm>
            <a:off x="0" y="381000"/>
            <a:ext cx="914400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Neural networks and their results in literature data and in a comparison experiment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p:nvPr/>
        </p:nvSpPr>
        <p:spPr>
          <a:xfrm>
            <a:off x="0" y="381000"/>
            <a:ext cx="914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Modelling the learning process from publications</a:t>
            </a:r>
            <a:endParaRPr b="0" i="0" sz="2400" u="none" cap="none" strike="noStrike">
              <a:solidFill>
                <a:schemeClr val="dk1"/>
              </a:solidFill>
              <a:latin typeface="Calibri"/>
              <a:ea typeface="Calibri"/>
              <a:cs typeface="Calibri"/>
              <a:sym typeface="Calibri"/>
            </a:endParaRPr>
          </a:p>
        </p:txBody>
      </p:sp>
      <p:sp>
        <p:nvSpPr>
          <p:cNvPr descr="data:image/png;base64,iVBORw0KGgoAAAANSUhEUgAAAkAAAAHHCAYAAABXx+fLAAAAOXRFWHRTb2Z0d2FyZQBNYXRwbG90bGliIHZlcnNpb24zLjcuMSwgaHR0cHM6Ly9tYXRwbG90bGliLm9yZy/bCgiHAAAACXBIWXMAAA9hAAAPYQGoP6dpAACK9UlEQVR4nO3dd3hTZfvA8W+6C7RldENpy94te8muIhtBRUWm4E8BBVFfRGQIr/AKiiioKLIUB0OWioogGwQZZe/Rslp2B9CVnN8fh6QNHXSkPUlzf64rV9OTk3PupIXcfc7z3LdOURQFIYQQQgg74qB1AEIIIYQQRU0SICGEEELYHUmAhBBCCGF3JAESQgghhN2RBEgIIYQQdkcSICGEEELYHUmAhBBCCGF3JAESQgghhN1x0joAIUTxkpKSwq1btzAYDAQGBmodjhBCZElGgIQQBbZ3715eeOEFvL29cXV1JSAggN69e2sdlhBCZEtGgIRN0+l0udpv06ZNtG3btnCDsVNr1qyhT58+1KhRgw8++IDKlSsD4Ovrq3FkQgiRPZ30AhO2bMmSJWbff/vtt/z111989913Ztsff/xx/Pz8ijI0u3Dr1i2qV69OixYtWL58OS4uLlqHJIQQuSIJkChWRowYweeff478WheNjz/+mEmTJhEdHU2ZMmW0DkcIIXJN5gAJu3Lt2jVeeukl/Pz8cHNzIywsjMWLF5vts2jRInQ6HRcuXDDb3rZtW7PLaJs3b0an07FixYpM5ylVqhQDBw4023bu3DmeeeYZypYtS4kSJWjWrBm//fZbpucmJSUxadIkqlWrhpubGwEBAfTq1YuzZ89y4cIFdDpdjjfjeY2vY+/evfl6r3IT7z///EN4eDhTp04lKCgIV1dXqlatyv/+9z8MBoNpvzZt2hAWFpbleapXr07Hjh3NYn7Uew+QnJzMxIkTqVKlCq6urgQFBfGf//yH5ORks/10Oh0jRozIdN6uXbsSEhJi+t743i5atMhsv+HDh5u9r0YHDhzgySefxMfHx+z979q1a5avM7/nye75xpuzszMhISG8/fbbpKSkmPa7desWb731FnXr1qVUqVJ4enrSqVMnDh48mOVxBw4cmOXv06RJk8z2yfieAVy8eBF3d/csf245/b5m3De3seb131xISEimbcuXL0en0xXoZy+KB5kDJOzG/fv3adu2LWfOnGHEiBGEhoayfPlyBg4cyJ07dxg5cmShnTs2NpYWLVpw7949Xn/9dcqVK8fixYvp3r07K1as4KmnngJAr9fTtWtXNm7cyHPPPcfIkSNJSEjgr7/+4siRI0RERJhd3lu5ciWrVq0y22acg1MU8d68eZPt27ezfft2Bg8eTMOGDdm4cSNjx47lwoULzJ07F4B+/foxdOhQjhw5Qp06dUzn+ffffzl16hTvvfdenuIzGAx0796d7du38/LLL1OzZk0OHz7MJ598wqlTp1i9enWB3wOAM2fOMG/evEzb4+Li6NSpE4qiMHr0aIKCggB44403LHqenLz88su0atWK5ORk/vzzTz766CPc3NyYMmUKoCawq1ev5plnniE0NJTY2Fi++uor2rRpw7Fjx7Jcoeft7c0nn3xi+r5fv36PjGPChAkkJSXluM/zzz9P586dAVi3bh0//vij2eP5iTU/0tLSGDduXK72zc/PRNgYRYhiZPjw4Up2v9azZs1SAGXJkiWmbSkpKUrz5s2VUqVKKfHx8YqiKMrixYsVQDl37pzZ89u0aaO0adPG9P2mTZsUQFm+fHmmc5UsWVIZMGCA6ftRo0YpgLJt2zbTtoSEBCU0NFQJCQlR9Hq9oiiKsmDBAgVQZs6cmemYBoMh07aJEydm+3oXLlyoAMq///6b5eM5yW28bdq0UQBl0qRJZs8fOHCgAiiHDx9WFEVR7ty5o7i5uSljxowx2+/1119XSpYsqSQmJiqKkvv3/rvvvlMcHBzM4lMURZk7d64CKDt27DBtA5Thw4dneo1dunRRgoODTd+fP39eAZSFCxeatj377LNKnTp1lKCgILOf559//qkAyo8//mh2zODgYKVLly6ZzpVRXs6T2+criqIEBgYqnTt3Nn2flJRk+jllfK6rq6syefLkTMft27evEhoaarYNUCZOnGj6fsCAAWbv2ZEjRxQHBwelU6dOCqCcP3/e7PmnTp1SAOWjjz4ybZsxY0amfXMba17+zSmK+vPIuO2LL75QXF1dlXbt2uX7Zy+KD7kEJuzGunXr8Pf35/nnnzdtc3Z25vXXXycxMZEtW7YA6auXLl26lKvjJiQkcOPGDbNbVudu0qQJjz32mGlbqVKlePnll7lw4QLHjh0D4Oeff8bb25vXXnst0zFyu+LtYXFxcdy4cYOEhIRcPye38QI4OjpmGvl48803AUyXzLy8vOjRowc//vijaX6WXq9n6dKl9OzZk5IlSwK5f++XL19OzZo1qVGjhtn73r59e0Bd9ZdRUlJSpp9RampqjufYt28fy5cvZ9q0aTg4mP9XaXwvy5Url+MxciOn8+QkMTGRGzducPnyZb7++mtiYmLo0KGD6XFXV1fT8fR6PTdv3qRUqVJUr16d/fv3ZzpeSkoKrq6ueYp97NixNGjQgGeeeSbLx40jQ25ubjkeJ6+x5se9e/eYPHkyI0aMoGLFijnum9+fibAt8pMVdiMqKoqqVatm+g+tZs2apscB6tevj5ubG++//z6nT59+5Afm4MGD8fHxMbvdvXs307mrV6+e6bkPn/vs2bNUr14dJyfLXZ2OiIjAx8cHT09PypQpw7BhwzLF97DcxqvT6QgMDMTT09Nsv+rVq+Pg4GA2z6N///5ER0ezbds2ADZs2EBsbKzZZZbcvvenT5/m6NGjmd73atWqAepcr4zmz5+fad/169fn+B688847tGrVKss5PY0aNcLZ2ZlJkyZx4MABU5wZ5z3lVk7nyclrr72Gj48PFSpU4P/+7/8YMGCAWSJqMBj45JNPqFq1Kq6urnh7e+Pj48OhQ4eIi4vLdLw7d+5QqlSpXJ9/+/bt/PLLL3z44YfZJufGPwa8vLxyPFZeY82PmTNnkpSUxLvvvvvIffP7MxG2ReYACfEQPz8/Zs+ezfDhw00fqEZt2rTJtP+ECRNo1aqV2bZu3boVaox58fnnn1OtWjWSk5PZvHkzH330EQBffPFFgY/t7u6e6307duyIn58fS5YsoXXr1ixZsgR/f38iIiJM++T2vTcYDNStW5eZM2dmeS7jnByjHj16ZJoI/d577xETE5Pl89evX8+GDRvYtWtXlo8HBwezcOFCRo4cSYMGDcweq1evXpbPyc95cvL222/zxBNPoNfrOXr0KJMnT0ZRFBYuXAjA1KlTGT9+PIMHD2bKlCmULVsWBwcHRo0alWWiFhMTQ3BwcK7PP2bMGDp27Ej79u0zTR42MibAD0+cflheY82rGzduMGPGDMaOHUvZsmVz3LcgPxNhWyQBEnYjODiYQ4cOYTAYzEaBTpw4YXrcaMiQIfTq1YsjR46YVtYYL+s8rG7dumYf4qBeFnr43CdPnsz03IfPXblyZXbv3k1qairOzs55fYlZatKkCY0aNQKgS5cuHDx4kD/++CPH5+Q23tDQUNavX09CQgIeHh6m/U6dOoXBYDD74HN0dOSFF15g0aJFfPjhh6xevZqhQ4dmeq9y895XrlyZgwcP0qFDh1xdGqxQoUKmn9GsWbOyTIAUReGdd97hqaeeolmzZtkes2/fvkRHR/P+++/z3XffUaZMGV588cVHxpLX82SnVq1aptfUsWNHkpOTeffdd/nggw8IDAxkxYoVtGvXjvnz55s9786dO3h7e5ttS01N5cyZMzz55JO5Ovfq1avZtWvXIy9P7d27FycnJ8LDw3PcLy+x5sd///tfPDw8HrnQoaA/E2Fb5BKYsBudO3cmJiaGpUuXmralpaUxe/ZsSpUqlWl0p2zZsrRu3ZqIiAgiIiIKVOemc+fO7Nmzx+yvyrt37/L1118TEhJCrVq1AOjduzc3btxgzpw5mY6hWKi2kcFgyJR05Dfezp07o9frM8VrHJnp0qWL2fZ+/fpx+/Zt/u///o/ExMRsE4ZHvffPPvssly9fznKVzv379x95iS8nP/30E4cOHWLatGk57rd//34mTpzI//73P5555hkiIiIeOdclP+fJrfv37wOYkkZHR8dMvzPLly/n8uXLmZ67Zs0a7t+/b5pDlRO9Xs+7777LCy+8kGNik5KSwtq1a2nfvv0jL63lJda8unDhAl9++SWTJk165IilpX8mwrrJCJCwGy+//DJfffUVAwcOZN++fYSEhLBixQp27NjBrFmzzEYwLO2dd97hxx9/pFOnTrz++uuULVuWxYsXc/78eX7++WfTiFT//v359ttvGT16NHv27KFVq1bcvXuXDRs2MGzYMHr06JHnc+/atYsbN26YLoFt3LiRt956yyLxdu7cmYiICMaNG8f58+cJDw/n77//5ueff+aVV14xW/IO6hyfOnXqmCYxP3z5KLf69evHsmXLeOWVV9i0aRMtW7ZEr9dz4sQJli1bxp9//mka9cqr9evXM3To0CznQBndu3ePF154gbZt2+a7fEJuzpOTXbt24eTkZLoENnv2bOrXr28adevatSuTJ09m0KBBtGjRgsOHD/P9999TqVIls9cxceJEvvjiC1q0aMETTzzxyPNeunQJFxcX1q1bl+0+hw4d4v333+fSpUt06dLFrGK7cdRo9erVPP/88/j5+eUq1owiIyMzJVV6vZ7Lly+zZcsWsz9mtmzZQs2aNRk0aNAjX1tBfybCxmi3AE0Iy8tpGbyiKEpsbKwyaNAgxdvbW3FxcVHq1q2baTlxdgqyDF5RFOXs2bPK008/rZQuXVpxc3NTmjRpovz666+Znnvv3j1l3LhxSmhoqOLs7Kz4+/srTz/9tHL27NlM++ZmGbzx5uLiolSpUkWZMGGCkpyc/MjXm9t4ExMTlTfeeEMJDAxUnJ2dlSpVqij/+9//Mi1rNpo+fboCKFOnTn1kDEYPv/eKopYw+PDDD5XatWsrrq6uSpkyZZSGDRsq77//vhIXF2fajzwug3d3d1cuX75stu/Dy6lffvllpVy5clnul9tl8Lk5T07PN94cHByUChUqKAMGDFAuXbpk2i8pKUl58803lYCAAMXd3V1p2bKlsmvXLrP38tKlS0pQUJAyatQos/fMiCyWwQPKyJEjzfYz/q4Zl7Ybfy8fddu0aVOuY1WU9H9zOd0y/kyDg4MVQFm1apVZvA8v5y/oz0TYJmmFIYQoUp9++ilvvPEGFy5ceORyZGGbJk2axObNm9m8eXO2+4SEhLBo0SKLNiletGgRkyZNylSRWoisyBwgIUSRURSF+fPn06ZNG0l+hBCakjlAQohCd/fuXdauXcumTZs4fPgwa9as0TokUYjq1av3yFWMTz31FH5+fhY9b/ny5bMsVSFEVuQSmBCi0F24cIHQ0FBKly7NsGHD+OCDD7QOSQhh5yQBEkIIIYTdkTlAQgghhLA7kgAJIYQQwu7IJOgsGAwGrly5goeHR747cAshhBCiaCmKQkJCAoGBgZkaXz9MEqAsXLlyJVMzRSGEEELYhosXL1KhQoUc95EEKAvGlggXL17E09NT42iEEEIIkRvx8fEEBQXlqrWRJEBZMF728vT0lARICCGEsDG5mb4ik6CFEEIIYXckARJCCCGE3ZEESAghhBB2RxIgIYQQQtgdSYCEEEIIYXckARJCCCGE3ZEESAghhBB2RxIgIYQQQtgdSYCEEEIIYXckARJCCCGE3ZEESAghhBB2RxIgIYQQQtgdSYCEEEKI3Eq5B4qidRTCAiQBEkIIIXLj7CaYVh7+mqB1JMICJAESQgghcmPnbFAM6teLe7SORhSQJEBCCCHEo8RdgrN/P/hGgV9GgT5Vy4hEAUkCJIQQQjxK5A+AAoH1oUQ5uHYUdn2udVSiACQBEkIIIXJiMMCBJer9pq/AEx+o9zf/D25f0CwsUTCSAAkhhBA5ubAN7kSBqyfU7A5hz0FIK0i7D7+9KavCbJQkQEIIIUROjKM/dXqDSwnQ6aDrLHB0gTMb4OhKTcMT+SMJkBBCCJGd+3fg+Fr1foN+6du9q0Crt9T7v7+j7idsiiRAQgghRHaOrIC0JPCtBYENzB97bBSUqwp3r8HG9zUJT+SfJEBCCCFEdvZ/p36t30+99JWRkyt0m6Xe37tAagPZGEmAhBBCiKzEHIarkeDgDPX6ZL1PyGMQ/qJ6/5eRUhvIhkgCJIQQQmTFOPm5RmcoWS77/Z6Y8qA20DHYNadoYhMFJgmQEEII8bC0ZDi0VL1fv1/O+5Yom6E20Idw63zhxiYsQhIgIYQQ4mEnfoP7t8EjECq3f/T+UhvI5kgCJIQQQjzMePkr/AVwcHz0/hlrA53dKLWBbIAkQEIIIURGdy6mNz6t3zf3z5PaQDZFEiAhhBAio4M/Aop6Satspbw997FR4F1NagPZAEmAhBBCCCODAQ5kqP2TV06u6qUwkNpAVk4SICGEEMLowja4E/2g8Wm3/B0jpCXUl9pA1k4SICGEEMLIOPpT92m18Wl+PZ6hNtDO2ZaJTViUJEBCCCEEqMvejz1ofGocwcmvEmWh41T1/hapDWSNJAESQgghAA6vAH0y+NbO3Pg0P+r1gdDWajNVqQ1kdSQBEkIIISC99k/9FzM3Ps0PnQ66fAKOrmptoCM/F/yYwmIkARJCCCFy0/g0P7yrQOsHtYH+GKteZhNWQRIgIYQQIreNT/Oj5cj02kAbpDaQtZAESAghhH0za3za3/LHz1gbaN9CiN5t+XOIPJMESAghhH0zNj71LA+V2xXOOTLWBvp1lNQGsgKSAAkhhLBvxto/uW18ml9SG8iqSAIkhBDCft25CGc3qffD89D4ND+kNpBVkQRICCGE/Yr8gfTGp6GFfz6pDWQ1JAESQghhnwwGiDTW/slH49P8kNpAVkMSICGEEPbpwtYHjU+9oFb3ojuv1AayCpIACSGsl6JA1E5Iuad1JKI4Mtb+qdsbnN2L9twtR4J3dakNpCFJgIQQ1uvEr7CwE/zwrMyVEJZl1vi0iC5/ZeTkCl0/Ue9LbSBNSAIkhLBep9erXy9sg8jvtY1FFC9mjU/raxNDSMv05OuXkZCWok0cdkoSICGE9YralX5//Xtw94Z2sYjixVj7p0E/yzQ+za/HJ0MJb7h+HHZJbaCiJAmQEMI6JV6Hm6fV+97V1UsW69/TNiZRPFw9BFcPqo1P6z6rbSxmtYGmw61z2sZjRyQBEkJYp+gHoz++taDnl4AODv4I57ZoGpYoBkyNT7tYvvFpftR7FkLbSG2gIqZ5AvT5558TEhKCm5sbTZs2Zc+ePTnuf+fOHYYPH05AQACurq5Uq1aNdevWmR7funUr3bp1IzAwEJ1Ox+rVqwv5FQghCoUxAarYHCo0hCZD1e9/fQNSk7SLS9i21KQMjU81mPycFZ1OnRDt6Apn/5baQEXEScuTL126lNGjRzN37lyaNm3KrFmz6NixIydPnsTX1zfT/ikpKTz++OP4+vqyYsUKypcvT1RUFKVLlzbtc/fuXcLCwhg8eDC9evUqwlcjhLCoqJ3q1+AW6tf278HxX+DWWdj2MbQfp11swnad/A2S7uS78WlKmoFUvcHycZUKxrnlaFy2TkP5/R3uBbUF99L5OpSDToe7SyH2NCsmNE2AZs6cydChQxk0aBAAc+fO5bfffmPBggW88847mfZfsGABt27dYufOnTg7OwMQEhJitk+nTp3o1KlToccuhChEyQkQc0i9X7G5+tXNCzp9CMv6w/ZPoO7T4FNduxiFbTJe/spj49PDl+KYt+0c6w5fJc1QOJeoXKjBby7lqXrvMms+Gsq7aUPyfaw65T3pHhZIt7BAAryKuMaRjdDsElhKSgr79u0jIiIiPRgHByIiIti1a1eWz1m7di3Nmzdn+PDh+Pn5UadOHaZOnYpery+qsIUQReHiHlAMULoieJVP316zO1R7Egyp8MsotZWBELl1JzpPjU8NBoWNx2N57utddJuznbUHrxRa8gOQgjPjUgcD8ILT3zTUncz3sY5cjmfquhO0+N/f9PlqF9/vjuL2XVlmn5FmI0A3btxAr9fj5+dntt3Pz48TJ05k+Zxz587x999/07dvX9atW8eZM2cYNmwYqampTJw4Md+xJCcnk5ycbPo+Pj4+38cSQliAaf5PC/PtOh10ngHnt0L0TrU2UAMrmcchrF/kj+Sm8WlSqp5VBy7zzbZznL1+FwAnBx1d6wXw0mOVqOpXqhCDfJK0X8/jdHAJyyssJeWlzeDokqcjxCelsv5oLGsjr7Dnwi12n1dvE9ccpU01H7qHB/J4LT9KuGh6EUhzNvXqDQYDvr6+fP311zg6OtKwYUMuX77MjBkzCpQATZs2jfffl1LkQlgNY/2f4OaZHytdEdq9qy6JX/+eOiJUyqdo4xO2J2Pj0wb9s9zlZmIy3/0TxXe7orj5YLTEw9WJ55tWZGCLEAJLF9GlpI5T4PQfOFw/gdu/X0CrN/P0dDdnR15sFsyLzYK5fOc+vx68wprIKxy7Gs/GE9fYeOIa7s6OPF7Ljx7hgbSq6oOLk+ZrooqcZgmQt7c3jo6OxMbGmm2PjY3F398/y+cEBATg7OyMo2P6dduaNWsSExNDSkoKLi55y5KNxo4dy+jRo03fx8fHExQUlK9jCSEKKC0ZLu9V7z88AmTU9FU4uBRiD6tJUK+vii4+YZsyNj6t2c3sobPXE5m//Tw/77tEcpp6WbV8aXcGtQyhT+MgPNycizZWY22gVS+rtYFqPwVlK+XrUOVLu/N/bSrzf20qc+ZaAmsjr7Dm4BWibt5j7cErrD14hdIlnOlUJ4Ae4YE0CSmLg4OGhSGLkGYJkIuLCw0bNmTjxo307NkTUEd4Nm7cyIgRI7J8TsuWLfnhhx8wGAw4OKjZ6qlTpwgICMh38gPg6uqKq6trvp8vhLCgK5FqPZQS3uBdNet9HJ2g26fwTQc49BOEPw+V2hZllMLW7H9Q+bnu0+DsjqIo7Dl/i3nbzrPhePof4vUqeDGkVSU61/HHyVHDUZF6z6qXeM9vUWsDvbiywBWrq/h6MPqJ6rzxeDUOXopjbeQVfjl0hesJyfy4J5of90Tj7+lGt7AAeoSXp3agJzotq2QXMk0vgY0ePZoBAwbQqFEjmjRpwqxZs7h7965pVVj//v0pX74806ZNA+DVV19lzpw5jBw5ktdee43Tp08zdepUXn/9ddMxExMTOXPmjOn78+fPExkZSdmyZalYsWLRvkAhRN5FP1j+XrFZzv/hG2sD7flarQ306i5wdiuaGIVtuX9bLaEApIX15feDV5i37RyHLsWZdomo6cvQVpVoElrWOj70jbWBvmieXhuo7tMWOrSO8KDShAeVZlyXmvxz7iZrIi/z+5EYYuKTmLftPPO2naeSd0m6hwfSPSyQSj6FOe9JGzpF0bbk5Jw5c5gxYwYxMTGEh4fz2Wef0bRpUwDatm1LSEgIixYtMu2/a9cu3njjDSIjIylfvjwvvfQSY8aMMV0W27x5M+3aZa7tMGDAALPj5CQ+Ph4vLy/i4uLw9PQs8GsUQuTB98/C6T/VSwDNh+e8b1I8fN4EEq5C6/9IbSCRtT3zYN1b3CxVle6pH3I5Ti2k6erkQO+GFXjpsVAqW+sH/JYZsOm/UNIHRvwL7mUK7VTJaXo2n7zO2sgrbDgea7ocCFC3vBc9wgPpWi8Qfy/r/UMjL5/fmidA1kgSICE0YjDA9BBIioOhm6B8g0c/59haWNZP7ev06g6pDSTMXI27D1+1IeDeSd5P7cdCfSfKlXShX/Ng+jULplwpK5/+kJYCcx+DGyehwQDo/lmRnDYxOY31R2NYE3mF7WduoH+w/F+ng2ah5egeHkinOv6ULpH/6SeFQRKgApIESAiNxByBuS3BpRSMiVLn+jyKosCPz8Op39VJ0wN/Awf7W9EizB25HKcuYz+8i1+cx5KsONHHYyHPtgqnV4PyuDnbUKXkqJ2w8EGB30F/ZL06shDdTExm3eGrrIm8wt6o26btzo66B8vqyxNR09cqltXn5fNb+2iFEMLIWP+nQuPcJT8gtYGEicGgsOXUdeZtO8fOszcBmOi0GYA7FR9n5aButrnCKbiFunR//7fw6yj4v23gVHQjL+VKudKveQj9modw6fY9fjl4lTWRlzkRk8CG49fYcPwaJVzMl9U7azmBPJdkBCgLMgIkhEaWD4KjK6HdOGjzn7w9d+ccWD8O3ErDiL1SG8iOJKXqWRN5mW+2nef0tUQAHB109KhdlunRz+KUHAcv/gxVIh5xJCt27xbMaQz3bkD78dD6La0j4lSscVn9ZS7eum/aXqaEM53qBtAjLJDGRbysXi6BFZAkQEJoQFFgZk11QvOAXyG0Vd6er0+DeW0h5jDU6wO9vi6UMIX1uH03hSX/RLF41wVuJKqFC0u5OvFc4yAGPRZK+UvrYMVg8KwAow7lqfeXVTq0DFYOBSc3eHUnlKusdUQAKIrCgYt3WBt5hV8PXeVGYnpnhQAvN1NPsqJYVi8JUAFJAiSEBm6dh8/C1cnMYy+Ccz6q7l7eB/M6AAr0W52vbt/C+p2/cZf528+xYt8lklLVlUoBXm4MbhlKnyZBeBoLF37bE85tKj4rBBUFvusJ5zZDpXbQb1WBawNZWprewK5zN1kbeYU/jsSQkJxmeqyyT0l6hJene1ggId4lC+X8kgAVkCRAQmgg8gdY/SpUaAJD/sr/cdb9B/Z8pVbOfXVn/hIpYXUURWFv1G3mbT3HX8djMX5y1SnvydBWlehcN8B83smdaJhVD1Dg9cgce3/ZlJtn1dpA+mTo9Q3Ue0briLKVlKpn88lrrD14hQ3Hr5GSYVl9WAUvnmkUxIvNgi16TpkELYSwPVEPCiAWdIVL+/fg+Fq4dQ62fax+L2xWmt7An0djmbftHJEX75i2t6+hFi5sVimbwoWRPwAKhLYuPskPqJe92rwNf/8X/hwLVTqorTOskJuzI0/WCeDJOgGmBq1rIi+z48wNDl6Ko0LZEhZPgPJCEiAhhHXIrgN8Xrl5Qqfpam2g7bOgztPgW6PA4YmilZicxrJ/L7Jgx3ku3VYn2Lo4OdC7QXleeiyUKr4e2T/ZYIAD36v36xfDFYEtRsKh5WptoA2Tiqw2UEF4ujnzdMMKPN2wAtcT1GX1Nfxz+BkWAUmAhBDaS7wGN88AOqjYtODHq9kNqnVSawP9OgoGrpPaQDYiJi6JRTsv8MPuKOKT1PkjZUu68GIztXChj0cuChee3wJxWTc+LRacXKDbLLU20P7FEPZ8kdcGKggfD1cGtAjROgxJgIQQVsA4+uNbyzKl/s1qA+2CyCVqHRVhtY5fjWfetnP8cvAKqXp1gk+od0mGtAqld4MKeStceGCJ+vVB49NiSePaQMWBJEBCCO1FPUiALPlXbOkgaPeuWhto/Xh1REhqA1kVRVELF36z7Tzbz9wwbW8SWpahrSrRoYZv3mvIZGh8WuwLYka8DyfWwfUTsPMzq6gNZEskARJCaM/UAd7Cw/hNX4FDSyHmkJoISW0gq5CcpmdN5BXmbzvPydgEQC1c2KmOP0NbVSIsqHT+D354hbpCyq8OBIRbJF6rVaIsPDlNrQ20dQbUfspqagPZAkmAhBDaSopXixeC5RMgRyfo9il800FNhMKel9pAGrpzL4Xvd0ezaOcFrieoxfJKujjSp3FFBrUMIahsiYKfZP+36tf6/ayuRk6hqPuM2v7l3Gb47U2rrA1krSQBEkJo69IeUAxQuiJ4lbf88cs3gCYvw+658NtoqQ2kgaibd5m//TzL917ifqoeAH9PNwa1DOG5JhXxcne2zImuHlRH+xxdoN6zljmmtdPpoMtM+LKFWvTx8HL7ee0FJAmQEEJbURZa/p6TduPgmNQGKmr7om4xb+t5/jwWYypcWCvAk6GtQ+lSNxAXJwuvzDNOfq7RxWpr4xSKcpWh9dvw9xT4Y6za88yeXn8+SQIkhNBWdCFMgH6Ymyd0ng5LX5TaQIVMb1BYfzSGedvOsT/6jml72+o+DG1ViRaVyxVOP6jUJLVXFkD9Fy1/fGvX4nV19Of6CdgwEbrP1joiqycJkBBCO2nJcGmver8wR4AAanSF6p3h5DqpDVQI7qWksXzvJeZvP0/0rXsAuDg68FT98rzUKpRqfoVc9O7Er5B0R218WskO53k5uUDXWbDwSXUeVNjz6lJ5kS1JgIQQ2rlyQF2xU8IbvKsW7rl0OrVC9Lkt6qjTge+g4YDCPacduBavFi78fnc0cfdTAShdwpl+zYLp1zwYXw+3ognEePkr/AXb7/qeX8HNocEAtTji3/+FQeu0jsiqSQIkhNCOsf9XxWZFs3KldJDaFfzPd+Gv8VC9E5TyLfzzFkMnYxKYt+0cayIvmwoXhpQrwUuPhdK7YQVKuBThx8udaHUVFED9vkV3XmvUZoyaDEbtgNhj4FdL64isliRAQgjtmOb/FOFQfZP/g4M/qauF/hwHvecV3bltnKIobD9zg3nbzrP11HXT9kbBZRjauhIRNf1wzGvhQkvI2Pi0TEjRn9+aeJWHGp3VYpD/fgNdZ2odkdWSBEgIoQ2DAaJ3q/ctXf8nJxlrAx1eBuHPQ+X2RXd+G5SSZuCXg1eYt+0cJ2LUwoUOOuhUJ4AhrUKpX9EC7Uvyy6zxqbQ7AaDxUDUBOrQUIiapiwBEJpIACSG0ce0YJMeBSynwr1e0585YG+jX0TBsl9QGykLcvVS+3xPF4p0XiI1XCxeWcHHk2UZBvPRYqGUKFxaUWePTrlpHYx1CW4N3NbhxSk2CmgzVOiKrJAmQEEIbxstfFRqrozJFzVgb6PZ52PoRdBhf9DFYqYu37jF/+3mW7b3IvRS1cKGvhysDW4bQt0kwXiUsVLjQEg58p36t94wksUY6HTQeAr//B/bMU+9LdehMJAESQmjDOAFaq6W6GWsD7fhU7RzuW1ObWKzEgejbzNt2jj+OxGB4ULiwhr8HQ1tVoltYIRQuLKh7t+D4r+p9e6z9k5Ow52DD+3DjJFzYpo4KCTOSAAkhip6ipI8AFeX8n4eZ1QZ6wy5rA+kNCn8di+WbbefYG3XbtL11NR+GtgrlsSrehVO40BJMjU/rFv/Gp3nl5gVhfWDvAnUytCRAmUgCJIQoercvQMJVcHCGCo20i0Ong84z7LI20P0UPSv2XWT+9vNcuKkWLnR21NEjvDxDWoVSw98GJs4aL3/Vf1Eu8WSl8RA1ATr+K8RfAc9ArSOyKpIACSGKnnH0J7C+9vM2vCqovcH+HGsXtYGuJSTx3a4ovvsnijv31MKFXu7O9G1akQEtQvDzLKLChQVlj41P88qvtlphPXon7FsE7d7VOiKrIgmQEKLomeb/aHj5K6MmL8Ohn9QP1WJYGyhVb+B0bCKLdp5n9YErpOgNAFQsqxYufKZRERcutAR7bXyaV02GpCdArd8GRyuawK4xG/uNF0IUC9FF0AE+L4y1gea1t6naQKl6A9cTkomNT+JaQjLXHnyNjU8iNj7ZtO3m3RSz5zWoWJqhrSrxRG1/bQoXFpRZ49N+2sZi7Wp0g1J+kBir1gaq00vriKyGJEBCiKKVeA1ungF0ULGp1tGkC6yvVone/aXmtYGMiY0xmcmY2Khfs05scuLi6ED7Gr4MbR1Kw2AbHzExa3zaVutorJuTi9ofbOt0dTK0JEAmkgAJIYqWcfTHtxa4a1hBOCvtx8GxNYVWGyhTYvNghCZjYnM9QU1sFCV3x3R21OHr4YaPhyt+nq74eripXz3d8PVwxe/B1zIlXHCwxdGerJgmP/e138anedFoEGz7+EF/sKPq3CAhCZAQoohFGft/Wcn8n4xcPdRVYUv7wo5Zua4NlKo3cCMxfWQm1ng5Kj6Z2IQkSWws6XaUumoP1M7v4tE8A9W5UsfXwr/zpT/YA5IACSGKVrSxA7wVJkCgtlOo3gVO/ga/jIJBv2dbGygmLom5W87y455oktMMuTq8s6MOn1JqImOW2Hi44etpx4lNbpkan7aRxqd50WSomgBJfzATSYCEEEUnKR5iDqv3taoAnRudp8O5zXDxHzjwLTQcaPawMfH5YU80KQ8SH0lsioDBAJHGxqcy+TlPQlqBd3W1MvTBn6Dpy1pHpDlJgIQQRefSHlAMUDrYuouymdUGmqBWiy7lS2x8El9uNk98GoeUYVRENZpXKieJTWE7vxniLqpVjqXxad6Y+oO9rU6GbjLU7otHSgIkhCg6pvk/Vjz6Y5ShNtD9X8fwYYm3MiU+b0RUo3nlctbbKqK4Mdb+qSuNT/Ml7DnYMEn6gz1gX01vhBDasob+X7nl6MTN9jMw4ID7iZWc/WctKWkGGoeU4YchTVn2f81pYc19soobs8ancvkrX9w81f5goHaJt3OSAAkhikZaMlzaq9638hGg2PgkJq09SvPFt1iU9gQAM9wX8ePAMEl8tGLW+DRM62hsV+Oh6tcTv6n9weyYJEBCiKJx5YD6AVbSB8pV0TqaLBkTn1bTN7Fo5wVS0gz8HTCU5BL++OtjaH55gSQ+Wjnwrfq1QT+7n7tSIH61ILglKHq1PYYdkwRICFE0jP2/Kjazug+wa/FJvP/LUVpnSHwaBZfh+yFN+W5YB1y7P6ibsuNTuHZc22Dt0dWD6upBRxd1/o8omMYvqV/3LYK03FcTL25kErQQomhYW/8v1MTnyy1n+WF3eh2fRsFleOPxarTIOLm5Rheo0VVtwfCI2kCiEOx/UPm5RldpfGoJGfuDnfgF6vTWOiJNSAIkhCh8Bj1E71bvW0EF6OwSn1ER1WhZJZtVXZ0+zLE2kCgkqUlqg1qA+i9qG0tx4eSi/v5u+VCtDC0JkBBCFJJrxyA5DlxKqZNYtQoji8SnYbC6nD3bxMfIWBvoj3fMagOJQnbiV0iKA68gaXxqSQ0Hqv3u7Lg/mIzhCiEKn7H+T1ATcCz6v7uuxScx+ZdjtJq+iYU7LpCcZqBhcBmWvNSUFa8057GquVzV1eRlCAhXP5D/fLfQ4xakNz4Nf0Ean1qSsT8YqIUR7ZAkQEKIwmfq/1W0838yJj4LdpzPf+Jj5OAI3WaBzgEOL4czGwstdsGDxqeb1fvhfTUNpVhq8mBJ/MGlapsaOyOXwIQQhUtRirwD/LX4JOZuOcf3u6PMLnWNiqjKYwWt4RNYH5q+Av98Ab+NhmH/SFXiwhL5g/o1tA2UCdY2luLIzvuDyQiQEKJw3T4PiTHg4AzlGxbqqbIa8WlQsTTfvdSEFa80p1VVH8vU8Wn3LniWh9sXYMv0gh9PZGbQpzc+bdBf21iKK2N/MFAvgymKtvEUMUmAhBCFyzj6U75BoY2UXEtIYsqvWSc+P7/awnKJj5GrB3Seod7f+RnEHrPcsYXq/Jb0xqfGuSrC8sKeUxcn3DgJ57dqHU2RkktgQojCZZr/Y/nLX9cSkvhqyzmW/JN+qatBxdK88Xi1gl/qepSMtYF+HQWD/pDaQJZkrP1T91m5xFiY3DyhXh/YO18dBarURuuIiowkQEKIwlUIHeCzS3xGRVSjVV4nNheEqTbQbqkNZEn3bqmJJUjtn6LQeIiaAJ34DeIug1d5rSMqEvLnihCi8CTEwq2zgA6Cmhb4cKZLXR9uYv529VJX/Yql+XaweqmrdTULX+p6FK8K0Hasen/X53Y3h6LQHF4O+hTwrwuB4VpHU/zZaX8wGQESQhQeY/sLv9rgXjrfh7mWkMTXW86xZHcUSanqiE/9iqV5o6hHfLLSoD/8PQVunFJ7VskHdsEZa//U76dtHPak8RC1KOL+xdD6bbVadDEnCZAQovCY+n81y9fT4+6nMnvjaetMfIzcPKF6Jzi6Sh25kASoYK5ESuNTLdS0v/5gVnEJ7PPPPyckJAQ3NzeaNm3Knj17ctz/zp07DB8+nICAAFxdXalWrRrr1q0r0DGFEIUgKv8ToP86FssTn2zhm+3nSUpVL3UtHtyElVpc6nqUen3Ur4dXqMu3Rf4dWKJ+lcanRcvROX0O2x77qAyteQK0dOlSRo8ezcSJE9m/fz9hYWF07NiRa9euZbl/SkoKjz/+OBcuXGDFihWcPHmSefPmUb58+XwfUwhRCJLiIfaIej8PE6BvJCYz4of9DP12L7HxyYR6l2TRoMasfLUFbawt8TGq3AHcy6j1juxsKbFFpd5Pb3zaQC5/FbmGA0HnqK7cjD2qdTSFTvMEaObMmQwdOpRBgwZRq1Yt5s6dS4kSJViwYEGW+y9YsIBbt26xevVqWrZsSUhICG3atCEsLCzfxxRCFIKLe0AxQOlgte/QIyiKwuoDl3l85hZ+PXQVRwcdr7atzO8jW9G2uq91Jj5GTi5Qu5d6/9AybWOxZSd+S298GtpW62jsj2cg1Oyq3reD/mCaJkApKSns27ePiIgI0zYHBwciIiLYtWtXls9Zu3YtzZs3Z/jw4fj5+VGnTh2mTp2KXq/P9zGTk5OJj483uwkhCshY/ycXoz9X7tznpcV7GbU0ktv3UqkZ4MnqYS0Z82QN3JxtpAFmvWfVr8d/gZR72sZiq/Z/q34N7ys1lbRirAx9cKmajBZjmv6G3bhxA71ej5+fn9l2Pz8/YmJisnzOuXPnWLFiBXq9nnXr1jF+/Hg+/vhj/vvf/+b7mNOmTcPLy8t0CwoKssCrE8LOGev/5DD/x2BQ+H53FE98spW/T1zDxdGBt56oxtoRLalbwauIArWQoKZQuiKkJMCp37WOxvbcjlKrP6NTO78LbYS0Ap8akHpX7Q9WjNlcim0wGPD19eXrr7+mYcOG9OnTh3HjxjF37tx8H3Ps2LHExcWZbhcvXrRgxELYobRkuLxPvZ/NCNCFG3d54Zt/GLfqCInJadSvWJrfXn+MEe2r4uxoc/81qX2V6j4YBTq0XNtYbJGx71doa2l8qiU76g+m6TJ4b29vHB0diY2NNdseGxuLv79/ls8JCAjA2dkZR8f0YfGaNWsSExNDSkpKvo7p6uqKq6trAV+NEMLk8n7QJ0NJHyhXxewhvUFh/vZzfLz+FMlpBtydHXm7Y3UGtAjB0cGK5/nkRr1nYdtHcOYvuHsTSpbTOiLbYNDDAWl8ajXq9YENk9TaVue3Ftv2GJr+meXi4kLDhg3ZuHGjaZvBYGDjxo00b571sHnLli05c+YMBoPBtO3UqVMEBATg4uKSr2MKISzM1P+rmfoX5QMnYxLo9cUOpq47QXKagZZVyrH+jdYMfizU9pMfAJ/qEBAGhjQ4tkrraGzHuc0Qf+lB49OuWkcjjP3BAP6dp20shUjzcebRo0czb948Fi9ezPHjx3n11Ve5e/cugwYNAqB///6MHTvWtP+rr77KrVu3GDlyJKdOneK3335j6tSpDB8+PNfHFEIUsuh/1K8V1ctfKWkGPvnrFF1nb+PgpTg83JyY3rseS15qSlDZEhoGWgjkMljeGWv/1H0WnN20jUWomgxVv55Yp/YHK4Y0rwTdp08frl+/zoQJE4iJiSE8PJw//vjDNIk5OjoahwyrAYKCgvjzzz954403qFevHuXLl2fkyJGMGTMm18cUQhQigx6id6v3g5sTefEOY1Yc4mRsAgCP1/Ljvz3r4OdZTD/o6vSGv8bDxX/g9gUoE6J1RNYtY+NTqf1jPXxrQvBjELVd7Q/WfpzWEVmcTlGK8QynfIqPj8fLy4u4uDg8PT21DkcI2xJzGOY+huJSimn1fuebHRcxKFCupAvv96hNl7oB1l3TxxK+7aFe1mn/ntpXSWRv91fw+3/UxqevbNc6GpHRkZWwYhCU9IU3jtpEf7C8fH5rfglMCFHMPFj+/q++Cl9vV5Ofp+qX56/RbehaL7D4Jz+QPn/i0LJivYqmwBQF9hsbn8rkZ6tTsxuU8oe719T+YMWMJEBCCIuJT0rl0E61Bs7WpKoEeLmxYGAjPukTTtmS1v/Xo8XU6ApObukd4kXWrh6E2MPg6Ap1n9Y6GvGwYt4fTBIgIYRF/H0ilic+3oLfnf0AeNVozfo3WtO+hh3OvXPzhOqd1fvSGiN7Bx6M/tSUxqdWqxj3B5MESAhRILfupjDypwMMXrQXl8Ro/HR3MDg4M/S5Z/Bwc9Y6PO0YW2MckQ7xWUq9D4cfrJSr/6K2sYjseQak9wfbU7yWxEsCJITIF0VRWHvwChEzt7Am8goOOni7xk0AHMo3AGd3jSPUWOUO4F4WEmMftHgQZo7/Ko1PbUXjB0viDy0rVv3BJAESQuRZTFwSQ7/dx+s/HuDW3RSq+3mwalhLupW+oO6QQ/8vu+HkArWfUu9LTaDMjJe/pPGp9Qt5rFj2B5PfOiFErimKwk97onn8ky1sOB6Ls6OONyKq8ctrjxEWVDq9AWouOsDbBVOH+LXSIT6j2xfSG5/W76t1NOJRiml/MEmAhBC5En3zHn2/2c07Kw+TkJRGWFBpfn2tFSMjquLi5AAJsXDrLKBTO6OLDB3iE6VDfEaRP6hfK7VR3x9h/er1AZdS6f3BigFJgIQQOdIbFL7Zdo4nZm1h59mbuDk78F6Xmqx8tQXV/T3Sd4x+MPrjVxvcS2sSq9Ux6xAvq8EA88an9aXys81w84Sw59T7xaQ/mCRAQohsnYpNoPeXO/nvb8dJSjXQrFJZ/hjZmiGtKmVuXmpMgGT+jznjZbAzG9QO8fbO1Pi0tDQ+tTXGy2DFpD+YJEBCiExS0gx8tvE0XT7bRuTFO3i4OjH1qbr8MKQZId4ls35S1IMO8MGSAJnJ2CH+6Eqto9GecfJzPWl8anOM/cEUvdofzMZJAiSEMHPo0h26z9nOzL9OkapX6FDDl/WjW/NC04o4PDzqY5QUD7FH1PsVZQJ0JsbWGIftfDXYvVtw4jf1vtT+sU1NHowC7VsEaSmahlJQkgAJIQBIStUzbd1xen6+gxMxCZQt6cKnz4XzzYBGBHg9oqbPxT2gGNTO554BRRKvTanTG3QOcHE33DqvdTTaObQM9CngX08dFRO2p0bX9P5gx9dqHU2BSAIkhGD3uZt0+nQbX209h0GBbmGB/PVGa3qEl89d89LoB5e/ZPQnax7+ENpGvX94hbaxaEVR0i9/yeRn25WxP9i/tt0fTBIgIexYQlIq760+TJ+v/+H8jbv4eboyr38jZj9fn3KlXHN/IFP9H5n/ky3jZOjDdtoh/mqkeplUGp/avoYDwcFJXfgQc0TraPJNEiAh7Eya3sCe87eY9vtxHp+5lSX/RAPwfJMg1r/Rhsdr5bF5aVoyXN6n3pcRoOzV6ApO7g86xEdqHU3RO7BE/SqNT22fZ0D6Cj4bHgVy0joAIUThi09KZeup62w8fo1NJ69x516q6bGKZUvwv151aVHFO38Hv7wf9MlQ0gfKVbZQxMWQmydU76SuBDu0HALrax1R0Um9n94ORC5/FQ+Nh8Cx1eq8rsffBzcvrSPKM0mAhCimom7eZePxa2w8Ecvuc7dIM6RfdvFyd6ZddR/a1/Tj8Zp+uLs45v9Epvk/zdXCfyJ79Z5VE6AjK+CJKeBQgPfdlhz/FZLjwKti+lwoYdtCHgOfmnD9uNofrOn/aR1RnkkCJEQxoTco7I++zYbjsWw8fo0z1xLNHq/kU5KImn50qOFLw+AyODla6Aq49P/KvYc7xFdur3VERePAt+rX+tL4tNjQ6aDxS7DuLfUyWJOXbe4PIEmAhLBhCUmpbD11g43HY9l08hq3M1zacnTQ0SSkLB1q+tKhph+h2RUwLAiDXl3aDVIBOjeMHeL3zlcvHdhDAnT7woPeUToIf0HraIQlhT0HGyY96A+2BSq11TqiPJEESAgbE33znjrKcyKWPedvkao3v7TVtroPHWr60aaaD17uzoUbTOxRSI4HFw/wr1u45you6vVRE6Djv0CXmeBSQuuICpex71elttL4tLhx9VCToH+/UW+SAAkhLElvUDgQfZsNx6+x8Xgspx++tOVd0jTK08iSl7Zyw9j/K6iJ/cxnKaigJlA6GO5Ewcl1xXtJuEGf3vldKj8XT42HqMmPsT+YV3mtI8o1SYCEsEKmS1snYtl88jq37qaXnHd00NE4pAwRNf1oX8OXSj6ltAtU+n/lnU6nTobeOkNtjVGcE6Bzm6TxaXHnWxNCWsGFbbBvIbR/T+uIck0SICGsxMVb90wTmHefv2l2acvTzYm21X3pUNOXttV88SpRyJe2ckNRMnSAlwnQeVL3QQJk7BBfspzWERUOY+0faXxavDV+6UECtBha/0ed62YDJAESQiPGS1sbT6iXtk7Fml/aCvUuSYcaDy5thZTBuSgvbeXGrXPqaiZHFyjfUOtobItPNQgIVwsiHl0JTYZqHZHlmTU+ldo/xVqNruARAAlX1f5gNjKqWaAEKCEhgXHjxhEZGUndunWZOnUqXl62VwxJiKKSkJTKttM32HA860tbjYLVS1sdamp8aSs3jKM/gQ3kr/v8qPesmgAdWlY8EyCzxqf1tI5GFCZjf7DN09T5QPaQAL355pv89ddfPPPMM/z++++89tprfPvtt5aKTYhi4eKte2w8HsvGE9f455z5pS2PB5e2Imr60qaaD6VL2MbQMSD9vwqqTm9Y/x5c2qN2iC8bqnVElpOx8WmD/trGIopGgwHqZV1jfzD/OlpH9EgFSoA2bNjA/Pnzad++PYMHD6ZNG6nwKQRA3P1Uvtl2jj+Pxtjepa3ckg7wBWPsEH9uk9ohvs3bWkdkOdL41P4Y+4MdW62OAnWbpXVEj1SgBOjGjRuEhIQAEBoayo0bNywRkxA2bdfZm7y5LJIrcUmAemmrYXAZIh4sVa9s7Ze2ciMhVp0DhE5d1i3yp14fNQE6tBRav2VzlXSztf/B6E/NbuBeRttYRNFpMtSm+oPlOQGKj483+z4xMZH4+HiSkpIsFpQQtig5Tc/M9af4ets5FAWCy5VgVERV2lX3ta1LW7lhHP3xqw3upTUNxabV7Aq/usPN0+qoSXFokJp6Xx3RAqn9Y2+CW6b3B4v8EZq9onVEOcrz2Hvp0qUpU6YMZcqUITExkfr161OmTBn8/f0LIz4hbMLJmAR6fr6Tr7aqyc9zjYNY93ornqpfofglP5A+/0faXxSMq4faIR7Uv5qLg+O/SONTe2XsDwbqZTBFyXl/jeV5BGjTpk2FEYcQNslgUFi48wIf/nGClDQDZUu6MK1XXTrWLuZ/EERLAUSLqdfnQYf4n+HxKeBo49VJjJOfpfGpfQp7Dja8r45qWnl/sDz/SwsNDSUoKAhdcblWLUQ+XY27z1vLD7LjzE0A2lX34cOn6+HrUcyXhCfFqas8QCZAW0KVhzrEV+mgdUT5d+u8ND61d6b+YPNgzzyrToDynJ6HhoZy/fr1wohFCJvx66ErPDlrGzvO3MTN2YEpPeuwYGDj4p/8AFzcAyhQJkRd+SEKxtEZ6vRS7x9erm0sBWXs+yWNT+2b8TLYyXUQd0nbWHKQ5wRIsfJrekIUpvikVN5YGsmIHw4Qdz+VehW8+O31VvRrFmw+Kpp6H/7+AK4e1C7YwhIly98tru6z6tfjv0DKPW1jyS+DHiIfdH5vIJWf7ZqxP5higH2LtI4mW/m62Hzp0qVsV31VrChZvyiedp+7yehlB7l85z4OOhjergqvd6iadR2ff76ErdPV5oCv7oRSvkUfcGGJlgKIFlccOsSf2wTxl9XGp9W7aB2N0FrjIVbfHyxfCVDjxo0zbVMUBZ1Oh16vL3BQQliT5DQ9M/86xdcPVnhVLFuCT/qE0TC4bNZPUJT0JpB3r8PqYdB3efGo8ZKaBJf3qfdlBMhyMnaIP7TMNhMgY+2fen2kNYqAGl2svj9YvhKg3bt34+PjY+lYhLA6p2ITGPVTJMeuqvWvnm1UgQndalPKNYd/OtG74NZZcC4Jih7O/AW7v7L6mhi5cmW/2t+ppA+Uq6x1NMWLsUP82Y1w9waU9NY6oty7ezND41Op/SOwif5geU6AdDodFStWxNe3GA3pC/EQg0Fh8a4LTPtdXd5epoQz03rV48k6uVjebvxLuG5v8KsLv78Nf02A0FZq4UBbFp2h/k9xGNGyJmYd4lfZVoPUw8vAkAoBYdL4VKRrONCq+4PJJGghHhITl8SAhXt4/5djpKQZaFPNhz9Htc5d8pMUr5aCB6jfT/0Qq9oR9Mmw4iV1crQtMzVAlctfhaJeH/WrLRVFVJT0pL++TH4WGXj4q+1QQF0Wb2XynACdP39eLn+JYmvd4at0nLWVbadv4OrkwJQetVk0qDG+nrmc03B0JaTeA+/qUKGxOkrS43Mo6auWh/9rQuG+gMJk0MPF3ep9qQBdOOr0Bp1Deod4W3DlAFw7Ko1PRdYaD1G/HloG9+9oGsrD8pwA/f3336xYsSLT9uXLl7N48WKLBCVEUUtISmX0skiGfb+fuPup1C3/YHl785C8Ff00Tn6u/2L6JaJSPtDzS/X+nq/h1J+WDb6oxB6F5Hhw8QD/ulpHUzx5+KUXjrOVmkDG33lpfCqyYuwPlnoPDv6kdTRm8pwATZs2DW/vzJPzfH19mTp1qkWCEqIo7Tl/i06fbmPl/ss46GBEuyr8/GoLqvjmsWv7tRNw6V9wcFIroWZUNQKavqreXz0MEq9ZJviiZJz/E9QEHBy1jaU4M9YEOrTM6nspmTU+ldo/Iis6HTR5MApkZf3B8pwARUdHExoamml7cHAw0dHRFglKiKKQkmbgwz9O0OfrXVy6fZ+gsu4s+7/mvNWxOi5O+ehhZOyBVO3JrOv+REwCvzpw74aaBFnRfwS5EiX9v4pEza7g9KBD/JUDWkeTs4yNT0Naax2NsFb1+qgjxzdPw7nNWkdjkuf/5X19fTl06FCm7QcPHqRcuXIWCUqIwnbmWgJPfbGDLzefRVHgmYYVWPd6KxqFZFPb51HSUtKHd7ObCOrsBr2/ASe39KXxtkJRMqwAkwnQhcrVA2p0Vu9b+2Ww/d+qX6XxqciJsT8YqKNAViLPv7HPP/88r7/+Ops2bUKv16PX6/n7778ZOXIkzz333KMPIISGFEVh8c4LdPlsO0evxFOmhDNzX2zAjGfC8HBzzv+BT/+pjuyU8ocqEdnv51sTnvivev+vCeq8Gltw65zarNPRBco31Dqa4s94GezwCtCnaRtLdm6dVyv9SuNTkRvGydBW1B8szwnQlClTaNq0KR06dMDd3R13d3eeeOIJ2rdvL3OAhFWLjU9iwMJ/mbj2KMlpBlqblrdboKGncRlw+PPg+IjyWo2HqJfJbGlpvHH0J7CBVPktCsYO8XevqR3irZGx75c0PhW54VsjvT/Y3oVaRwPkIwFycXFh6dKlnDhxgu+//56VK1dy9uxZFixYgIuL9fX6EALgjyPq8vatp67j6uTA+91rszgvy9tzEn9VvaQFEJ6LKrg6HXSfY1tL46Ok/1eRytgh3hprAhn06Z3fZfKzyC3jKND+xeq0AY3lqxUGQLVq1ahatSpA3pYJC1GEEpJSef+XY6zYpw651g705NPnwqni62G5kxz8Qf2rpmIL8K6Su+cYl8Z/31tdGl8lAqp1tFxMlhYtHeCLXL0+6nyJE79Cyl1wKal1ROnOSuNTkQ9W1h8sX7PWvv32W+rWrWu6BFavXj2+++47S8cmRIHsvXCLzp9tY8W+S+h0MKxtZVYNa2nZ5Cdj49O89kB6eGl8Qqzl4rKkhFh1DhA6dQm8KBoVGkOZEEhJhJO/ax2NuQPS+FTkg6MzNByk3t+jfWXoPCdAM2fO5NVXX6Vz584sW7aMZcuW8eSTT/LKK6/wySefFEaMQuRJSpqBGX+e4NmvdnHx1n0qlFGXt//nyRr5W96ek6idanLgUgpq98z78zMujV8zDAwGy8ZnCcbRH7864F5a01Dsik5nXhPIWkjjU1EQDQeotdIu/gMxhzUNJc+fBrNnz+bLL7/kww8/pHv37nTv3p3p06fzxRdf8NlnnxVGjELk2plrifT+ciefbzqLQYHeDSrw+8hWNM7v8vZHMY7+1OmVv0sUZkvjN8AeK1waL/N/tFPvQQJ0ZoPaId4aSONTURBm/cG0XRKf5wTo6tWrtGiReR5AixYtuHr1ar6C+PzzzwkJCcHNzY2mTZuyZ8+ebPddtGgROp3O7ObmZj4EGxsby8CBAwkMDKREiRI8+eSTnD59Ol+xCdugKArf7rpA19nbOHw5jtIlnPmibwM+fraAy9tzYtb4tH/+j/Pw0viYIwUOzaJM838kASpy3lUhsD4oerVDvNak8amwhMZD1VFzV09Nw8hzAlSlShWWLcs8HLt06VLTpOi8WLp0KaNHj2bixIns37+fsLAwOnbsyLVr2bcK8PT05OrVq6ZbVFSU6TFFUejZsyfnzp1jzZo1HDhwgODgYCIiIrh7926e4xPW71pCEoMW/cuENUdJSjXQqqo3f45qTee6FljenhOzxqeNCnYs09L4FPjZipbGJ8WlJ2TSAV4bpstgS7WNA6TxqbCM4Bbw5gl4YoqmYeR5Fdj7779Pnz592Lp1Ky1btgRgx44dbNy4McvE6FFmzpzJ0KFDGTRInRg1d+5cfvvtNxYsWMA777yT5XN0Oh3+/v5ZPnb69Gn++ecfjhw5Qu3atQH48ssv8ff358cff2TIkCF5jlFYrz+OxDB25SFu30vF1cmBsZ1q0L95CA4ORbAy0fiXcIN+6Y1P88u4NP7LFnD9BKwfD10+KniMBXVxD6BAmVB16FoUvTq9Yf04tc/crXNQtpJ2sRgnP0vjU1EQOp1aHVpjeR4B6t27N7t378bb25vVq1ezevVqvL292bNnD0899VSejpWSksK+ffuIiEivnOvg4EBERAS7du3K9nmJiYkEBwcTFBREjx49OHo0vZpucnIygNllMQcHB1xdXdm+fXuWx0tOTiY+Pt7sJqxbYnIa/1lxkFeW7OP2vVRqBXjy62uPMbBlaNEkP9eOw+W96mS+ehaqgF7KB5560DX+33lw8g/LHLcgTP2/ZPRHM2Yd4ldoF0fKPWl8KoqVfC2JadiwIUuWLGHfvn3s27ePJUuWUL9+/Twf58aNG+j1evz8/My2+/n5ERMTk+VzqlevzoIFC1izZg1LlizBYDDQokULLl1S67zUqFGDihUrMnbsWG7fvk1KSgoffvghly5dynaO0rRp0/Dy8jLdgoKC8vxaRNG5dPsenT/dxrK96vL2V9tWZvXwllT1K8K/KIyTn6s9qSYullIlApoNU++vsYKl8ab+XzL/R1MZL4Np1UT3+C+QHK9WfZbGp6IYyHMC9PBISVGPnDRv3pz+/fsTHh5OmzZtWLlyJT4+Pnz1lbp6xtnZmZUrV3Lq1CnKli1LiRIl2LRpE506dcIhm2Z9Y8eOJS4uznS7ePFiob8OkT+KovDuqiNE37pH+dLu/DS0GWMKY3l7TnLT+LQgOkx8sDT+Jqx+Vbul8alJcHmfel9GgLRl6hB/RrsO8cbLX+EvSuNTUSzkeQ5Q6dKls6z8rCgKOp0OvV6f62N5e3vj6OhIbKz5X7mxsbHZzvF5mLOzM/Xr1+fMmTOmbQ0bNiQyMpK4uDhSUlLw8fGhadOmNGqU9URVV1dXXF1dcx230M6vh66y9dR1XBwd+O6lJlTyKVX0QZz6I3eNT/PL2Q16z4ev28DZjbB7LjQfZvnzPMqV/eqk7JK+2s47Eekd4o/8rNYEKt+gaM9/65w0PhXFTp7T+E2bNvH333+zceNGXF1d+e677/j7779N2/PCxcWFhg0bsnHjRtM2g8HAxo0bad48d0Puer2ew4cPExCQecWPl5cXPj4+nD59mr1799KjR488xSesS9x9ta0FwPB2VbRJfiD98lduGp/ml2+N9KXxGyZqszTeNP+necEneYuCq9dH/Xrk56LvEG/s+1W5HZSWKQKieMjz/95t2rQx3Xd0dKRZs2ZUqpT/vw5Hjx7NgAEDaNSoEU2aNGHWrFncvXvXtCqsf//+lC9fnmnTpgEwefJkmjVrRpUqVbhz5w4zZswgKirKbHXX8uXL8fHxoWLFihw+fJiRI0fSs2dPnnjiiXzHKbQ3/Y8T3EhMppJPSV5pq9GIRPyV9ManhV0HpfEQOLMRTv2uLo1/eTM4uxfuOTMyzf+Ry19WoXJ7KFHuQYf4zYUz+piVjI1PpfKzKEYK6c/X3OvTpw/Xr19nwoQJxMTEEB4ezh9//GGaGB0dHW02d+f27dsMHTqUmJgYypQpQ8OGDdm5cye1atUy7XP16lVGjx5NbGwsAQEB9O/fn/Hjxxf5axOWsy/qNj/siQZg6lN1cXVy1CaQgz+mNz4tV7lwz6XTQY858EXzol8ab9A/WAKPVIC2Fo7OULuXukLw0PKiS4CMjU/dy0CNrkVzTiGKgE5R8r+kwMPDg0OHDhEaGmrJmDQXHx+Pl5cXcXFxeHpqW6lSQKreQLfZ2zkRk8DTDSvw0TNh2gSiKDC7gTofoueXRTcX4swGWNJbvf/8Uqj+ZOGf8+pB+Kq1Wql1zAVw0CjhFOYu7oH5j4NzSXj7dNF0iF/WH46tgSb/B52nF/75hCiAvHx+53kEqH79+qZJ0Pfv36dbt264uLiYHt+/f39eDylEjuZvP8+JmATKlHDm3c41tQvE1PjUA2oV4Xwy49L4f75Ql8a/ukutDVOYjP2/gppI8mNNjB3ib19QO8QXdjXmuzfhxDr1vtT+EcVMnhOgnj17mu7LpGJR2C7eusesDacAGNelFmVLujziGYXIuAw4v41PC6LDRDi/FWKPqEvj+64o3KXI0v/LOhk7xG+drtYEKuwE6NDS9Man/nUL91xCFLE8J0ATJ04sjDiEyERRFN5bfYSkVAPNKpWld4Py2gWTFA9HV6v3tWgCWZRL4xUlQwd4mQBtdeo9SIDObFQ7xJf0LpzzKEr6ikdpfCqKIalmJazWb4evsuVBzZ8PnqqbZf2pInPkZ0i7Dz41Ct74NL8yLY0/XDjnuXVOXWnk6AKBRVxvRjxaxg7xR1YW3nmu7JfGp6JYy3MCVKZMGcqWLZvtTQhLyFjzZ1i7ylTWquaPkekv4Re1rYnTeAhU6/Sga/yQwukab6z/U76hOvIkrI+xJtDhvDegzjXj73yt7tL4VBRLeb4ENmvWLNN9RVF49dVXmTx5Mr6+vpaMS9i5j/48yfWEZCp5l+TVtoW83PxRCqPxaX4Zl8abusa/B10+tuw5pP+X9avdC/58V+0Qf/Os5UsyZGx8KrV/RDGV5wRowIABZt+/9tpr9O7du0DFEIXIaH/0bZbsjgLgv0/V0a7mj1FhNT7Nr5Le6jL8Jb3g32/UVWLVO1nu+FEyAdrqGTvEn/1bTVTajrHs8aXxqbADBZoDlJaWRmpqKo6OskxWWEaq3sC7Kw+jKNC7QQVaVC6kCZ65lZaiFj8EaNBf21gyqtIBmg1X768ZDgkxljluQgzcPg/o1CXwwnplvAxm6Q7x0vhU2IE8jwCtXbsWUGsArVixAi8vLypWrGjxwIR9WpCh5s+4LhrW/DE69Yfalb2UP1TuoHU05iKMS+MPP1ga/3PBP6yMoz9+dcC9dIFDFIWoRpcMHeL3q3O2LEEanwo7kef/LXv27EnPnj0ZNGgQUVFRrFq1StvVOaLYuHjrHp88qPnzbuea2tb8MTL9JfxC4TU+zS8nV+j9DTi5qZdCdn9Z8GMa5/9I+wvr5+qhJkGgtsawlAPfq1+l8ako5vKcABkMBgwGA/fu3WPPnj20aCF1QkTBKYrChDVqzZ+moWV5umEFrUN60Ph0g3rfWieC+taAjh+o9zdMgquHCna8KJkAbVPqPat+PbLCMh3izRqfSu0fUbwVaLz80qVLXLp0yVKxCDu27nAMm05aSc0fo8gf1ManwS0Lv/FpQTR6Cap3Tl8an3Ivf8e5f0etNA1SANFWmDrEX1c7xBfU2b8h4cqDxqddCn48IaxYvkaAJk+ejJeXF8HBwQQHB1O6dGmmTJmCwWAojBhFMReflMr7vxwF4JW2laniq3HNH3ioCq6Vjv4Y6XTQfTaU8oMbJ9Wl8flxcQ+gQJlQ8PC3aIiikBg7xAMcskBNIOMl33p91EusQhRjeU6Axo0bx5w5c/jf//7HgQMHOHDgAFOnTmX27NmMHz++MGIUxdxHf57kWkIyod4lGaZ1zR+jqB3qaqiibnyaX8al8QB756c3sMwLY/8vGf2xLcbVYMd/hZS7+T/O3RvpvzfWnvQLYQF5ToAWL17MN998w6uvvkq9evWoV68ew4YNY968eSxatKgQQhTF2YHo23z3j1rz54OedXBztpKSCsbRHy0an+ZXxqXxa0fkfWm8zP+xTRUaqaN2qXfzl/gaHVr2oPFpuDQ+FXYhzwnQrVu3qFGjRqbtNWrU4NatWxYJStiHVL2BsQ9q/vRqUJ4WVTSu+WOUFJfe+NSaav/kRsRE8KurLt1f/Srk9rJ0apK6lBpkBMjW6HTpk6Hz2xpDUdIvf8noj7ATeU6AwsLCmDNnTqbtc+bMISwszCJBCfuwcIda86d0CWfGdbaCmj9GR1amNz61VG2VopLfpfFX9quTqEv6Qlmp6m5z6j5IgM5shMTreX/+lf1w7Zj6e1P3GcvGJoSVynNhk+nTp9OlSxc2bNhA8+bqUPmuXbu4ePEi69YVYPhV2JWLt+7xyV+nAbXmT7lSVjTh0vSXcD9tG5/ml3Fp/G9vqkvjQ1pBQL2cn2MsgBjc3DZfs73zrqJ2iL9yAI6ugqYv5+35+x/8ztfsJgUwhd3I8whQmzZtOHXqFE899RR37tzhzp079OrVi5MnT9KqVavCiFEUM4qiMHHtUe6n6mkSWpZnrKHmj1HsMbi870Hj0z5aR5N/eV0ab2qAKpe/bJbx9/XQ0rw9L+UeHPlZvS+1f4QdyfUI0OTJk3nrrbcoUaIEgYGBfPDBB4UZlyjG/jgSw98nruHsqGPqU3Wso+aPkXHyc/VO1tH4NL+MS+O/3Je+NL7rzKz3NegfLIFHKkDbMmOH+Mt789Yh/vjaB41Pg9XRQiHsRK5HgN5//30SExMLMxZhB+KTUpm4Vq3582qbylTx9dA4ogzSUuDQT+r94vCXcElveGquej+npfGxR9QPQFdPtQeYsE0eflCpnXr/cB5aY2SsdyWNT4UdyfVvu2LpbsPCLn38oOZPSLkSDGtXRetwzJ36XV095RFgfY1P86tye2g+Qr2f3dJ44/L3oCbgYCVlCET+GFeDHcplh/iMjU/Dni/U0ISwNnlK963qUoWwOZEX7/CtsebPU3Wtp+aPkfEv4bDnra/xaUF0mKDWdbl3E1a9knlpvLEAotT/sX01uoJzCbh1Nr2sQU5MjU/bS+NTYXfylABVq1aNsmXL5ngTIitpGWv+1C9PS2up+WNkC41P88vJFXrPByd3OLcJ/vki/TFFSR8Bkvo/ts+1lDr5HR7dGsOs8Wkx+50XIhfy9Gfu+++/j5eXV2HFIoqxhTsucPxqvFrzp4sV1fwxspXGp/nlU/3B0vjRsPF9CG2tLo2/dQ7uXgNHFwhsoHWUwhLq9VG7wx/5GZ74IPvRTGl8KuxcnhKg5557Dl9f38KKRRRTl27fY+ZfpwAY26mGddX8AfWSkGkiaDGY/JydRoPVUa6T6+Dnl+DlLen1f8o3BGc3beMTllG5XXqH+HOboWpE1vvt/1b9Ko1PhZ3K9SUwmf8j8kNRFCaueVDzJ6QszzS0wnkG0TszND7trnU0hcesa/wpWD8uQ/0fmf9TbDg6Q53e6v3sWmPcvQEnf1fvy+UvYadkFZgoVH8ejWHjg5o/HzxVBwcHK0ykjVVw6/a2ncan+WW2NH5Bes8zmf9TvBhbY2TXIf7QUml8KuxerhMgg8Egl79EniRkqPnzSpvKVPWzopo/RklxcGyNer84X/7KKOPS+NS7gE5dAi+Kj5w6xCtKetLfwE5+54XIglS9EoXm4/WniI1Xa/4Mt7aaP0ZHfn7Q+LSm7TU+LQjj0ngA/zrgJosbipWMHeIfbo1xeT9cP642Pq3zdNHHJoSVkARIFIqDF++weNcFAP7b0wpr/hgZ/xKu/6J9NQF1coWnF6mVg1u/rXU0ojAYL4Od/du8Q7yx2W/N7tL4VNg1SYCExWWs+dMzPJDHqlpZzR+j2KNqsTgHJwh7Tutoip53Fei/Gmr10DoSURi8q6ilDRQ9HF2pbjNrfCqTn4V9kwRIWNyinRc4djUeL3dn3utaS+twspex8WlJK03ShCiIjK0xQBqfCpGBJEDCoi7fuW9W88fb2mr+GKWlwEFj49P+2sYiRGGp0xt0jukd4jNe8pXGp8LOyb8AYTFqzZ8j3EvR0zikDM82ssKaP0Yn18H9Ww8an7bXOhohCkcpX6jUVr2/5UOI2g7oIPwFLaMSwipIAiQs5s+jsWw4rtb8mfpUXeus+WNkvPwV/kLxanwqxMPq9VG/GleDVW4PXhW0i0cIKyEJkLCIhKRUJj2o+fN/ra205o9R3GU4u1G9H95X21iEKGw1uqgd4o2k9o8QgCRAwkI+Xn+KmPgkgsuVYER7K635Y3TQ2Pj0seLZ+FSIjFxLpTc7dS+b3i1eCDsnCZAosEOXMtb8qWO9NX/gocansgxY2Ilmw9Su763elManQjwgkx9EgaTpDby7Sq350yM8kFZVfbQOKWdRO+D2hQeNT6X+jbAT5RvAmAtaRyGEVZERIFEgi3dFceRyPJ5uTrzXxYpr/hgdyNj4tETO+wohhCi2JAES+Xblzn0+Xn8SgLGda+LjYeVD62aNT6X2jxBC2DNJgES+TVx7lHspehoFl6GPNdf8MTq8AtKSHjQ+baB1NEIIITQkCZDIlz+PxvDXsVicHHRM7WXlNX+MjJOfG/Szr8anQgghMpEESORZYnIaE9eoNX9ebl2JatZc88fI1PjUOb0wnBBCCLslCZDIs5kPav5ULFuC19pX1Tqc3JHGp0IIITKQBEjkyeFLcSzaeR6AKT3r4O5ixTV/jNKSMzQ+lSq4QgghJAESeZCmNzB21SEMCnQPC6RNNSuv+WN08vcHjU8DoUoHraMRQghhBSQBErn2bcaaP11rah1O7hlr/4Q/Dw42MGIlhBCi0EkCJHIlY82fdzrVxNfDTeOIcinuEpyRxqdCCCHMSQIkcmXS2qPcTdHTMLgMzzW2gZo/RpE/Aoo0PhVCCGFGEiDxSOuPxrDeWPPnKRup+QNq49PIDLV/hBBCiAesIgH6/PPPCQkJwc3NjaZNm7Jnz55s9120aBE6nc7s5uZmfjkmMTGRESNGUKFCBdzd3alVqxZz584t7JdRLCUmpzFxrVrzZ2jrSlT3t4GaP0ZR29XGp66eULO71tEIIYSwIpp3g1+6dCmjR49m7ty5NG3alFmzZtGxY0dOnjyJr69vls/x9PTk5MmTpu91D1X1HT16NH///TdLliwhJCSE9evXM2zYMAIDA+neXT4I8+KTv05xNS6JoLLuvG4rNX+MjLV/6kjjUyGEEOY0HwGaOXMmQ4cOZdCgQaaRmhIlSrBgwYJsn6PT6fD39zfd/Pz8zB7fuXMnAwYMoG3btoSEhPDyyy8TFhaW48iSyOzI5TgW7nhQ86eHjdT8Mbp/J0PjU7n8JYQQwpymCVBKSgr79u0jIiLCtM3BwYGIiAh27dqV7fMSExMJDg4mKCiIHj16cPToUbPHW7Rowdq1a7l8+TKKorBp0yZOnTrFE088keXxkpOTiY+PN7vZO71BYezKwxgU6BYWSNvqWY/GWa0jP6uNT31rSeNTIYQQmWiaAN24cQO9Xp9pBMfPz4+YmJgsn1O9enUWLFjAmjVrWLJkCQaDgRYtWnDp0iXTPrNnz6ZWrVpUqFABFxcXnnzyST7//HNat26d5TGnTZuGl5eX6RYUZEOrnArJt7sucPhyHB5uToy3pZo/RsbaP/VflManQgghMtH8ElheNW/enP79+xMeHk6bNm1YuXIlPj4+fPXVV6Z9Zs+ezT///MPatWvZt28fH3/8McOHD2fDhg1ZHnPs2LHExcWZbhcvXiyql2OVrsbd56M/1TlWY56sYTs1f4xijsCVA9L4VAghRLY0nQTt7e2No6MjsbGxZttjY2Px9/fP1TGcnZ2pX78+Z86cAeD+/fu8++67rFq1ii5dugBQr149IiMj+eijj8wutxm5urri6upawFdTfBhr/tSvWJoXmlTUOpy8k8anQgghHkHTESAXFxcaNmzIxo0bTdsMBgMbN26kefPmuTqGXq/n8OHDBAQEAJCamkpqaioODuYvzdHREYPBYLngi6kfdkfz51G15s+0XjZU88coLRkOLVXvN+ivbSxCCCGslubL4EePHs2AAQNo1KgRTZo0YdasWdy9e5dBgwYB0L9/f8qXL8+0adMAmDx5Ms2aNaNKlSrcuXOHGTNmEBUVxZAhQwB1iXybNm14++23cXd3Jzg4mC1btvDtt98yc+ZMzV6nLVgTeZlxqw8DMKJ9FWr4e2ocUT6cXJfe+LRye62jEUIIYaU0T4D69OnD9evXmTBhAjExMYSHh/PHH3+YJkZHR0ebjebcvn2boUOHEhMTQ5kyZWjYsCE7d+6kVq1apn1++uknxo4dS9++fbl16xbBwcF88MEHvPLKK0X++mzFn0djGL3sIIoC/ZoFM7KDjdX8MTJe/gp/QRqfCiGEyJZOURRF6yCsTXx8PF5eXsTFxeHpaYOjIHm09dR1hizeS4reQK8G5fno6TDbu/QFauPTT+oACrx+AMpW0joiIYQQRSgvn982twpMWNae87d4+Ts1+elUx5/pvevZZvID6Y1PQ1pJ8iOEECJHkgDZsUOX7jB40b8kpRpoW92HT5+rj5Ojjf5KGAzmtX+EEEKIHNjop50oqBMx8fRfsIfE5DSaVSrL3Bcb4uJkw78OUdvhTpQ0PhVCCJErNvyJJ/Lr3PVEXvxmD3fupRIeVJpvBjTGzdnGJwzvfzD6I41PhRBC5IIkQHbm0u17vPjNbm4kJlMzwJPFg5pQylXzxYAFc/8OHF+r3m8gjU+FEEI8miRAduRafBJ9v9nNlbgkKvuU5LuXmuBVwlnrsAruyIr0xqeB0vhUCCHEo0kCZCdu3U3hxfm7ibp5j6Cy7nw/pBnepYpJ+w9j7Z/6/aTxqRBCiFyRBMgOxCel0n/Bbk7FJuLn6coPQ5rh72VjDU6zI41PhRBC5IMkQMXcvZQ0Bi/8lyOX4ylX0oXvhzQjqGwxmiRsHP2p0RlKltM2FiGEEDZDEqBiLClVz8vf7mNv1G083Zz49qUmVPEtpXVYlpOWDId+Uu/Xl8nPQgghck8SoGIqVW9gxA/72X7mBiVcHFk0uAm1A720DsuyTq6D+7el8akQQog8kwSoGNIbFEYvO8iG49dwdXJg/oDGNKhYRuuwLM9Y+0canwohhMgjSYCKGYNBYezKQ/xy8ArOjjrmvtiQ5pWL4dyYuEtw9m/1fv2+2sYihBDC5kgCVIwoisLkX4+xbO8lHHTw6XP1aVfDV+uwCkfkD0jjUyGEEPklCVAx8vH6UyzaeQGAGU+H0blugLYBFRaDwbz2jxBCCJFHkgAVE19sPsOcTWcAmNKjNr0bVtA4okJ0fnOGxqfdtI5GCCGEDZIEqBhYvPMC0/84CcDYTjXo1zxE24AK29aP1a9hz0njUyGEEPkiCZCNW7b3IhPXHgXg9fZV+L82lTWOqJCd3wZR28HRBVqO0joaIYQQNkoSIBv266ErvPPzIQBeeiyUNx6vpnFERWDz/9SvDQaAV3ltYxFCCGGzJAGyURuPxzLqp0gMCjzfJIj3utREV9wbgWYc/XnsDa2jEUIIYcMkAbJBO87c4NXv95NmUOgRHsh/e9Yt/skPyOiPEEIIi5EEyMbsi7rF0G/3kpJm4Ilafnz0TBiODnaQ/MjojxBCCAuSBMiGHLkcx8CF/3IvRU+rqt7MfqE+zo528iOU0R8hhBAWZCefnrbvdGwC/RfsISEpjSYhZfm6XyNcneyk/5WM/gghhLAwSYBsQNTNu/T9Zje37qZQr4IX8wc2wt3FTpIfkNEfIYQQFicJkJW7cuc+L8zbzbWEZKr7ebB4UBM83Jy1DqvoyOiPEEKIQiAJkBW7npDMi9/s5vKd+4R6l+S7IU0oU9JF67CKloz+CCGEKASSAFmpO/dS6Dd/N+du3KV8aXeWDGmKr4eb1mEVrfNbZfRHCCFEoZAEyAolJKUyYOG/nIhJwMfDle+HNKV8aXetwypaiiKjP0IIIQqNJEBW5n6KnpcW7+XgxTuUKeHM90OaEuJdUuuwit6FbRC1Q0Z/hBBCFApJgKxIcpqe/1uyjz3nb+Hh6sS3g5tSzc9D67CKnoz+CCGEKGSSAFmJNL2B1388wNZT13F3dmThoMbUreCldVjakNEfIYQQhUwSICtgMCi8veIQfx6NxcXRgXn9G9EopKzWYWlDRn+EEEIUAUmANKYoCu+tOcKqA5dxctDxRd8GPFbVW+uwtCOjP0IIIYqAJEAaUhSFqeuO88PuaHQ6mNknnIhaflqHpR0Z/RFCCFFEJAHS0KcbTzNv23kAPuxVj+5hgRpHpLGMoz+tRmsdjRBCiGJMEiCNfL31LLM2nAZgYrdaPNs4SOOINJZx9KfhQPC082RQCCFEoZIESANL/oli6roTALzdsTqDWoZqHJEVkLk/QgghipAkQEVs5f5LjF9zBIBhbSszvF0VjSOyAjL6I4QQoohJAlSE/jhylbeWH0RRYGCLEN7uWF3rkKyDjP4IIYQoYk5aB2BPXJ0dcXZ0oHtYIBO61kKn02kdkvZk9EcIIYQGJAEqQu2q+7J6eEuq+Xng4CDJDyCjP0IIITQhCVARqxngqXUI1kNGf4QQQmhE5gAJ7cjojxBCCI1IAiS0IaM/QgghNCQJkNCGjP4IIYTQkCRAoujJ6I8QQgiNSQIkip6M/gghhNCYJECiaMnojxBCCCsgCZAoWjL6I4QQwgpIAiSKjqLApmnqfRn9EUIIoSFJgETROb8VonfK6I8QQgjNSQIkiobM/RFCCGFFrCIB+vzzzwkJCcHNzY2mTZuyZ8+ebPddtGgROp3O7Obm5ma2z8OPG28zZswo7JcismMa/XGV0R8hhBCa0zwBWrp0KaNHj2bixIns37+fsLAwOnbsyLVr17J9jqenJ1evXjXdoqKizB7P+NjVq1dZsGABOp2O3r17F/bLEVmR0R8hhBBWRvMEaObMmQwdOpRBgwZRq1Yt5s6dS4kSJViwYEG2z9HpdPj7+5tufn5+Zo9nfMzf3581a9bQrl07KlWqVNgv59HOb4W0ZK2jKFpmoz+jtI5GCCGE0DYBSklJYd++fURERJi2OTg4EBERwa5du7J9XmJiIsHBwQQFBdGjRw+OHj2a7b6xsbH89ttvvPTSS9nuk5ycTHx8vNmtUBxeAd/2gKX97CcJktEfIYQQVkjTBOjGjRvo9fpMIzh+fn7ExMRk+Zzq1auzYMEC1qxZw5IlSzAYDLRo0YJLly5luf/ixYvx8PCgV69e2cYxbdo0vLy8TLegoKD8v6iclPRWR0FO/2k/SZCM/gghhLBCml8Cy6vmzZvTv39/wsPDadOmDStXrsTHx4evvvoqy/0XLFhA3759M02Uzmjs2LHExcWZbhcvXiyc4Cu1hRd+Aid3+0iCZPRHCCGEldI0AfL29sbR0ZHY2Fiz7bGxsfj7++fqGM7OztSvX58zZ85kemzbtm2cPHmSIUOG5HgMV1dXPD09zW6Fxp6SIBn9EUIIYaU0TYBcXFxo2LAhGzduNG0zGAxs3LiR5s2b5+oYer2ew4cPExAQkOmx+fPn07BhQ8LCwiwWs0XYQxIkoz9CCCGsmJPWAYwePZoBAwbQqFEjmjRpwqxZs7h79y6DBg0CoH///pQvX55p09QWCpMnT6ZZs2ZUqVKFO3fuMGPGDKKiojKN8sTHx7N8+XI+/vjjIn9NuWJMgn54Lj0J6vMdOLlqHZllyOiPsAOKopCWloZer9c6FCHsgqOjI05OTuh0ugIfS/MEqE+fPly/fp0JEyYQExNDeHg4f/zxh2lidHR0NA4O6QNVt2/fZujQocTExFCmTBkaNmzIzp07qVWrltlxf/rpJxRF4fnnny/S15MnxTUJktEfYQdSUlK4evUq9+7d0zoUIexKiRIlCAgIwMXFpUDH0SmKolgopmIjPj4eLy8v4uLiCnc+kNG5zWoSlHYfqna0/STo3Bb4trs6+jMyUhIgUewYDAZOnz6No6MjPj4+uLi4WOQvUiFE9hRFISUlhevXr6PX66latarZAAnk7fNb8xEgQfEaCZLRH2EHUlJSMBgMBAUFUaJECa3DEcJuuLu74+zsTFRUFCkpKTmu8H4Um1sGX2wVl4nRMvdH2JGH//oUQhQ+S/27k3+91iRTEvSibSVBMvojhBDCRkgCZG3MkqD1tpUEyeiPEEJYTGpqqtYhFGuSAFkjW0yCZPRHCCEKZNWqVXTp0oWQkBBKlSpFq1attA6pWJMEyFrZWhIkoz9CWD2dTpfjbdKkSVqHaLemTZvG0KFD6dq1K7/99huRkZGsW7dO67CKNVkFZs0qtYUXlsIPfdKToD5LrG91mIz+CGETrl69arq/dOlSJkyYwMmTJ03bSpUqpUVYdu/cuXNMnTqVf/75h9q1a2sdjt2QESBrV6mNmgRZ80iQ2ejPG1pHI4QmFEXhXkqaJrfclnPz9/c33by8vNDpdGbbjAnQli1baNKkCa6urgQEBPDOO++QlpZmOo5Op2P16tWm7xctWkTp0qVN30+aNInw8HCzc2/evBmdTsedO3dM237++Wdq166Nq6srISEhmSr3JycnM2bMGIKCgnB1daVKlSrMnz+fCxcu5DiSdeHChSzP9yht27Zl1KhRZtsefi3//vsvjz/+ON7e3nh5edGmTRv279+f43ENBgOTJ0+mQoUKuLq6mgr+Gv35559UrlyZDz74AB8fHzw8POjVqxeXLl0C4MKFCzg4OLB3716z486aNYvg4GAMBkOW73lISAizZs0yfX/nzh2GDBmCj48Pnp6etG/fnoMHD2b7WiHzz+3hnzVA69at0el0REZGZvkcgH79+mX6vdGajADZAmMSZI0jQRlHfxoNAs/MPdmEsAf3U/XUmvCnJuc+NrkjJVws89/55cuX6dy5MwMHDuTbb7/lxIkTDB06FDc3N4teItu3bx/PPvsskyZNok+fPuzcuZNhw4ZRrlw5Bg4cCKitkHbt2sVnn31GWFgY58+f58aNGwQFBZlGsy5evEiTJk3Ys2cPQUFBAPj4+HDhwgWLxZpRQkICAwYMYPbs2SiKwscff0znzp05ffo0Hh4eWT7n008/5eOPP+arr76ifv36LFiwgO7du3P06FGqVq3K9evXOXjwIB4eHvz+++8AjBw5kp49e/Lvv/8SEhJCREQECxcupFGjRqbjLly4kIEDB+Z6WfgzzzyDu7s7v//+O15eXnz11Vd06NCBU6dOUbZs2Xy9HytXruTAgQM57rNv3z7Wrl2br+MXJhkBshXWOhJ0fkv66E/LUVpHI4QooC+++IKgoCDmzJlDjRo16NmzJ++//z4ff/wxBoMBADc3N+7fv1+g88ycOZMOHTowfvx4qlWrxsCBAxkxYgQzZswA4NSpUyxbtowFCxbw1FNPUalSJTp06ECfPn1wdHQ0jVr5+PgAatJj3Obo6FiwNyEH7du358UXX6RGjRrUrFmTr7/+mnv37rFly5Zsn/PRRx8xZswYnnvuOapXr86HH35IeHi4aXTGYDDg6OjIDz/8QKNGjWjUqBE//PADkZGRpmbhQ4YM4ccffyQ5Wf1/f//+/Rw+fNjUN9Pd3T3Hn8n27dvZs2cPy5cvp1GjRlStWpWPPvqI0qVLs2LFiny9F6mpqYwZM4YxY8bkuN/o0aN5++2383WOwiQjQLbE2kaCZPRHCBN3Z0eOTe6o2bkt5fjx4zRv3tystUfLli1JTEzk0qVLVKxYkTp16rBixQqefvppnJ2dszzO4cOHzeYUPdww9vjx4/To0cNsW8uWLZk1axZ6vZ7IyEgcHR1p06ZNgV5PhQoV0Ol0eHt7ExERwUcffYSXl1e2+3/xxRd88803pu9TUlLMek3Gxsby3nvvsXnzZq5du4Zer+fevXtER0dnebz4+HiuXLlCy5YtM73WjJefgoKCTCNYAMHBwVSoUIFjx44RERFBz549GT58OKtWreK5555j0aJFtGvXjpCQEADq1KnDmTNn2LNnD02aNMkUx8GDB0lMTKRcuXJm2+/fv8/Zs2dN3z/q55bR559/jpeXF3379mX8+PFZ7rN69WrOnTvHm2++me0+WpEEyNZklQQ9+x04578ceL6d3wLRu2T0RwjUeTGWugxl7WbNmkXPnj0pWbIkLi4upKWlZWpJUL16dbPLHrt37+bFF1/M9Tnc3d0tEuu2bdvw8PDgwoULDBkyhHHjxjFnzpxs9+/bty/jxo0zff/ZZ5+xdetW0/cDBgzg5s2bfPrppwQHB+Pq6krz5s1JSUnJd4xlypTJ9jFjIuri4kL//v1ZuHAhvXr14ocffuDTTz817de5c2eee+45mjZtSsmSJQHMGvUmJiYSEBDA5s2bM50j45ye3P7cbt++zZQpU1i1alW2ffBSU1P5z3/+wwcffGCxn6cl2ce/1uLm4SRoWb+iT4Jk9EeIYqlmzZr8/PPPKIpi+mDbsWMHHh4eVKhQAVBHL2JiYoiOjkav17Ny5UqmTp1qdhwXFxeqVKli+t44oTfjeXbs2GG2bceOHVSrVg1HR0fq1q2LwWBgy5YtRERE5Pv1hIaGUrp0aapUqcIzzzzDrl27ctzfy8vLLO6H58bs2LGDL774gs6dOwPqHKQbN25kezxPT08CAwPZsWOH2WjWjh07TCM1NWrU4OLFi1y8eNE0ChQVFcWlS5fMRp+GDBlCnTp1+OKLL0hLS6NXr16mx3Q6Hd9//z2zZ8/m1q1bgDqp26hBgwbExMTg5ORkGjXKyqN+bkZTpkyhVatWtG7dOtv5Vl9++SWlSpWiX79+2Z5PSzIHyFY9PCdoWT9ITSq688vojxDF0rBhw7h48SKvvfYaJ06cYM2aNUycOJHRo0ebTbZ1dHQkNDSUKlWq4Ovrm+fzvPnmm2zcuJEpU6Zw6tQpFi9ezJw5c3jrrbcAdQXTgAEDGDx4MKtXr+b8+fNs3ryZZcuW5ek8ycnJJCUlceLECX7//Xfq1KmT51gzqlq1Kt999x3Hjx9n9+7d9O3b95GjG2+//TYffvghS5cu5eTJk7zzzjtERkYycuRIAB5//HFq1qzJCy+8wN69e9m7dy8vvPAC4eHhtG/f3nScmjVr0qxZM8aMGcPzzz+f5XnLli1LlSpVqFKlCk5O6WMcERERNG/enJ49e7J+/XouXLjAzp07GTduXKbVZY9y7949vv76a6ZPn57jftOnT+fjjz/OdoRIa5IA2TKtkiAZ/RGi2Cpfvjzr1q1jz549hIWF8corr/DSSy/x3nvvWfQ8DRo0YNmyZfz000/UqVOHCRMmMHnyZNMKMFBHEJ5++mmGDRtGjRo1GDp0KHfv3s3Tefz9/XF3d6dVq1aEhYUxbdq0AsU9f/58bt++TYMGDejXrx+vv/76IxPA119/ndGjR/Pmm29St25d/vjjD9auXUvVqlUBtbnnmjVrTMvq27Vrh5+fH2vWrMmUPLz00kukpKQwePDgPMWt0+lYt24drVu3ZtCgQVSrVo3nnnuOqKgo/Pz88nSs1NRU0zFy0q5dO9q1a5enYxclnZLbAhJ2JD4+Hi8vL+Li4vD09NQ6nEc7t0W9HJZ2H6o+UfiXw85thm97qKM/Iw9KAiTsTlJSEufPnyc0NDTT3BchCtOUKVNYvnw5hw4d0joUzeT07y8vn98yAlQcFOVIkIz+CCFEkUtMTOTIkSPMmTOH1157TetwigVJgIqLokqCZO6PEEIUuREjRtCwYUPatm2b58tfImuSABUnhZ0EyeiPEEJoYtGiRSQnJ7N06dJCLfRoTyQBKm4KMwmS0R8hhBDFhCRAxVFhJEEy+iOEEKIYkQSouKrUBvouM+8dVpAkSEZ/hBBCFCOSABVnoa3Tk6Azf+U/CZLRHyGEEMWMJEDFnSWSIBn9EUIIUcxIAmQPCpIEyeiPEEKIYkgSIHuR3yTIOPrj5CajP0IIIYoNSYDsSV6ToIyjPw1l9EcIIUTxIQmQvclLEpRx9OexUUUaphDC8nQ6XY63SZMmaR2iEEXGSesAhAaMSdD3z6YnQX2WmDdQfXj0x8Nfm1iFsBWKAqn3tDm3cwl4qGt4Vq5evWq6v3TpUiZMmMDJkydN20qVKlUo4QlhjWQEyF49aiRIRn+EyJvUezA1UJtbLhMvf39/083LywudTme2zZgAbdmyhSZNmuDq6kpAQADvvPMOaWlppuPodDpWr15t+n7RokWULl3a9P2kSZMIDw83O/fmzZvR6XTcuXPHtO3nn3+mdu3auLq6EhISwscff2z2nOTkZMaMGUNQUBCurq5UqVKF+fPnc+HChRxHsi5cuJDl+R6lbdu2jBo1ymzbw6/l33//5fHHH8fb2xsvLy/atGnD/v37czzuwIEDTbG5uLhQo0YNvvvuO9PjZ8+epUePHvj5+VGqVCkaN27Mhg0bMh1n0qRJmV5rz549TY+HhIQwa9Ys0/cbN27MtA+k/ywy3jL+/ADGjBlDtWrVKFGiBJUqVWL8+PGkpqZm+75kPK7xPTf+nCIjI037jB8/Hp1OZxbnw79P8+fPR6fTZfpZWJokQPYsuyRIRn+EsFuXL1+mc+fONG7cmIMHD/Lll18yf/58/vvf/1r0PPv27ePZZ5/lueee4/Dhw0yaNInx48ezaNEi0z79+/fnxx9/5LPPPuP48eN89dVXlCpViqCgIK5evcrVq1fZs2cPAHv27DFtCwoKsmisGSUkJDBgwAC2b9/OP//8Q9WqVencuTMJCQk5Pu/JJ5/k6tWrnD59mm7dujFo0CASExMBtdN7586d2bhxIwcOHODJJ5+kW7duREdHmx1DURRq165tep3PPvtstuczGAy8+eabOY7qnTx5kqtXr5olI0YeHh4sWrSIY8eO8emnnzJv3jw++eSTHF/jo1y6dIlZs2bh7u6e7T53795l/PjxRTIaKZfA7F1Wl8OaDJXRHyHyyrkEvHtFu3NbyBdffEFQUBBz5sxBp9NRo0YNrly5wpgxY5gwYQIODg64ublx//79Ap1n5syZdOjQgfHjxwNQrVo1jh07xowZMxg4cCCnTp1i2bJl/PXXX0RERABQqVIl0/P9/dU/zJKS1JFrHx8f07bC1L59e7Pvv/76a0qXLs2WLVvo2rVrts9zdXXF398fRVEIDAykZMmSpqamYWFhhIWFmfadMmUKq1atYu3atYwYMcK0PTU1FXd3d9PrdHd3Jzk5OcvzLV68mOTkZHr06GFKtIyMzylfvjwlS5bEy8sr0/Pfe+890/2QkBDeeustfvrpJ/7zn/9k+xofZdy4cfTp0yfL0S2j6dOnU6tWLbMRx8IiCZDInASd26Rul9EfIXJPpwOXklpHUWDHjx+nefPm6DLMKWrZsiWJiYlcunSJihUrUqdOHVasWMHTTz+Ns7Nzlsc5fPiw2V/xer0+03l69Ohhtq1ly5bMmjULvV5PZGQkjo6OtGnTpkCvp0KFCuh0Ory9vYmIiOCjjz7K8gPf6IsvvuCbb74xfZ+SkkKtWrVM38fGxvLee++xefNmrl27hl6v5969e5lGax7266+/UqpUKVJSUnBxcWHJkiWmkZDExEQmTZrEb7/9xtWrV0lLS+P+/fuZjhkfH0/Jko/+Hbt37x7vvfcec+fO5eeff870+M2bN3FycqJEiewT56VLl/LZZ59x9uxZEhMTSUtLw9PT85Hnzs7+/ftZtWoVJ0+ezDYBunLlCjNnzmT79u2MHDky3+fKLbkEJlQZL4cZ0mT0RwiRrVmzZrF161ZKlixJqVKleOWVVzLtU716dSIjI023jElFbuR0mSQvtm3bxoEDB5g3bx5//fUX48aNy3H/vn37msX98GsbMGAAkZGRfPrpp+zcuZPIyEjKlStHSkpKjsdt164dkZGRHDx4kMmTJ9O/f38uXLgAwFtvvcWqVauYOnUq27ZtIzIykrp162Y65pUrVwgMDHzka54xYwbVq1enW7duWT5+7tw5goODzZLcjHbt2kXfvn3p3Lkzv/76KwcOHGDcuHGPfI05efPNN3nrrbcICMi+nMq4ceN45plnzEbDCpOMAIl0xiRo7WvQcKCM/ghhh2rWrMnPP/+MoiimD8gdO3bg4eFBhQoVAHWkJiYmhujoaPR6PStXrmTq1Klmx3FxcaFKlSqm7y9dupTpPDt27DDbtmPHDqpVq4ajoyN169bFYDCwZcsW0yWw/AgNDaV06dJUqVKFZ555hl27duW4v5eXl1ncZcuWzRTjF198QefOnQG4ePEiN27ceGQcJUuWNB23Zs2aTJ06lQ0bNjBkyBB27NjBwIEDeeqppwB1RMiYHBkZDAb279/P8OHDczzP1atX+fLLL9myZUu2+2zZsoVWrVpl+/jOnTsJDg42SxajoqIe9RKztXbtWk6dOsVvv/2W7T6RkZGsWLHCbFViYZMESJgLbQ0jD2odhRBCI8OGDWPWrFm89tprjBgxgpMnTzJx4kRGjx6Ng0P6RQNHR0dCQ0MB8PX1zfN53nzzTRo3bsyUKVPo06cPu3btYs6cOXzxxReAOu9kwIABDB48mM8++4ywsDCioqK4du1ajpN/H5acnExSUhIXLlzg999/57HHHstzrBlVrVqV7777jkaNGhEfH8/bb7+dq9Gq5ORkYmJiSEtL448//uDWrVvUqFHDdMyVK1fSrVs3dDod48ePx2AwmJ578eJFJk2axLVr1+jTp0+O5/n888/p3bs39evXz/RYSkoKv/zyC3///Tc///wzMTExAMTFxaEoCtevX8fHx4eqVasSHR3NTz/9ROPGjfntt99YtWpVpuMpimKag2U8vvG1ZjR9+nRmz56d4yW3jz76iDfffDNXI1yWIgmQEEIIk/Lly7Nu3TrefvttwsLCKFu2LC+99JLZpFhLaNCgAcuWLWPChAlMmTKFgIAAJk+ezMCBA037fPnll7z77rsMGzaMmzdvUrFiRd599908ncc4Ydjb25snnniCadOmFSju+fPn8/LLL9OgQQOCgoKYOnUqb7311iOf98cffxAQEICTkxMhISHMnj3blIzNnDmTwYMH06JFC7y9vRkzZgzx8fGm53766aecOXOG9evXU7FixRzPYzAY+OCDD7J8bOfOnTz99NMAptGmjBo3bsyFCxfo3r07b7zxBiNGjCA5OZkuXbowfvz4TIUyDx06lGXyZ5zsbVSlShUGDBiQY9weHh4FmmCdHzolY5QCUCeaeXl5ERcXV6BJX0KI4ikpKYnz588TGhqKm5vbo58ghBXYvHkzkyZNYvPmzZkeu3PnDuHh4ZkuveVH6dKl81R/Ka9y+veXl89vmQQthBBC2AEXF5dMc5qMHBwc8PHxsch5bOWPAkmAhBBCCDvQokULVq5cmeVjnp6e/PvvvxY5j3FukbWTBEgIIYQQdkcSICGEyCeZQilE0bPUvztJgIQQIo+M1Y/v3dOo+7sQdsz47y67KuS5JcvghRAijxwdHSldujTXrl0DoESJEtlW1RVCWIaiKNy7d49r165RunRpUy+1/JIESAgh8sFYX8aYBAkhikbp0qUt0vhWEiAhhMgHnU5HQEAAvr6+pKamah2OEHbB2dm5wCM/RpIACSFEATg6OlrsP2QhRNGRSdBCCCGEsDuSAAkhhBDC7kgCJIQQQgi7I3OAsmAsspSxG68QQgghrJvxczs3xRIlAcpCQkICAEFBQRpHIoQQQoi8SkhIwMvLK8d9dIrUcs/EYDBw5coVPDw8LF7cLD4+nqCgIC5evIinp6dFj21P5H20DHkfLUPeR8uQ99Ey7Pl9VBSFhIQEAgMDcXDIeZaPjABlwcHBgQoVKhTqOTw9Pe3uF7MwyPtoGfI+Woa8j5Yh76Nl2Ov7+KiRHyOZBC2EEEIIuyMJkBBCCCHsjiRARczV1ZWJEyfi6uqqdSg2Td5Hy5D30TLkfbQMeR8tQ97H3JFJ0EIIIYSwOzICJIQQQgi7IwmQEEIIIeyOJEBCCCGEsDuSAAkhhBDC7kgCVIQ+//xzQkJCcHNzo2nTpuzZs0frkGzKtGnTaNy4MR4eHvj6+tKzZ09OnjypdVg273//+x86nY5Ro0ZpHYrNuXz5Mi+++CLlypXD3d2dunXrsnfvXq3Dsil6vZ7x48cTGhqKu7s7lStXZsqUKbnq5WTPtm7dSrdu3QgMDESn07F69WqzxxVFYcKECQQEBODu7k5ERASnT5/WJlgrJQlQEVm6dCmjR49m4sSJ7N+/n7CwMDp27Mi1a9e0Ds1mbNmyheHDh/PPP//w119/kZqayhNPPMHdu3e1Ds1m/fvvv3z11VfUq1dP61Bszu3bt2nZsiXOzs78/vvvHDt2jI8//pgyZcpoHZpN+fDDD/nyyy+ZM2cOx48f58MPP2T69OnMnj1b69Cs2t27dwkLC+Pzzz/P8vHp06fz2WefMXfuXHbv3k3JkiXp2LEjSUlJRRypFVNEkWjSpIkyfPhw0/d6vV4JDAxUpk2bpmFUtu3atWsKoGzZskXrUGxSQkKCUrVqVeWvv/5S2rRpo4wcOVLrkGzKmDFjlMcee0zrMGxely5dlMGDB5tt69Wrl9K3b1+NIrI9gLJq1SrT9waDQfH391dmzJhh2nbnzh3F1dVV+fHHHzWI0DrJCFARSElJYd++fURERJi2OTg4EBERwa5duzSMzLbFxcUBULZsWY0jsU3Dhw+nS5cuZr+XIvfWrl1Lo0aNeOaZZ/D19aV+/frMmzdP67BsTosWLdi4cSOnTp0C4ODBg2zfvp1OnTppHJntOn/+PDExMWb/tr28vGjatKl85mQgzVCLwI0bN9Dr9fj5+Zlt9/Pz48SJExpFZdsMBgOjRo2iZcuW1KlTR+twbM5PP/3E/v37+ffff7UOxWadO3eOL7/8ktGjR/Puu+/y77//8vrrr+Pi4sKAAQO0Ds9mvPPOO8THx1OjRg0cHR3R6/V88MEH9O3bV+vQbFZMTAxAlp85xseEJEDCRg0fPpwjR46wfft2rUOxORcvXmTkyJH89ddfuLm5aR2OzTIYDDRq1IipU6cCUL9+fY4cOcLcuXMlAcqDZcuW8f333/PDDz9Qu3ZtIiMjGTVqFIGBgfI+ikIll8CKgLe3N46OjsTGxpptj42Nxd/fX6OobNeIESP49ddf2bRpExUqVNA6HJuzb98+rl27RoMGDXBycsLJyYktW7bw2Wef4eTkhF6v1zpEmxAQEECtWrXMttWsWZPo6GiNIrJNb7/9Nu+88w7PPfccdevWpV+/frzxxhtMmzZN69BslvFzRT5zciYJUBFwcXGhYcOGbNy40bTNYDCwceNGmjdvrmFktkVRFEaMGMGqVav4+++/CQ0N1Tokm9ShQwcOHz5MZGSk6daoUSP69u1LZGQkjo6OWodoE1q2bJmpDMOpU6cIDg7WKCLbdO/ePRwczD+KHB0dMRgMGkVk+0JDQ/H39zf7zImPj2f37t3ymZOBXAIrIqNHj2bAgAE0atSIJk2aMGvWLO7evcugQYO0Ds1mDB8+nB9++IE1a9bg4eFhupbt5eWFu7u7xtHZDg8Pj0zzpkqWLEm5cuVkPlUevPHGG7Ro0YKpU6fy7LPPsmfPHr7++mu+/vprrUOzKd26deODDz6gYsWK1K5dmwMHDjBz5kwGDx6sdWhWLTExkTNnzpi+P3/+PJGRkZQtW5aKFSsyatQo/vvf/1K1alVCQ0MZP348gYGB9OzZU7ugrY3Wy9DsyezZs5WKFSsqLi4uSpMmTZR//vlH65BsCpDlbeHChVqHZvNkGXz+/PLLL0qdOnUUV1dXpUaNGsrXX3+tdUg2Jz4+Xhk5cqRSsWJFxc3NTalUqZIybtw4JTk5WevQrNqmTZuy/P9wwIABiqKoS+HHjx+v+Pn5Ka6urkqHDh2UkydPahu0ldEpipTbFEIIIYR9kTlAQgghhLA7kgAJIYQQwu5IAiSEEEIIuyMJkBBCCCHsjiRAQgghhLA7kgAJIYQQwu5IAiSEEEIIuyMJkBBCCCHsjiRAQgirlpqayqJFi3jsscfw8fHB3d2devXq8eGHH5KSkqJ1eEIIGyWVoIUQVi0yMpI333yTYcOGUb9+fZKSkjh8+DCTJk0iICCAP//8E2dnZ63DFELYGBkBEkJYtTp16rBx40Z69+5NpUqVqFWrFn369GHr1q0cOXKEWbNmAaDT6bK8jRo1ynSs27dv079/f8qUKUOJEiXo1KkTp0+fNj0+ePBg6tWrR3JyMgApKSnUr1+f/v37m/YZM2YM1apVo0SJElSqVInx48eTmppaJO+FEMJyJAESQlg1JyenLLf7+PjQq1cvvv/+e9O2hQsXcvXqVdOtefPmZs8ZOHAge/fuZe3atezatQtFUejcubMpgfnss8+4e/cu77zzDgDjxo3jzp07zJkzx3QMDw8PFi1axLFjx/j000+ZN28en3zyiaVfthCikGX9P4sQQliZ2rVrExUVZbYtNTUVR0dH0/elS5fG39/f9L2Li4vp/unTp1m7di07duygRYsWAHz//fcEBQWxevVqnnnmGUqVKsWSJUto06YNHh4ezJo1i02bNuHp6Wk6znvvvWe6HxISwltvvcVPP/3Ef/7zH4u/ZiFE4ZEESAhhE9atW5fpUtP06dNZsmRJrp5//PhxnJycaNq0qWlbuXLlqF69OsePHzdta968OW+99RZTpkxhzJgxPPbYY2bHWbp0KZ999hlnz54lMTGRtLQ0swRJCGEbJAESQtiE4ODgTNvOnj1LtWrVLHoeg8HAjh07cHR05MyZM2aP7dq1i759+/L+++/TsWNHvLy8+Omnn/j4448tGoMQovDJHCAhhFW7desWCQkJmbbv3buXTZs28cILL+TqODVr1iQtLY3du3ebtt28eZOTJ09Sq1Yt07YZM2Zw4sQJtmzZwh9//MHChQtNj+3cuZPg4GDGjRtHo0aNqFq1aqbLckII2yAJkBDCqkVHRxMeHs78+fM5c+YM586d47vvvqNHjx60atXKbJVXTqpWrUqPHj0YOnQo27dv5+DBg7z44ouUL1+eHj16AHDgwAEmTJjAN998Q8uWLZk5cyYjR47k3LlzpmNER0fz008/cfbsWT777DNWrVpVWC9dCFGIJAESQli1OnXqMHHiRBYtWkSzZs2oXbs206dPZ8SIEaxfv95sovOjLFy4kIYNG9K1a1eaN2+OoiisW7cOZ2dnkpKSePHFFxk4cCDdunUD4OWXX6Zdu3b069cPvV5P9+7deeONNxgxYgTh4eHs3LmT8ePHF9ZLF0IUIimEKIQQQgi7IyNAQgghhLA7kgAJIYQQwu5IAiSEEEIIuyMJkBBCCCHsjiRAQgghhLA7kgAJIYQQwu5IAiSEEEIIuyMJkBBCCCHsjiRAQgghhLA7kgAJIYQQwu5IAiSEEEIIuyMJkBBCCCHszv8Dv93Oc5IizxwAAAAASUVORK5CYII=" id="127" name="Google Shape;127;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C:\Users\User2\Desktop\download.png" id="128" name="Google Shape;128;p11"/>
          <p:cNvPicPr preferRelativeResize="0"/>
          <p:nvPr/>
        </p:nvPicPr>
        <p:blipFill rotWithShape="1">
          <a:blip r:embed="rId3">
            <a:alphaModFix/>
          </a:blip>
          <a:srcRect b="0" l="0" r="0" t="0"/>
          <a:stretch/>
        </p:blipFill>
        <p:spPr>
          <a:xfrm>
            <a:off x="381000" y="1524000"/>
            <a:ext cx="4176904" cy="3299464"/>
          </a:xfrm>
          <a:prstGeom prst="rect">
            <a:avLst/>
          </a:prstGeom>
          <a:noFill/>
          <a:ln>
            <a:noFill/>
          </a:ln>
        </p:spPr>
      </p:pic>
      <p:sp>
        <p:nvSpPr>
          <p:cNvPr id="129" name="Google Shape;129;p11"/>
          <p:cNvSpPr/>
          <p:nvPr/>
        </p:nvSpPr>
        <p:spPr>
          <a:xfrm>
            <a:off x="304800" y="4800600"/>
            <a:ext cx="4419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mbria Math"/>
                <a:ea typeface="Cambria Math"/>
                <a:cs typeface="Cambria Math"/>
                <a:sym typeface="Cambria Math"/>
              </a:rPr>
              <a:t>Kaufmann et al., 1997. DOI:10.1093/humrep/12.7.1454</a:t>
            </a:r>
            <a:endParaRPr b="0" i="0" sz="1400" u="none" cap="none" strike="noStrike">
              <a:solidFill>
                <a:schemeClr val="dk1"/>
              </a:solidFill>
              <a:latin typeface="Cambria Math"/>
              <a:ea typeface="Cambria Math"/>
              <a:cs typeface="Cambria Math"/>
              <a:sym typeface="Cambria Math"/>
            </a:endParaRPr>
          </a:p>
        </p:txBody>
      </p:sp>
      <p:sp>
        <p:nvSpPr>
          <p:cNvPr id="130" name="Google Shape;130;p11"/>
          <p:cNvSpPr/>
          <p:nvPr/>
        </p:nvSpPr>
        <p:spPr>
          <a:xfrm>
            <a:off x="2133600" y="3657600"/>
            <a:ext cx="2286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mbria Math"/>
                <a:ea typeface="Cambria Math"/>
                <a:cs typeface="Cambria Math"/>
                <a:sym typeface="Cambria Math"/>
              </a:rPr>
              <a:t>loss: 0.6658 - accuracy: 0.5735</a:t>
            </a:r>
            <a:endParaRPr b="0" i="0" sz="1400" u="none" cap="none" strike="noStrike">
              <a:solidFill>
                <a:srgbClr val="000000"/>
              </a:solidFill>
              <a:latin typeface="Arial"/>
              <a:ea typeface="Arial"/>
              <a:cs typeface="Arial"/>
              <a:sym typeface="Arial"/>
            </a:endParaRPr>
          </a:p>
        </p:txBody>
      </p:sp>
      <p:sp>
        <p:nvSpPr>
          <p:cNvPr descr="data:image/png;base64,iVBORw0KGgoAAAANSUhEUgAAAkAAAAHHCAYAAABXx+fLAAAAOXRFWHRTb2Z0d2FyZQBNYXRwbG90bGliIHZlcnNpb24zLjcuMSwgaHR0cHM6Ly9tYXRwbG90bGliLm9yZy/bCgiHAAAACXBIWXMAAA9hAAAPYQGoP6dpAACW9ElEQVR4nOzdd3iTVfvA8W+abroo3YO27N1CGQIKjiqKA3ChogwVf6+Aoqgv4gCEV1BRRAXFhaA4EGQpCCoCKiDILnsWaOmglG66kuf3x0NSYlvoSPs0zf25rlxNnjzjTjpy95z7nKNTFEVBCCGEEMKOOGgdgBBCCCFEXZMESAghhBB2RxIgIYQQQtgdSYCEEEIIYXckARJCCCGE3ZEESAghhBB2RxIgIYQQQtgdSYCEEEIIYXcctQ5ACNGwFBUVkZGRgdFoJCQkROtwhBCiXNICJISose3bt/PQQw/h5+eHi4sLwcHB3HPPPVqHJYQQFZIWIGHTdDpdpfZbv349119/fe0GY6dWrFjB4MGDadOmDa+//jrNmzcHICAgQOPIhBCiYjpZC0zYsoULF1o8/vLLL/n111/56quvLLbffPPNBAYG1mVodiEjI4PWrVvTq1cvFi9ejLOzs9YhCSFEpUgCJBqUMWPGMGfOHOTHum688847TJ48mdOnT9O4cWOtwxFCiEqTGiBhV9LS0njssccIDAzE1dWV6OhoFixYYLHP/Pnz0el0JCQkWGy//vrrLbrRNmzYgE6nY8mSJWWu4+HhwfDhwy22nThxgvvuuw9fX1/c3d255pprWLVqVZljCwoKmDx5Mq1atcLV1ZXg4GDuvvtujh8/TkJCAjqd7oo303VNr2P79u3Veq8qE+/ff/9NTEwM06ZNIzw8HBcXF1q2bMkbb7yB0Wg079e3b1+io6PLvU7r1q3p16+fRcxXe+8BCgsLmTRpEi1atMDFxYXw8HD++9//UlhYaLGfTqdjzJgxZa57xx13EBkZaX5sem/nz59vsd/o0aMt3leTXbt2ceutt+Lv72/x/t9xxx3lvs7qXqei4003JycnIiMjeeGFFygqKjLvl5GRwfPPP0/Hjh3x8PDAy8uL2267jT179pR73uHDh5f78zR58mSLfS5/zwDOnDmDm5tbud+3K/28Xr5vZWOt6u9cZGRkmW2LFy9Gp9PV6HsvGgapARJ24+LFi1x//fUcO3aMMWPGEBUVxeLFixk+fDiZmZmMHTu21q6dmppKr169yM/P5+mnn6ZJkyYsWLCAu+66iyVLljBo0CAADAYDd9xxB+vWreOBBx5g7Nix5OTk8Ouvv7Jv3z7i4uIsuveWLl3KsmXLLLaZanDqIt7z58/z119/8ddff/Hoo48SGxvLunXrmDBhAgkJCcydOxeARx55hJEjR7Jv3z46dOhgvs4///zDkSNHeOWVV6oUn9Fo5K677uKvv/7iiSeeoG3btsTHx/Puu+9y5MgRli9fXuP3AODYsWN8+umnZbZnZWVx2223oSgK48aNIzw8HIBnn33Wqte5kieeeILrrruOwsJC1q5dy9tvv42rqytTp04F1AR2+fLl3HfffURFRZGamsrHH39M3759OXDgQLkj9Pz8/Hj33XfNjx955JGrxjFx4kQKCgquuM+DDz5I//79AVi9ejXffvutxfPVibU6SkpKePnllyu1b3W+J8LGKEI0IKNHj1Yq+rGeNWuWAigLFy40bysqKlJ69uypeHh4KNnZ2YqiKMqCBQsUQDlx4oTF8X379lX69u1rfrx+/XoFUBYvXlzmWo0aNVKGDRtmfvzMM88ogPLnn3+at+Xk5ChRUVFKZGSkYjAYFEVRlHnz5imAMnPmzDLnNBqNZbZNmjSpwtf7xRdfKIDyzz//lPv8lVQ23r59+yqAMnnyZIvjhw8frgBKfHy8oiiKkpmZqbi6uirjx4+32O/pp59WGjVqpOTm5iqKUvn3/quvvlIcHBws4lMURZk7d64CKJs2bTJvA5TRo0eXeY233367EhERYX588uRJBVC++OIL87b7779f6dChgxIeHm7x/Vy7dq0CKN9++63FOSMiIpTbb7+9zLUuV5XrVPZ4RVGUkJAQpX///ubHBQUF5u/T5ce6uLgoU6ZMKXPeIUOGKFFRURbbAGXSpEnmx8OGDbN4z/bt26c4ODgot912mwIoJ0+etDj+yJEjCqC8/fbb5m0zZswos29lY63K75yiqN+Py7d9+OGHiouLi3LDDTdU+3svGg7pAhN2Y/Xq1QQFBfHggw+atzk5OfH000+Tm5vLxo0bgdLRS4mJiZU6b05ODunp6Ra38q7dvXt3rr32WvM2Dw8PnnjiCRISEjhw4AAAP/zwA35+fjz11FNlzlHZEW//lpWVRXp6Ojk5OZU+prLxAuj1+jItH8899xyAucvM29ubAQMG8O2335rrswwGA4sWLWLgwIE0atQIqPx7v3jxYtq2bUubNm0s3vcbb7wRUEf9Xa6goKDM96i4uPiK19ixYweLFy9m+vTpODhY/qk0vZdNmjS54jkq40rXuZLc3FzS09NJSkrik08+ISUlhZtuusn8vIuLi/l8BoOB8+fP4+HhQevWrdm5c2eZ8xUVFeHi4lKl2CdMmECXLl247777yn3e1DLk6up6xfNUNdbqyM/PZ8qUKYwZM4amTZtecd/qfk+EbZHvrLAbp06domXLlmX+oLVt29b8PEDnzp1xdXXltdde4+jRo1f9wHz00Ufx9/e3uOXl5ZW5duvWrcsc++9rHz9+nNatW+PoaL3e6bi4OPz9/fHy8qJx48aMGjWqTHz/Vtl4dTodISEheHl5WezXunVrHBwcLOo8hg4dyunTp/nzzz8B+O2330hNTbXoZqnse3/06FH2799f5n1v1aoVoNZ6Xe7zzz8vs+8vv/xyxffgxRdf5Lrrriu3pqdr1644OTkxefJkdu3aZY7z8rqnyrrSda7kqaeewt/fn7CwMP7v//6PYcOGWSSiRqORd999l5YtW+Li4oKfnx/+/v7s3buXrKysMufLzMzEw8Oj0tf/66+/+PHHH3nzzTcrTM5N/wx4e3tf8VxVjbU6Zs6cSUFBAS+99NJV963u90TYFqkBEuJfAgMD+eCDDxg9erT5A9Wkb9++ZfafOHEi1113ncW2O++8s1ZjrIo5c+bQqlUrCgsL2bBhA2+//TYAH374YY3P7ebmVul9+/XrR2BgIAsXLqRPnz4sXLiQoKAg4uLizPtU9r03Go107NiRmTNnlnstU02OyYABA8oUQr/yyiukpKSUe/wvv/zCb7/9xpYtW8p9PiIigi+++IKxY8fSpUsXi+c6depU7jHVuc6VvPDCC9xyyy0YDAb279/PlClTUBSFL774AoBp06bx6quv8uijjzJ16lR8fX1xcHDgmWeeKTdRS0lJISIiotLXHz9+PP369ePGG28sUzxsYkqA/104/W9VjbWq0tPTmTFjBhMmTMDX1/eK+9bkeyJsiyRAwm5ERESwd+9ejEajRSvQoUOHzM+bPP7449x9993s27fPPLLG1K3zbx07drT4EAe1W+jf1z58+HCZY/997ebNm7N161aKi4txcnKq6kssV/fu3enatSsAt99+O3v27GHNmjVXPKay8UZFRfHLL7+Qk5ODp6eneb8jR45gNBotPvj0ej0PPfQQ8+fP580332T58uWMHDmyzHtVmfe+efPm7Nmzh5tuuqlSXYNhYWFlvkezZs0qNwFSFIUXX3yRQYMGcc0111R4ziFDhnD69Glee+01vvrqKxo3bszDDz981Viqep2KtGvXzvya+vXrR2FhIS+99BKvv/46ISEhLFmyhBtuuIHPP//c4rjMzEz8/PwsthUXF3Ps2DFuvfXWSl17+fLlbNmy5ardU9u3b8fR0ZGYmJgr7leVWKvjf//7H56enlcd6FDT74mwLdIFJuxG//79SUlJYdGiReZtJSUlfPDBB3h4eJRp3fH19aVPnz7ExcURFxdXo3lu+vfvz7Zt2yz+q8zLy+OTTz4hMjKSdu3aAXDPPfeQnp7O7Nmzy5xDsdLcRkajsUzSUd14+/fvj8FgKBOvqWXm9ttvt9j+yCOPcOHCBf7v//6P3NzcChOGq733999/P0lJSeWO0rl48eJVu/iu5LvvvmPv3r1Mnz79ivvt3LmTSZMm8cYbb3DfffcRFxd31VqX6lynsi5evAhgThr1en2Zn5nFixeTlJRU5tgVK1Zw8eJFcw3VlRgMBl566SUeeuihKyY2RUVFrFy5khtvvPGqXWtVibWqEhIS+Oijj5g8efJVWyyt/T0R9Zu0AAm78cQTT/Dxxx8zfPhwduzYQWRkJEuWLGHTpk3MmjXLogXD2l588UW+/fZbbrvtNp5++ml8fX1ZsGABJ0+e5IcffjC3SA0dOpQvv/yScePGsW3bNq677jry8vL47bffGDVqFAMGDKjytbds2UJ6erq5C2zdunU8//zzVom3f//+xMXF8fLLL3Py5EliYmL4/fff+eGHH/jPf/5jMeQd1BqfDh06mIuY/919VFmPPPII33//Pf/5z39Yv349vXv3xmAwcOjQIb7//nvWrl1rbvWqql9++YWRI0eWWwNlkp+fz0MPPcT1119f7ekTKnOdK9myZQuOjo7mLrAPPviAzp07m1vd7rjjDqZMmcKIESPo1asX8fHxfP311zRr1szidUyaNIkPP/yQXr16ccstt1z1uomJiTg7O7N69eoK99m7dy+vvfYaiYmJ3H777RYztptajZYvX86DDz5IYGBgpWK93O7du8skVQaDgaSkJDZu3Gjxz8zGjRtp27YtI0aMuOprq+n3RNgY7QagCWF9VxoGryiKkpqaqowYMULx8/NTnJ2dlY4dO5YZTlyRmgyDVxRFOX78uHLvvfcqPj4+iqurq9K9e3flp59+KnNsfn6+8vLLLytRUVGKk5OTEhQUpNx7773K8ePHy+xbmWHwppuzs7PSokULZeLEiUphYeFVX29l483NzVWeffZZJSQkRHFyclJatGihvPHGG2WGNZu89dZbCqBMmzbtqjGY/Pu9VxR1CoM333xTad++veLi4qI0btxYiY2NVV577TUlKyvLvB9VHAbv5uamJCUlWez77+HUTzzxhNKkSZNy96vsMPjKXOdKx5tuDg4OSlhYmDJs2DAlMTHRvF9BQYHy3HPPKcHBwYqbm5vSu3dvZcuWLRbvZWJiohIeHq4888wzFu+ZCeUMgweUsWPHWuxn+lkzDW03/Vxe7bZ+/fpKx6oopb9zV7pd/j2NiIhQAGXZsmUW8f57OH9NvyfCNslSGEKIOvXee+/x7LPPkpCQcNXhyMI2TZ48mQ0bNrBhw4YK94mMjGT+/PlWXaR4/vz5TJ48ucyM1EKUR2qAhBB1RlEUPv/8c/r27SvJjxBCU1IDJISodXl5eaxcuZL169cTHx/PihUrtA5J1KJOnTpddRTjoEGDCAwMtOp1Q0NDy52qQojySBeYEKLWJSQkEBUVhY+PD6NGjeL111/XOiQhhJ2TBEgIIYQQdkdqgIQQQghhdyQBEkIIIYTdkSLochiNRs6ePYunp2e1V+AWQgghRN1SFIWcnBxCQkLKLHz9b5IAlePs2bNlFlMUQgghhG04c+YMYWFhV9xHEqBymJZEOHPmDF5eXhpHI4QQQojKyM7OJjw8vFJLG0kCVA5Tt5eXl5ckQEIIIYSNqUz5ihRBCyGEEMLuSAIkhBBCCLsjCZAQQggh7I7UANWAwWCguLhY6zCEsAtOTk7o9XqtwxBCNBCSAFWDoiikpKSQmZmpdShC2BUfHx+CgoJkfi4hRI1JAlQNpuQnICAAd3d3+WMsRC1TFIX8/HzS0tIACA4O1jgiIYStkwSoigwGgzn5adKkidbhCGE33NzcAEhLSyMgIEC6w4QQNSJF0FVkqvlxd3fXOBIh7I/p905q74QQNSUJUDVJt5cQdU9+74QQ1iIJkBD1kLRwCCFE7ZIESIh6YNmyZdx+++1ERkbi4eHBddddp3VIQgjRoEkCZCd0Ot0Vb5MnT9Y6RLs1ffp0Ro4cyR133MGqVavYvXs3q1ev1josIYRo0GQUmJ1ITk4231+0aBETJ07k8OHD5m0eHh5ahGX3Tpw4wbRp0/j7779p37691uEIIUTdyDgJOgdoHKFZCNICZCeCgoLMN29vb3Q6ncU2UwK0ceNGunfvjouLC8HBwbz44ouUlJSYz6PT6Vi+fLn58fz58/Hx8TE/njx5MjExMRbX3rBhAzqdzmLiyB9++IH27dvj4uJCZGQk77zzjsUxhYWFjB8/nvDwcFxcXGjRogWff/45CQkJV2zJSkhIKPd6V3P99dfzzDPPWGz792v5559/uPnmm/Hz88Pb25u+ffuyc+fOK57XaDQyZcoUwsLCcHFxISYmhjVr1pifX7t2Lc2bN+f111/H398fT09P7r77bhITEwFISEjAwcGB7du3W5x31qxZREREYDQay33PIyMjmTVrlvlxZmYmjz/+OP7+/nh5eXHjjTeyZ8+eCl8rlP2+/ft7DdCnTx90Oh27d+8u9xiARx55pMzPjRDCzhTlwZG1sPoFeL8LvB8DW+ZoGpK0AFmBoihcLDbU+XXdnPRWHRWTlJRE//79GT58OF9++SWHDh1i5MiRuLq6WrWLbMeOHdx///1MnjyZwYMHs3nzZkaNGkWTJk0YPnw4AEOHDmXLli28//77REdHc/LkSdLT0wkPDze3Zp05c4bu3buzbds2wsPDAfD39ychIcFqsV4uJyeHYcOG8cEHH6AoCu+88w79+/fn6NGjeHp6lnvMe++9xzvvvMPHH39M586dmTdvHnfddRf79++nZcuWnDt3jj179uDp6cnPP/8MwNixYxk4cCD//PMPkZGRxMXF8cUXX9C1a1fzeb/44guGDx+Og0Pl/oe57777cHNz4+eff8bb25uPP/6Ym266iSNHjuDr61ut92Pp0qXs2rXrivvs2LGDlStXVuv8QggbpiiQdhCOr4Njv8GpzWAoKn3ewREKc7SLD0mArOJisYF2E9fW+XUPTOmHu7P1voUffvgh4eHhzJ49G51OR5s2bTh79izjx49n4sSJODg44OrqysWLF2t0nZkzZ3LTTTfx6quvAtCqVSsOHDjAjBkzGD58OEeOHOH777/n119/JS4uDoBmzZqZjw8KCgKgoKAAUJMe07badOONN1o8/uSTT/Dx8WHjxo3ccccd5R7z9ttvM378eB544AEA3nzzTdavX8+sWbOYM2cORqMRvV7PN998Y07ivvnmG5o3b866deuIi4vj8ccf5z//+Q8zZ87ExcWFnTt3Eh8fz4oVKwB1gsArfU/++usvtm3bRlpaGi4uLua4li9fzpIlS3jiiSeq/F4UFxczfvx4xo8fb/4+lmfcuHG88MILV9xHCNFAXMyEExvUhOfYOsg5a/m8d1NocRO0iIOoPuDqpUWUZtIFJswOHjxIz549LVqVevfuTW5urrlLpkOHDixZsuSKw7Tj4+Px8PAw32677bYy1+ndu7fFtt69e3P06FEMBgO7d+9Gr9fTt2/fGr2esLAwPD09iYqKYuTIkWRlZV1x/w8//NAi7mnTplk8n5qaysiRI2nZsiXe3t54eXmRm5vL6dOnyz1fdnY2Z8+eLfe1Hjx40Pw4PDzcnPwAREREEBYWxoEDBwAYOHAger2eZcuWAWpX1A033EBkZCSgfk+OHTvGtm3byo1jz5495Obm0qRJE4vXd/LkSY4fP27e72rft8vNmTMHb29vhgwZUuE+y5cv58SJEzz33HMV7iOEsGFGIyTtgI1vwef94K1msHgY7PpKTX4cXdVk59Y3YMx2eGYv3DkL2t6hefID0gJkFW5Oeg5M6afJdevarFmzGDhwII0aNcLZ2ZmSkhJcXV0t9mndurVFt8fWrVt5+OGHK30N05IHNfXnn3/i6elJQkICjz/+OC+//DKzZ8+ucP8hQ4bw8ssvmx+///77/PHHH+bHw4YN4/z587z33ntERETg4uJCz549KSoqKu90ldK4ceMKnzMlos7OzgwdOpQvvviCu+++m2+++Yb33nvPvF///v154IEH6NGjB40aNQIgPz/f/Hxubi7BwcFs2LChzDUur+mp7PftwoULTJ06lWXLllXYBVtcXMx///tfXn/9dat9P4UQ9UBuGhz/XW3lOf475J+3fN6v9aVWnpsgojc41d/ff0mArECn01m1K0orbdu25YcffkBRFPMH26ZNm/D09CQsLAxQWy9SUlI4ffo0BoOBpUuXlmkpcXZ2pkWLFubHptajy6+zadMmi22bNm2iVatW6PV6OnbsiNFoZOPGjeYusOqIiorCx8eHFi1acN9997Fly5Yr7u/t7W0R979rYzZt2sSHH35I//79AbUGKT09vcLzeXl5ERISwqZNmyxaszZt2kT37t0BaNOmDWfOnOHMmTPmVqBTp06RmJhIu3btzMc8/vjjdOjQgQ8//JCSkhLuvvtu83M6nY6vv/6aDz74gIyMDEAt6jbp0qULKSkpODo6mluNynO175vJ1KlTue666+jTp0+F9VYfffQRHh4ePPLIIxVeTwhhAwzFcGbbpW6t3yBlr+Xzzp7QrK/a0tPiJvBpqk2c1WD7n9rCakaNGsWsWbN46qmnGDNmDIcPH2bSpEmMGzfOothWr9cTFRUFQEBAQJWv89xzz9GtWzemTp3K4MGD2bJlC7Nnz+bDDz8E1BFMw4YN49FHHzUXQZ86dYq0tDTuv//+Sl+nsLCQgoICEhIS+Pnnn7n22murHOvlWrZsyVdffUXXrl3Jzs7mhRdeuGrrxgsvvMCkSZNo3rw5MTExfPHFF+zevZuvv/4agJtvvpm2bdvy0EMP8e677wJqEXRMTIxFzVHbtm255pprGD9+PI8++mi51/X19TUnbY6Opb/acXFx9OzZk4EDB/LWW2/RqlUrzp49y6pVqxg0aJBFcfXV5Ofn88knn1x19Ntbb73Fjz/+KEtXCGGLMk+rNTzHfoMTG6HoX8XKwdGXEp44COsGeidt4qwhSYCEWWhoKKtXr+aFF14gOjoaX19fHnvsMV555RWrXqdLly58//33TJw4kalTpxIcHMyUKVPMI8BAbUF46aWXGDVqFOfPn6dp06a89NJLVbqOqTDaz8+PW265henTp9co7s8//5wnnniCLl26EB4ezrRp03j++eeveMzTTz9NVlYWzz33HGlpabRr146VK1fSsmVLABwcHFixYgVPP/00ffv2xcHBgZtvvpkPPvigTPLw2GOPsXnzZh599NEqxa3T6Vi9ejUvv/wyI0aM4Ny5cwQFBdGnTx8CAwOrdK7i4mL+7//+j1atWl1xvxtuuIEbbrihSucWQmik+CKc2lSa9KQfsXzevQk0v1S83PwG8Kj6P771kU5RFEXrIOqb7OxsvL29ycrKwsvLslCroKCAkydPEhUVVab2RYjaNHXqVBYvXszevXuvvnMDJb9/QliBokD60dJurVOboKSg9HmdXm3ZMXVrBcdAJafc0NqVPr//TVqAhKjncnNzSUhIYPbs2fzvf//TOhwhhC0qyIaTGy+18qyDrH+NXvUKvWyIel9w89EkzLokCZAQ9dyYMWP49ttvGThwYJW7v4QQdspohNT40jl5zmwFY+ms/uid1VFaplYe/zZgZzV7kgAJUc/Nnz+f+fPnax2GEKK+y0uH4+svzb68DvLSLJ9v0uJSHc9NENkbnBtpE2c9US869ebMmUNkZCSurq706NGjwgndTDIzMxk9ejTBwcG4uLjQqlUri9WzP/roIzp16oSXlxdeXl707NnTvMyAEEII0SAYSuD0Vvj9dfjkBpjRApY+Dnu+VZMfp0bQuj/c/g48vRue2gG3vQmtbrH75AfqQQvQokWLGDduHHPnzqVHjx7MmjWLfv36cfjw4XKHWBcVFXHzzTcTEBDAkiVLCA0N5dSpUxYTuoWFhfHGG2/QsmVLFEVhwYIFDBgwgF27dsmK20IIIWxXVlLp+lonNkDBv2a4D+wILW6EFjdDeA9wdNYkTFug+SiwHj160K1bN/MMvUajkfDwcJ566ilefPHFMvvPnTuXGTNmcOjQIZycKj/3gK+vLzNmzOCxxx676r4yCkyI+kl+/4TdKSlUFxI1zbycdsDyebfG0PxGtVur+Y3gFaxNnPWEzYwCKyoqYseOHUyYMMG8zcHBgbi4uApn7V25ciU9e/Zk9OjRrFixAn9/fx566CHGjx+PXl92aQiDwcDixYvJy8ujZ8+e5Z6zsLCQwsJC8+Ps7OwavjIhhBCims4fL52TJ+FPKC5d2gadA4TGlk5EGNIZHOp+WaSGQNMEKD09HYPBUGYytsDAQA4dOlTuMSdOnOD3339nyJAhrF69mmPHjjFq1CiKi4uZNGmSeb/4+Hh69uxJQUEBHh4eLFu2zGJpgctNnz6d1157zXovTAghhKiswlw10THNy3MhwfJ5j6DS0VrNrgd33/LOIqpI8xqgqjIajQQEBPDJJ5+g1+uJjY0lKSmJGTNmWCRArVu3Zvfu3WRlZbFkyRKGDRvGxo0by02CJkyYwLhx48yPs7OzLVbnFkIIIaxGUSB1/6VurXVwagsYi0ufd3CCiJ6lI7YC2zeoIeqKorAvKZtGLnqa+XtoFoemCZCfnx96vZ7U1FSL7ampqeZlDP4tODgYJycni+6utm3bkpKSQlFREc7OasHX5Qs7xsbG8s8///Dee+/x8ccflzmni4sLLi4u1npZQgghhKX8DLVo+dg6NenJSbZ8vnFkabdW5HXgol1iUBtKDEa2JWTwy/5UftmfwtmsAh6+pin/G9hRs5g0TYCcnZ2JjY1l3bp1DBw4EFBbeNatW8eYMWPKPaZ379588803GI1G8wKdR44cITg42Jz8lMdoNFrU+QghhBC1xmiAs7tKu7WSdoBiLH3eyV1NdExdW02aaxdrLSkoNvDn0XTW7k9h3cFULuSXtnK5OenRoW2rluZdYOPGjWPYsGF07dqV7t27M2vWLPLy8hgxYgQAQ4cOJTQ01LyQ5ZNPPsns2bMZO3YsTz31FEePHmXatGk8/fTT5nNOmDCB2267jaZNm5KTk8M333zDhg0bWLt2rSavsT642qrckyZNYvLkyXUTjBBCNEQ5KepILdOIrYsXLJ8PaKeO1GoRB017glPDG8mYdbGY9YfSWLs/hY1HzpFfZDA/5+PuRFzbQPq1D+K6ln64OmlbvK15AjR48GDOnTvHxIkTSUlJISYmhjVr1pgLo0+fPm1u6QEIDw9n7dq1PPvss3Tq1InQ0FDGjh3L+PHjzfukpaUxdOhQkpOT8fb2plOnTqxdu5abb765zl9ffZGcXNrcumjRIiZOnMjhw4fN2zw8GlZzqxBC1LqSInWJCdNyE6nxls+7eEPz60trebxDNQmztqVlF7D2gNq1teX4eUqMpbPrhHi7ckv7IG5pH0j3SF8c9fVi/mWVIsrIyspSACUrK6vMcxcvXlQOHDigXLx4sXSj0agohbl1fzMaq/X6vvjiC8Xb27vc5zZs2KB069ZNcXZ2VoKCgpTx48crxcXF5ucBZdmyZRWea9KkSUp0dLTFOdevX68AyoULF8zblixZorRr105xdnZWIiIilLffftvimIKCAuW///2vEhYWpjg7OyvNmzdXPvvsM+XkyZMKUOHt5MmT5V7vavr27auMHTvWYtu/X8u2bduUuLg4pUmTJoqXl5fSp08fZceOHVc877Bhw8yxOTk5Ka1bt1a+/PJL8/PHjh1T7rrrLiUgIEBp1KiR0rVrV+XXX38tc55JkyaVea0DBgwwPx8REaG8++675se//fZbmX0UpfR7cfnt3z8L//3vf5WWLVsqbm5uSlRUlPLKK68oRUVFFb4vl5/X9J6bvk+7du0y7/PKK68ogEWc//55+uyzzxSgzPfCpNzfPyHqwOnzeco7vxxWhr+7RFnw3ivKsffuUIqnBivKJK/Lbt6K8vH1irLuf4py6m9FKSm+6nlt1YlzucpHG44pA+f8pUSM/8niFvfOBmXGmkPK3jOZirGan1PVdaXP73/TvAWoQSjOh2khdX/dl85adTrzpKQk+vfvz/Dhw/nyyy85dOgQI0eOxNXV1ardYzt27OD+++9n8uTJDB48mM2bNzNq1CiaNGnC8OHDAbXrc8uWLbz//vtER0dz8uRJ0tPTCQ8PN7dmnTlzhu7du7Nt2zbzqD1/f38SEhKsFuvlcnJyGDZsGB988AGKovDOO+/Qv39/jh49iqenZ4XH3XrrrXzxxRcUFhYye/ZsRowYwaBBg/Dw8CA3N5f+/fvz+uuv4+Liwpdffsmdd97J4cOHadq0qfkciqLQvn17fvvtNwDGjh1bYU2b0Wjkueeeu2Kr3uHDh/Hy8mLRokUWoycBPD09mT9/PiEhIcTHxzNy5Eg8PT3573//W5W3y0JiYiKzZs3Czc2twn3y8vJ49dVXpTVS1BsFxQbW7k9h8fZENh1Pp5cuni+d3kCvK23hOKd4sdOpCyn+1+LY8kbaNI+ifYi35t071qYoCvvPZrN2fwpr96dwJDXX4vmYcB/6tQ+iX/tATUd2VYUkQMLsww8/JDw8nNmzZ6PT6WjTpg1nz55l/PjxTJw4EQcHB1xdXbl48WKNrjNz5kxuuukmXn31VQBatWrFgQMHmDFjBsOHD+fIkSN8//33/Prrr8TFxQHQrFkz8/GmEYIFBQWAmvRUNGrQmm688UaLx5988gk+Pj5s3LiRO+64o8LjXFxcCAoKQlEUQkJCaNSokXkUY3R0NNHR0eZ9p06dyrJly1i5cqXFQIDi4mLc3NzMr9PNza3CBGjBggUUFhYyYMAAcnMt/0iZjgkNDaVRo0Z4e3uXOf6VV14x34+MjOT555/nu+++q1EC9PLLLzN48GBzAleet956i3bt2lFSUlLhPkLUhf1ns/j+nzMs332WrIulhbtDmhxGn6uQ6R7JX41uZkVuO3674I9S6AC5wMkUIAW9g442QZ5Eh/sQE+ZDdLgPLQI80DvY1lD2EoORfxIu8MuBFH7Zn0pSZunffkcHHT2bN+GWdoHc3C6IIG/bq2eSBMganNzV1hgtrmtFBw8epGfPnhYF07179yY3N5fExESaNm1Khw4dWLJkCffee2+FS5HEx8db/BdvMBgsnj948CADBgyw2Na7d29mzZqFwWBg9+7d6PV6+vbtW6PXExYWhk6nw8/Pj7i4ON5+++1yP/BNPvzwQz777DPz46KiIot5o1JTU3nllVfYsGEDaWlpGAwG8vPzOX369BXj+Omnn/Dw8DBP07Bw4UJzS0hubi6TJ09m1apVJCcnU1JSwsWLF8ucMzs7m0aNrt7al5+fzyuvvMLcuXP54Ycfyjx//vx5HB0dcXev+Gdn0aJFvP/++xw/fpzc3FxKSkquOqX8lezcuZNly5Zx+PDhChOgs2fPMnPmTP766y/Gjh1b7WsJUV1ZF4tZuTuJRdvPsC+pdDWAEG9X7u0azn2xYYSvmAO54HPLeO6IeYg7gMz8IvYmZrHnTCZ7EjPZfSaL9NxC9p/NZv/ZbL7Zqv4uuzvr6RjqTXS4D9FhPkSHexPq43bVASp1raDYwF+mkVuH0sjIKzI/5+akp28rf/p1COTG1oF4u1d+Oar6SBIga9Dp7GZl3VmzZjFw4EAaNWqEs7MzJSUlZdZkat26NStXrjQ/3rp1Kw8//HClr3GlbpKq+PPPP/H09CQhIYHHH3+cl19+2bzmXHmGDBnCyy+/bH78/vvv88cff5gfDxs2jPPnz/Pee+8RERGBi4sLPXv2pKioqLzTmd1www189NFHFBcX8/PPPzN06FD27t1rbl359ddfefvtt2nRogVubm7ce++9Zc559uxZQkKu3s06Y8YMWrduzZ133lluAnTixAkiIiIq/KO7ZcsWhgwZwmuvvUa/fv3w9vbmu+++45133rnqtSvy3HPP8fzzzxMcXPEaRS+//DL33XefRWuYELXNaFT4+8R5Fm0/w5p9KRSWqMPUnfQ6bmkXxP3dwrm2hZ/acmM0QvJe9cDgGPM5fNyd6dPKnz6t/AG1qyg5q4A9ZzLZnZjJnjOZxCdmkVdkYOvJDLaezDAf6+fhfCkZunQL88bHve4XL80uKB25teFw2ZFbN7UJpF/7QK5r6Y+bc8Pp2pMESJi1bduWH374AUVRzB+QmzZtwtPTk7CwMEBtqUlJSeH06dMYDAaWLl3KtGnTLM5z+SSUoNZ//Ps6mzZtsti2adMmWrVqhV6vp2PHjhiNRjZu3GjuAquOqKgofHx8aNGiBffdd1+F68uZeHt7W8Tt62s53fymTZv48MMP6d+/P6DWIKWnp181jkaNGpnP27ZtW6ZNm8Zvv/3G448/zqZNmxg+fDiDBg0C1Bahf9cwGY1Gdu7cyejRo694neTkZD766CM2btxY4T4bN27kuuuuq/D5zZs3ExERYZEInjp16movsUIrV67kyJEjrFq1qsJ9du/ezZIlSyxGJQpRm5KzLrJkeyKLdyRyOqN0na3WgZ7c3y2cQZ1D8W30r0Qk4zgU5YCjG/i1qvDcOp2OEB83QnzcuK2jmvQbjArHz+Wy+0ymuaXoUHIO6blFrDuUxrpDaebjI5u4X9ZK5EP7EK9aqSdKyyng1wOprN2fypbj6RQbSuuagr1d6dc+iFvaBdI9qp6N3LIiSYCE2ahRo5g1axZPPfUUY8aM4fDhw0yaNIlx48ZZTEWg1+uJiooCICAgoMrXee655+jWrRtTp05l8ODBbNmyhdmzZ/Phhx8Cat3JsGHDePTRR81F0KdOnSItLY3777+/0tcpLCykoKCAhIQEfv75Z6699toqx3q5li1b8tVXX9G1a1eys7N54YUXKtVaVVhYSEpKCiUlJaxZs4aMjAzatGljPufSpUu588470el0vPrqqxiNpZOlnTlzhsmTJ5OWlsbgwYOveJ05c+Zwzz330Llz5zLPFRUV8eOPP/L777/zww8/kJKSAkBWVhaKonDu3Dn8/f1p2bIlp0+f5rvvvqNbt26sWrWKZcuWlTmfoijmGizT+U2v9XJvvfUWH3zwwRW73N5++22ee+65SrVwiWoyFKuzEId1VVcPt0NFJUZ+O5jK99vP8MeRc5hGanu6OHJnTAiDu4bTKcy74i6p5D3q16AOoK/aR6feQUerQE9aBXpyf1d1wEZBsYH9Z7PNCdHexCxOpueRcD6fhPP5rNitllU4OuhoE+xpTohiwn1o7l+9eqJT5/NYuz+FNftS2HUmE6U056FFgAf92qtz9HQMvcL70IBIAiTMQkNDWb16NS+88ALR0dH4+vry2GOPWRTFWkOXLl34/vvvmThxIlOnTiU4OJgpU6aYR4ABfPTRR7z00kuMGjWK8+fP07RpU1566aUqXcdUMOzn58ctt9xinkyzuj7//HOeeOIJunTpQnh4ONOmTeP555+/6nFr1qwhODgYR0dHIiMj+eCDD8zJ2MyZM3n00Ufp1asXfn5+jB8/nuzs0vqD9957j2PHjvHLL79YjAorj9Fo5PXXXy/3uc2bN3PvvfcCmFubLtetWzcSEhK46667ePbZZxkzZgyFhYXcfvvtvPrqq2VGAe7du7fc5M9U7G3SokULhg0bdsW4azrCTFxF+jFYOhLO7oToB2HQXK0jqlNHUnNY9M8Zlu1Ksqhn6R7ly+Cu4fTvGFy5bp2zu9Svl3V/1YSrk57YiMbERpQmpGXriTJJzy1iX1I2+5Ky+fpSPVEjZz0dw7wtWopCvF3LJC2mkVu/7E/hlwOpHErJsXg+OtzHnPQ0t5GRW9akUy7/ayUAteDU29ubrKysMsWfBQUFnDx5kqioqDK1L0LUVxs2bGDy5Mls2LChzHOZmZnExMRYZfoAHx8fMjMza3yeisjvXxUoCmyfB7+8ok7VAeDTFJ6Jv/JxDUBOQTE/7U1m0T9n2H0m07w9wNOFe2PDuK9rOFF+VazbnH+HumL7gDnQufI1jTWhKApnL9UT7TmjJkTxSVkWNTomfh4uxIR7Ex2mjjgzjd5KvGA5cuuaZk3o1952R25dzZU+v/9NWoCEsAPOzs5lappMHBwc8Pf3t8p1JCmpJ3LTYMUYOHpp+Z/I69QP78zTkHceGjXRNr5aoCgK/yRcYNE/Z1gdn8zFYjVJcHTQcWObAAZ3C6dvK//q1bMYjaVdYMF1V6iv0+kI9XEj1MeN/pfVEx1LyzW3EpXWExXy28E0fjuYZnEOVycHdeRW+yBuamP7I7esSRIgIexAr169WLp0abnPeXl58c8//1jlOqbaIqGhQ6th5VOQnw56F4ibBD2ehDnd4PwxSN6lLs3QQKTlFPDDjiQWbz/DifQ88/Zm/o0Y3DWcu7uE4e/pUrOLXDgJhdnq++nfpoYR14zeQUfrIE9aB6kF21C2nuhIai5tgz3p1z6IPg1s5JY1SQIkhBANQWEurH0Jdi5QHwe0h3s+hcD26uOQzmoCdNb2E6Big5H1h9L4fnsi6w+nYbhU0ezurOeOTsEM7hZOl6aNrVfIm7xb/RrUAfT1rwWlvHoicXWSAFWTlE4JUffk964CidvVQueME4AOeo2BG18Fx8taPkI6Q/xiOLtbqyhr7Pi5XL7ffoalO5M4l1M64rBLUx8Gdwvn9k4heLjUwseaBt1fovZJAlRFptmP8/PzrTZhnxCicvLz1WLeimYhtzuGEvjzbdj4FigG8ApVR3lF9Sm7b8il6RGSdtZtjDWUX1TCqr3JfL/9DP8kXDBvb9LImbu7hHJ/13BaBla8Fp9VmJJGK40AE/WDJEBVpNfr8fHxIS1NLTRzd3e3i/kShNCSoijk5+eTlpaGj4+PeS01u3b+OCx9ApK2q4873Au3v13xPD9BnUDnADlnIScFPGt//bzqUhSFXWcy+f6fM/y45yx5l0Y9Oejg+tYB3N81nBvbBODsWAcT9ClKaQtQSEztX0/UGUmAqsE0v4wpCRJC1A0fH586Wfi2XlMU2PklrJkAxXng4g23vwOd7rvycS4e4Ncazh1UWzRa31on4VbF+dxClu1KYtE/ZziaVrqQb0QTd+7vGs49XcLqfuj2hQQoyAS9M/i3rdtri1olCVA16HQ6goODCQgIoLi4+OoHCCFqzMnJSVp+8tLVEV6HV6uPI6+DgR+BT3jljg/pfCkB2qVZApRXWMKp8/mcOq/OenzqfJ75cXJ2gXl2YlcnB/p3COa+ruH0iPLFQauV1E2tPwHtwLHu1+kStUcSoBrQ6/XyB1kIUTeO/AIrRkNeGjg4wU0ToecYcKhCN1BIZ9jzTemsxrUku6CYU+n5JJzPs0h0Es7nWxQvl6dTmDf3dw3nrpgQvFzrQa2XaQSYdH81OJIACSFEfVaUr87mvP1z9bF/W3V4e1DHqp/LVAh9dpfalVbN+kVFUcjML76U4OSX+Xr5khPlaezuRESTRkQ2cVe/+l362qRR2UVItSYF0A2WJEBCCFFfJe1Uh7efP6Y+vmYU3DQJnKpZBxPUARwc1Vak7LPgHVrhroqikJ5bVKYF59T5PBLS88guKLnipfw8XEoTnCbuRPhd+urbyHZmI768AFqGwDc4kgAJIUR9YyiBTe/ChjfAWAKeITDwQ2h+Q83O6+QGAW0hJR7O7sToGUJaTmHZrqp09WteOWtOXS7Y25WIJu5ENmlE00tfIy4lPbUyH09dyzoDFzPULkfThJKiwWgAP6FCCNGAZJyEZf8HZ7aqj9sPgttngnv5a7lVhqIo7Dx9gYPJObQviaIz8XyzfAWv5TlSWGKs8DgHHYT4uJkTG/NXv0Y09XXH1amB10Caur8C2lpOKikaBEmAhBCiPlAU2P01/DweinLBxQv6vw2d7q92rQ5AicHIqyv28e22MwA8pPensxOE5R+isMSIo4OOsMZu5dbkhDV2w8WxgSc5VyLz/zRokgAJIYTW8s7Dj0/DoZ/UxxG91RmdfZrW6LQFxQbGfreLtftTzZMIRrldCwc/p6fbGf4Yez0hjd2qt0K6PTCNAJP6nwZJEiAhhNDS0d9gxSjITVVrTW58GXo9DQ41a3nJLihm5ILtbD2ZgbOjA+8/0JlbOwRBSSeY7oxTUSZN9edAH2md19HQKMplI8A6axqKqB2SAAkhhBaK8uG3SbDtE/WxX2t1eLsVWhvScgoYNu8fDiZn4+HiyKdDu9KzeRP1SUcXtaD37C711jiyxtdrkLKTID8ddHopgG6gpN1TCCHq2tnd8Enf0uSn+//B/220SvJz6nwe9360hYPJ2fh5uPDdE9eUJj8ml88HJMpnngG6bfWnHRD1mrQACSFEXTEaYNMsWD9NHd7uEQQD50CLOKucfv/ZLIbN+4f03EKa+rrz1WPdiWjSqOyOIV2AeTa3MnydkgkQGzxJgIQQoi5cOKUObz+9RX3c9k648/0aDW+/3Jbj53niy+3kFJbQNtiLBY92I8CzgpYLUwtQ8h4wGqu2nIa9kCUwGjxJgIQQojYpCuz5Dla/AEU54OwBt70FMQ/VaHj75dbsS+Hp73ZRVGKke5Qvnw3reuV1tPzbgKMrFGZDxgnwa2GVOBoUmQG6wZMESAghakt+Bvz0LBxYrj4Ov0Yd3u4bZbVLfLftNC8ti8eowC3tAnn/wc5Xn6BQ7whBnSBxm1oHJAmQpexkdVSezgECO2gdjagl0u4phBC14fjv8FEvNflxcIQbX4URq62W/CiKwpz1x3hxqZr8PNAtnA+HdKn87MxSCF0xU/eXfxtwdtc0FFF7pAVICCGsqfgi/PYabP1IfdykJdz9CYR2sdoljEaFKT8dYP7mBABG39Cc529pja4qXWqSAFVMCqDtgiRAQghhLSnx8MNIOHdQfdztcbh5qlVbEYpKjDy/eA8r95wFYOId7Xj02mq0KpkSsuQ96ui0Gk682KBI/Y9dqBddYHPmzCEyMhJXV1d69OjBtm3brrh/ZmYmo0ePJjg4GBcXF1q1asXq1avNz0+fPp1u3brh6elJQEAAAwcO5PDhw7X9MoQQ9spogE3vwSc3qMlPowB4aDHc/o5Vk5/8ohIe/3I7K/ecxdFBx6zBMdVLfgCatFALsovzIP2I1WJsEGQEmF3QPAFatGgR48aNY9KkSezcuZPo6Gj69etHWlpaufsXFRVx8803k5CQwJIlSzh8+DCffvopoaGh5n02btzI6NGj+fvvv/n1118pLi7mlltuIS8vr65elhDCXhTmwJcD4NeJYCyG1rfDqC3Q6harXuZCXhEPfbqVP46cw81Jz2fDujKwc+jVD6yIg760hUO6wUrlpEJOMqCDoI5aRyNqkeZdYDNnzmTkyJGMGDECgLlz57Jq1SrmzZvHiy++WGb/efPmkZGRwebNm3FyUod5RkZGWuyzZs0ai8fz588nICCAHTt20KdPn9p5IUII+7RjPiT8CU6N4LY3oPMjVhvebpKUeZGhn2/l+Lk8fNyd+GJ4Nzo3bVzzE4d0hlOb1AQo5qGan68hMHV/+bUC53ImkRQNhqYtQEVFRezYsYO4uNJZUB0cHIiLi2PLli3lHrNy5Up69uzJ6NGjCQwMpEOHDkybNg2DwVDhdbKysgDw9S1/wrHCwkKys7MtbkIIUSnH16tfb3wZugy1evJzNDWHez/azPFzeQR7u7LkPz2tk/yAFEKXR7q/7IamCVB6ejoGg4HAwECL7YGBgaSkpJR7zIkTJ1iyZAkGg4HVq1fz6quv8s477/C///2v3P2NRiPPPPMMvXv3pkOH8udzmD59Ot7e3uZbeHh4zV6YEMI+lBTCqc3q/WbXW/30O09f4L6Pt5CcVUBz/0b88GQvWgR4Wu8CpgQoJR4MxdY7ry2TEWB2Q/MaoKoyGo0EBATwySefEBsby+DBg3n55ZeZO3duufuPHj2affv28d1331V4zgkTJpCVlWW+nTlzprbCF0I0JIn/QMlFaOQPAe2seur1h9MY8ulWMvOLiQn3Ycl/ehHi42bVa9A4Cly8oaQAzh2y7rltlYwAsxua1gD5+fmh1+tJTU212J6amkpQUFC5xwQHB+Pk5IReXzpks23btqSkpFBUVISzs7N5+5gxY/jpp5/4448/CAsLqzAOFxcXXFxcavhqhBB258QG9WtUX6t2fS3flcTzi/dQYlTo08qfuQ93wd25Fv5cOzioXT0nN6oLo9p70W9eOmQnAjoI7qR1NKKWadoC5OzsTGxsLOvWrTNvMxqNrFu3jp49e5Z7TO/evTl27BhGo9G87ciRIwQHB5uTH0VRGDNmDMuWLeP3338nKsp6084LIYTZiY3qVyt2f33+10meWbSbEqPCgJgQPhvatXaSHxOpAypl6v5q0gJcrNjVKOolzbvAxo0bx6effsqCBQs4ePAgTz75JHl5eeZRYUOHDmXChAnm/Z988kkyMjIYO3YsR44cYdWqVUybNo3Ro0eb9xk9ejQLFy7km2++wdPTk5SUFFJSUrh48WKdvz4hRANVkAVJO9T7VkiAFEXhrTWHmPrTAQBG9I7k3ftjcHas5T/TkgCVSr70HkgBtF3QfBj84MGDOXfuHBMnTiQlJYWYmBjWrFljLow+ffo0Dg6lfwDCw8NZu3Ytzz77LJ06dSI0NJSxY8cyfvx48z4ffaROQX/99ddbXOuLL75g+PDhtf6ahBB2IGETKAbwbQY+NRs4UWIw8vKyfSzartYfvtCvNaOub161pS2qy5QApe5Xi7od7bgcQOp/7IrmCRCotTpjxowp97kNGzaU2dazZ0/+/vvvCs+nKIq1QhNCiPKdtE73V0Gxgae+3cWvB1Jx0MG0QR15oHvTmsdXWT5Nwc0XLmaoSZAV1yyzOWdNCVCMpmGIuqF5F5gQQtikywugqym7oJih87bx64FUnB0d+Ojh2LpNfkAt3pZuMMjPgKzT6n0pgLYLkgAJIURV5aRcGjaug6jqzS6fll3A4I//ZtvJDDxdHPny0e70a1/+6NdaJwlQ6QSIvs3A1VvTUETdqBddYEIIYVNMo7+Co8G9/Bnmr+TU+Twe+XwbpzPy8fNwYcGj3WgfouGHrqnby54TIJkA0e5IAiSEEFVl6v5qVvXur31JWQz/YhvpuUU09XXnq8e6E9FE4zWnTC1AaQehKN+qK9jbDFkCw+5IAiSEqLfW7EvhvXVH8XRxpEczX3pENaFLhE/tzotzNYpS7QLoLcfPM/LL7eQWltAu2Iv5j3YjwNPV+jFWlWcweARCbiqk7oPw7lpHVPdkBJjdkQRICFHvlBiMvLX2MJ/8ccK8bVtCBh9wDEcHHZ3CvOnRrAk9onzpGumLh0sd/ik7fwyyk0DvAk3Ln7C1PGv2JfP0t7spMhjpEeXLp8O64uXqVIuBVoGpEPrIGrUbzN4SoIsX4EKCel8SILshCZAQol5Jyy5gzLe72HYyA4BHe0fRMtCDrSfOs/VkBslZBew8ncnO05l8tOE4egcdHUK8LBIib7daTCxM3V/h3cGpcmtzfbP1NK8sj8eoQL/2gbz3QGdcnfRXP7AuXZ4A2RtT60/jSHBrrGkoou5IAiSEqDe2njjPmG93cS6nEA8XR966txP9OwYD8GD3piiKwpmMi/x98jxbT2Sw9eR5Ei9cZE9iFnsSs/jkjxPodNA2yMvcZdYjypfGjZyvcuUqMNf/XH/VXRVFYfbvx3jn1yOXXkM4/xvYEb1DHUxwWFX2PBJMCqDtkiRAQgjNKYrCp3+e4M01hzEYFVoHevLRw11o5u9hsZ9Op6NpE3eaNnHn/q7q7MtJmRfZZk6IMjiZnseB5GwOJGfzxaYEAFoHepoTou5Rvvh7VnO2Y6MBEv5U718lATIaFab8dID5m9UYxtzQguduaVU3sztXhykBOncYCnPsay0sqf+xS5IACSE0lV1QzH8X72XN/hQABnUO5fVBHSpd6Bzq48agzmEM6hwGQGp2AVtPZpi7zI6l5XI4NYfDqTl8ueUUAM39G5m7zK5p1oRAr0oWIifvVtcAc/G+YmtBUYmR5xbv4cc9ZwGYdGc7RvSu54syewSAV5i6GnryXojsrXVEdUdGgNklSYCEEJo5lJLNkwt3cjI9Dye9jol3tufhHk1r1EoS6OXKXdEh3BUdAkB6biHbLkuIDqXkcPxcHsfP5fHNVnXm38gm7ubWoR7NfAlrXMEwcPPsz9eBvvw/n3mFJfxn4Q7+PJqOo4OOd+6PZkBMaLVfT50KiVEToLO77CcBKsiCjEvF9tIFZlckARJCaGLpzkReWhZPQbGRUB835gzpQky4j9Wv4+fhQv+OweZaosz8IjUhOqnWEB04m03C+XwSzuebFyMN9XGjRzNfrolqQo9mvjT1dVeTMtMEiBUsf5GRV8SI+f+w50wmbk56Pnq4C9e3DrD6a6o1IZ3h0E/2VQeUvFf96t20WpNaCtslCZAQok4VlhiY8uMBvr7U+nJdSz/ee6AzvtYsVL4CH3dnbmkfxC2Xlp3ILihme0IGW09k8PfJDPYlZZGUeZGlO5NYujMJgCAvV66NbMSbp7agB5Rmffl3G1VS5kUe+XwrJ87l4ePuxBfDu9G5qY2NKLLHQmhz95fU/9gbSYCEEHUm8UI+o77eyd7ELHQ6ePrGljx9U0tNR0V5uTpxY5tAbmwTCEBuYQk7Tl1g64nzbDuZwZ7ETFKyC0je9w965yJSlMbcMfc0PZrn0SNKLazW6WDo59tIyS4gxNuVLx/rTosAGywiNiVAGcfhYia4+WgZTd2QEWB2SxIgIUSd2HA4jWcW7SYzvxgfdydmDY6pl91DHi6O9G3lT99W/gBcLDKw6/QFHNevhSTYonQkPa+IVXuTWbU32eLYFgEefPlod0J8Kjc/UL3j7gs+EZB5Sh0ZVY2lPmyOeQRYjKZhiLonCZAQolYZjArvrzvK+78fRVGgU5g3Hw7pUnGhcT3j5qynVws/+F2tFbl94IOE+FxjriHaceoCBcVGYsJ9+GJ4N+vOOaSF0C5qAnR2Z8NPgApz1Jm9QUaA2SFJgIQQtSYjr4hnFu3mjyPnAHj4mqa8ekc7XBzr2SzIV3PxgrmrxLnFDfTwakKPZk2AlhSVGDmRnktzfw+c9A6ahmkVIZ1h/zL7qANK3gso6vD/Rn5aRyPqmCRAQohasftMJqO/3klS5kVcnRyYNqgjd3cJ0zqs6jn5J6CAX2vwCrZ4ytnRgTZBXtrEVRvsqRBa5v+xa5IACSGsSlEUFm49zZQf91NsUIjya8RHD3ex7STBvPxFA+8SgtLZkDNPQ955aNRE23hqk8wAbdcaQHutEKK+yC8qYdz3e3h1+T6KDQr92geyYkxv205+AE5emv+nEut/2TxXb2jSQr2f3MBbgWQEmF2TFiAhhFWcOJfLfxbu4EhqLnoHHS/e2obHr4uqv2tfVVZWolooq3OAyGu1jqZuhHRWX/PZXdAiTutoakdhLqSri9RKF5h9kgRICFFjP8cn88KSveQWluDv6cLsBztfKhJuAEyzP4d0UVtH7EFIF4hfXNpC0hCl7gMU8AxW10ETdkcSICFEtRUbjLy15hCf/nkSgO5Rvsx+sDMBlV1c1BaY63+u1zKKumUqhE7aqW0ctUm6v+yeJEBCiGpJyy5gzDe72JaQAcD/9WnGC/1a49gQhoKbKMpl9T92UABtEtRR7fLLOQs5KeAZpHVE1icjwOxeA/pLJYSoK3+fOE//9/9iW0IGni6OzH04lgn92zas5Afg3CHITQVHNwjrrnU0dcfFQx3yDw23G0xGgNm9BvbXSghRmxRF4eONxxny2VbScwtpE+TJyqeu5dYODbCFAEq7vyJ6glMD6tarjIY8H1BRvprcgnSB2THpAhNCVEp2QTHPf7+HXw6kAnB3l1BeH9gRN2cbm9W5KkwJUJQddX+ZhHSGPd80zAQodR8oRvAILDOxpbAfkgAJIa7qYHI2Ty7cQcL5fJz1Dky+qz0Pdg+3/SHuV2IohoRN6n17KoA2ubwFSFGgIX2vpQBaIAmQEOIqluxI5JXl8RQUGwn1ceOjh7vQKcxH67BqX9JOKMoBt8YQ1EnraOpeUAdwcIS8NMhOAm8bXcakPFL/I5AESAhRgYJiA6/9eIBvt50GoG8rf2YNjrH91c4ryzT6K6oPONhhuaSTGwS0hZR4tRWoQSVAu9WvMgLMrtnhb7WGCnNh55dw7DetIxHiis5k5HPf3C18u+00Oh2Mu7kVXwzvZj/JD9jn/D//1hALoYsvQtpB9b50gdk1SYDq0taPYOVT8OdMrSMRokLrD6Vxxwd/EZ+URWN3JxaM6M7TN7XEwaEB1YBcTVEenNmm3rfHAmiThpgApR4AxQDufuAVonU0QkOSANWlmCHq5GKnNkH6Ua2jEcKCwagw85fDjJj/D1kXi4kO9+Gnp6+jTyt/rUOre6e2gLEYvJuCbzOto9HOvwuhGwLTAq8hMQ2rsFtUmSRAdckrBFr2U+/vXKBtLEJcJiOviOFfbOP9348BMLRnBN//3zWE+rhpHJlGTqxXvzbrY98fkgHtQO8MFy9A5imto7EOGQEmLtE8AZozZw6RkZG4urrSo0cPtm3bdsX9MzMzGT16NMHBwbi4uNCqVStWr15tfv6PP/7gzjvvJCQkBJ1Ox/Lly2v5FVRR7HD16+5voKRQ01CEANh1+gJ3vP8nfx5Nx81Jz6zBMUwZ0AEXxwY8v8/VmJe/uEHbOLTm6AKB7dX7DaUbzDQCTAqg7Z6mo8AWLVrEuHHjmDt3Lj169GDWrFn069ePw4cPExBQdnXeoqIibr75ZgICAliyZAmhoaGcOnUKHx8f8z55eXlER0fz6KOPcvfdd9fhq6mkFnHgGaKusXNoFXSohzGKGsspKOZQSg6FxUatQ7miA8lZzFh7mGKDQjO/Rnz0cCytgzy1DktbeenqyCdQR4DZu5AuavKTtBPaD9I6mpopKbysAFqGwNs7TROgmTNnMnLkSEaMGAHA3LlzWbVqFfPmzePFF18ss/+8efPIyMhg8+bNODk5ARAZGWmxz2233cZtt91W67FXm94ROj8Mf7wFO+ZLAtQAFJUYOZySw+7ETPacUW/HzuXaVMlE/45BvHlPJzxdnbQORXum1p+A9uBR9h8xu9OQCqFT96u1XW6+4B2udTRCY5olQEVFRezYsYMJEyaYtzk4OBAXF8eWLVvKPWblypX07NmT0aNHs2LFCvz9/XnooYcYP348en31m+sLCwspLCztjsrOzq72uSqlyyPwxwz1D23GCfsusrQxRqNCwvk89iRmsudMFnsSM9l/NpuikrItPSHerni51e+EwknvwD1dQhnWK7Jhz+pcFSdM3V/XaxpGvWFKgJL3gNFo23MiXT7/j/y82z3NEqD09HQMBgOBgYEW2wMDAzl06FC5x5w4cYLff/+dIUOGsHr1ao4dO8aoUaMoLi5m0qRJ1Y5l+vTpvPbaa9U+vsp8mkKLm9T5gHZ+BXHVj13UrrScAjXROZN5KenJJLugpMx+Pu5ORIf5EB3uQ0y4N53CfPDzcNEgYlFj5vl/7Hj4++X824CjKxRmq/+w+bXQOqLqkxmgxWVsaiZoo9FIQEAAn3zyCXq9ntjYWJKSkpgxY0aNEqAJEyYwbtw48+Ps7GzCw2u5eTR2uJoA7VoIN7wE+vrdUmAPcgqKiU/KYm9ilrkr62xWQZn9XBwd6BDqfSnh8SYm3Iemvu7SgtIQZJxURzs5OEJEL62jqR/0jupSIInb1G4wW06AZASYuIxmCZCfnx96vZ7U1FSL7ampqQQFBZV7THBwME5OThbdXW3btiUlJYWioiKcnas3S62LiwsuLnX833qrW6FRgLrOzpE10PbOur2+nats3Y5OB60CPIkO9yY63IfoMB9aB3nipLfhbgBRMVP9T1g3cLHzYvDLhXQuTYA63ad1NNVTUgRpB9T7MgJMoGEC5OzsTGxsLOvWrWPgwIGA2sKzbt06xowZU+4xvXv35ptvvsFoNOJwqR/6yJEjBAcHVzv50YzeCToPgb/eVYuhJQGqNYqikHA+nz1nMtl9qSurorqdUB83YsLVlp1OYT50CPXGw8WmGkpFTZi6v+x59ufyhHZRv9pyIfS5g2AoAlcf8InQOhpRD2j6l33cuHEMGzaMrl270r17d2bNmkVeXp55VNjQoUMJDQ1l+vTpADz55JPMnj2bsWPH8tRTT3H06FGmTZvG008/bT5nbm4ux44dMz8+efIku3fvxtfXl6ZNm9btC7yaLkPVBOjYOsg8rdYGiRqrbN2Ot5uTWrMTprbudArzwd9T6nbsltEIJ/9Q70sBtCWLQmgDONjgHFHm7q9oKYAWgMYJ0ODBgzl37hwTJ04kJSWFmJgY1qxZYy6MPn36tLmlByA8PJy1a9fy7LPP0qlTJ0JDQxk7dizjx48377N9+3ZuuKF08jJTbc+wYcOYP39+3bywyvJtpv6neXJjaS2QqJLcwhLiE7PMiU5FdTvOjg50CPG6VKSsdmVFNJG6HXGZ1H2Qfx6cGkForNbR1C9NWoCzBxTlQvoRdZV4WyMrwIt/0bxtf8yYMRV2eW3YsKHMtp49e/L3339XeL7rr78exZYmYIkdriZAO7+CPv9VCw7FFZ0+n89HG4+z41QGR9MqrtvpdKllJyZc6nZEJZjqfyJ7g6ONdanXNge92nJyapPaDWaLCZAUQIt/kU9brbW5HdybqDNDH/sNWt+qdUT1VkGxgQ83HGfuxuMW9TuhPm5qkfKlYehStyOqxTz8/Xoto6i/QjqXJkAxD2kdTdUYitVJEEGGwAsz+ZTQmqMLRD8IW2arxdCSAJWhKAq/HEhl6k8HSLxwEYDeLZowvFcU0eHeBHi6ahyhsHklRXBqs3pfCqDLZ8szQp87BIZCcPGWiWeFmSRA9UHscDUBOroWss+qq8YLAE6m5zF55X42HjkHqLMrv3JHO27rECT1O8J6Ev+B4nxo5K+ugC7KMiVAKfFqi4otzV1m7v7qJAXQwkwSoPrAryVE9Fabl3cthL7/1ToizeUXlTBn/TE+/eMkRQYjTnodI69rxpgbW+DuLD+2wsrMw9/72PZSD7XJt5naglKYpS4oGtxJ64gqT2aAFuWQ3/T6Ina4+nXnV+pwXDulKAqr45OJe2cjc9Yfp8hgpG8rf9Y+04f/3tpGkh9RO07K+l9XpdOVjqCytW4w8wiwzpqGIeoXSYDqi7Z3qRN0ZZ2GE79rHY0mjqXl8sjn2xj19U7OZhUQ6uPGx4/EMn9EN5r5e2gdnmioCrIhcbt6XxKgK7PFOiBDCaTsU+/LCDBxGfl3ur5wcoXoB2DrXLUYukWc1hHVmdzCEj5Yd5TP/zpJiVHB2dGB//RtzpN9m+PmbIMTrgnbcmoTKAZoHCWTkV6NLSZA6Ueg5CI4e0oBtLAgCVB90mWYmgAd/hlyUsEzUOuIapWiKPy4N5nXVx0gNbsQgJvaBDDxznZENGmkcXTCbpyQ7q9KMyVAqfuhpFAdxVrfmbq/gjtJfZewIAlQfRLYDsK6q4sO7v4arht39WNs1JHUHCat2M+WE+cBaOrrzqQ723FT24ad9Il6yDz/jwx/vyqfpuDmCxcz1CTItEZYfSYTIIoKSDpc35iLob9skMXQOQXFTP3pALe99ydbTpzHxdGBcTe34pdn+0jyI+peTqq6SCY6iOyjdTT1n05newujyhIYogKSANU37QeCixdcOAkJf2odjdUoisKyXYnc+M5GPv/rJAajwi3tAvltXF+evqklrk5S6yM0YBr9FdwJGjXRNhZbYa4D2qltHJVhNKjzFoEMgRdlSBdYfePcCDreB9s/V4uhG0Cz/IGz2UxauY9/Ei4AEOXXiEl3tuP61gEaRybsnnn+H9v/Pasz5gRot6ZhVEr6UXWCS6dG6oKuQlxGEqD6KHa4mgAd+gny0qGRn9YRVUvWxWLe/fUIX25JwKiAm5OeMTe24PHronBxlBYfoTFFkQLo6jAlQGkHoSgfnN21jedKLAqg5W+OsCRdYPVRcCf1j4yhCPZ8q3U0VWY0Kizefoab3tnA/M1q8tO/YxC/PdeX0Te0kORH1A/nj0N2IuidoWlPraOxHZ7B4BGoTh2Quk/raK5MZoAWVyAJUH1lKobesUD9T9VG7EvK4t65m3lhyV7Sc4to5t+IhY/14MMhsYT6uGkdXt25eAF+/x+c3qp1JKIiJzeoX8N71O9WjPpGp7Od+YBkBJi4AkmA6qsO96j91uePwuktWkdzVZn5Rby6fB93zf6LnaczcXfWM+G2NqwZ24drW9pmF161GQ2weAT8MQMW3AlHftE6IlEeGf5efbaQABmNkLJXvS8jwEQ5JAGqr1w8oeM96v0d8zUN5UqMRoXvtp3mxnc28tXfpzAqcGd0CL8/dz3/17c5zo52+CP2+1Q4sV69byiERUPUyS1F/WE0wMk/1PtR12sZiW0KsYGh8BnHoSgXHN2gSUutoxH1kB1+OtkQUzfY/uWQn6FlJOXam5jJoI828+LSeDLyimgZ4ME3I3vwwYOdCfJ21To8bRxYAX+9q94f9DG0G6DWci16BA7+qG1solTyHijIUqeckAUyq87UonLuMBTmaBpKhUzdX0EdQS/jfURZkgDVZyFdILCj2oqw93utozHLyCtiwtK9DJiziT1nMvFwceSV29uyeux19GpuZ91dl0s7BMtHqfd7jlHXdrtnntqdaSyGxcPVZFZoz9T9FXmdfDhWh0cAeIUBCiTv1Tqa8skEiOIqJAGqz3Q6iB2m3t+pfTG0waiw8O9T3PjOBr7ddgZFgUGdQ/n9ub48fl0znPR2/ONUkAXfPaQ2uUdeB3Gvqdv1jjDoE+g0GIwlsORRiF+ibayidAJEqf+pPlNiUV+7waQAWlyFHX9i2YhO96t92GkHIHG7ZmHsPH2BAXP+4pXl+8jML6ZNkCff/19P3h0cQ4CXnXZ3mRiNsOw/as2BVxjcN9+yVUHvCAM/gpgh6tDhpSNhzyLNwrV7xRfh1KWBBTL/T/XV50LoywugZQi8qIC0/dZ3rt7QfhDs+UYthg7vVqeXT88t5M2fD7F4RyIAnq6OPHdzKx6+JgJHe27xudyfb8Ph1aB3gcFflT9xpYMe7pqtft35JSz7P7VFqPOQuo/X3p3ZqnYrewSBXyuto7Fd9TkBunASCrPB0RX822gdjain5BPMFpiLoZeqXS11oMRgZMHmBG58e4M5+bk3Nozfn7ue4b2jJPkxOfILrJ+m3r/9nSuvju3gAHe8B10fAxRYMVqd50nUrctnf9bpNA3FppkSoIzjcDFT01DKMCVlgR2kxktUSH4ybEF4d/W/mHOHIH4xdHu8Vi/3T0IGE1fs52ByNgDtQ7yYMqADsRGNa/W6Nuf8cfjhcUCBro9Cl0eufoyDg5ooOTjCto/hx6fVAula/p6Ky5jn/7leyyhsn7svNI6ECwlqwXF9ej9lBmhRCfJvvC3Q6Sxnhq5FexMzGfzxFg4mZ+Pt5sTUgR1YOeZaSX7+rTAXFj0MhVkQ1h1ufbPyx+p0cNub6kgxgFXPwdaPaydOYenihdLRQVIAXXP1tRtMRoCJSpAEyFZ0GqzWmKTsrdU/Nr8dTMOoQPdIX9Y/fz2PXBOB3kG6CSwoCqx8Si1M9wiE+78ER+eqnUOng1v+B73Hqo9//i9smWP9WIWlhL9AMaq1P14hWkdj++pjAqQol7UAxWgaiqjfapQA5eTk8PTTT9OnTx9Gjx5NVlbd1KfYJXdfaHeXer8WZ4bem5gJwB3Rwfg2quKHur3YMlutx3JwhPsWgFdw9c6j06nD5a97Xn289iX4a5bVwhTlMHV/RUnrj1XUxwToQoJaK6l3lgJocUU1SoCee+45fvzxR6655hr++OMPnnrqKWvFJcpj6gaLX6J2wViZoijEJ6pJbMdQb6ufv0E4sRF+naje7zcdImq4irhOBze+AtdPUB//NkldQ0zUjssLoEXNmWpsMk9D3nltYzExdX8Ftq96y6ywKzVKgH777Tc+//xz3nrrLRYvXszatWutFZcoT0RvaNJCnWxv3w9WP31S5kXO5xXh6KCjbbCX1c9v8zLPwJIRahdK9IPQfaR1zqvTwfUvqokQqKvIb3jDOucWpbKS1MWFdQ4Qea3W0TQMrt7q3ySA5HrSCiQTIIpKqlEClJ6eTmRkJABRUVGkp6dbIyZREZ0Oulw2M7SVmVp/Wgd54uqkt/r5bVrxRbXoOf+8+l/vHe9afwh1nxcgbrJ6f8N0NRHSePbvBsU0+3NIZ3Dz0TSUBqW+LYwqBdCikqqcAGVnZ5tvALm5uWRnZ0v9T12JeQgcnCBpB6TEW/XUey4lQJ3CfKx6XpunKOpIreTd4OYLgxeCk1vtXOvaZ+GW19X7f8yA3yZLEmQtMvy9dpjqgJLqQQJkUQAtQ+DFlVU5AfLx8aFx48Y0btyY3NxcOnfuTOPGjQkKCqqN+MS/NfKDNrer9608JD4+KROATmFS/2Nh++ew+2u16+TeeeDTtHav12tM6bD6TbPgl1ckCaopRZEC6NpSnwqhM0+rUx04OEFAO62jEfVclSdCXL9+fW3EIaoidjgcWK6uEH/zFHB2r/EpjUaFveYWIEmAzE5vhZ9fVO/fNAma31A3173mP+oMtqueU0edGUvg1jdk5uLqOncYclPVpRHCe2gdTcMS1FH95yDnLOSkgKeG/wybC6DbgaOLdnEIm1DlFqCoqCj69OlD3759y71Vx5w5c4iMjMTV1ZUePXqwbdu2K+6fmZnJ6NGjCQ4OxsXFhVatWrF69eoandOmRPUFnwh1Er4Dy61yylMZ+eQUlODi6ECrQE+rnNPm5aTA94+oMzW3G1g6Z09d6fY43Pmeen/rXFj9vLrIo6g6U+tP057gZOeL91qbiwf4tVbvmwqQtSLdX6IKqpUAnTt3zmoBLFq0iHHjxjFp0iR27txJdHQ0/fr1Iy0trdz9i4qKuPnmm0lISGDJkiUcPnyYTz/9lNDQ0Gqf0+Y4OEDspWJoK3WDmeb/aRfihZOs8wUlRfD9ULXVwL8tDJijTetL7HD12ujgn8/gp2ckCaoOUwG0zP5cO+pLN5iMABNVUOVPOsXKtQgzZ85k5MiRjBgxgnbt2jF37lzc3d2ZN29eufvPmzePjIwMli9fTu/evYmMjKRv375ER0dX+5w2KWYI6PRw5m9IO1Tj05m7v2T+H9Xal9RVw1284IGv1f9ytdL5YRg0V+1m2LlAnYXaaNAuHltjKIGTf6r3pQC6dtSHBEhRZASYqJJq/aufmJjI6dOny71VRVFRETt27CAuLq40IAcH4uLi2LJlS7nHrFy5kp49ezJ69GgCAwPp0KED06ZNw2AwVPuchYWFFqPbTCPc6jXPIGh9m3rfCkPizRMgyggw2P0N/POpev/uT6FJc23jAYh+QI1Fp4fdC2H5KEmCKuvsTijKAVcfCOqkdTQNU6hpKPxO7Qr2s5PUaSocHCGgvTYxCJtSrdXgu3XrVmaboijodDpzIlIZ6enpGAwGAgMDLbYHBgZy6FD5rRonTpzg999/Z8iQIaxevZpjx44xatQoiouLmTRpUrXOOX36dF577bVKx11vxA6HQz/Bnm/VAt1q1jYYjAr7zqoJULS9F0Cf3QU/PqPe7/sitL5V03AsdLwXHPSw5DHY+51aGD3oY7VYWlTMNPtzVB/1/RPWF9heTTzyzqmJiHdY3cdg6v7ybyt1XqJSqvWXc+vWrfj7+1s7lkoxGo0EBATwySefoNfriY2NJSkpiRkzZjBp0qRqnXPChAmMGzfO/Dg7O5vw8HBrhVx7mt8I3uGQdQYO/gid7qvWaY6fyyW/yIC7s55m/hp29WgtLx0WPQKGQmh1K/Qdr3VEZbUfpLYCLRkB+5aoSdA9n4HeSevI6i+Z/6f2OblBQFt1brKzu7RJgMzdX1IALSqnygmQTqejadOmBAQE1Pjifn5+6PV6UlNTLbanpqZWOK9QcHAwTk5O6PWl/8m1bduWlJQUioqKqnVOFxcXXFxscMikgx46PwIbpqndYNVMgPacyQSgQ6i3/a78bihRk4qsM+DbXG1ZcainxeDt7oL7v1KLtA8sV5Oge7+QdY/KU5QHiZdGgEoCVLtCOpcmQG3vrPvrSwG0qCJNi6CdnZ2JjY1l3bp15m1Go5F169bRs2f5i0z27t2bY8eOYbxsJMyRI0cIDg7G2dm5Wue0aZ0fVotjE/6E9GPVOkV8khRAs+41OPkHODVSZ3qu70sltOkPD3wDehe1G/T7oVBSqHVU9c/pLWAoUltKfZtpHU3DpmUh9OUF0JIAiUqqcgJ08uRJq3Z/jRs3jk8//ZQFCxZw8OBBnnzySfLy8hgxYgQAQ4cOZcKECeb9n3zySTIyMhg7dixHjhxh1apVTJs2jdGjR1f6nA2Kdyi0uFm9X81iaPMSGOE+VgrKxuxbCpvfV+8PmK1OomYLWt0CD36jTu535Gd1rbLiAq2jql8un/1ZJpGsXZcnQHVdCJ2TrNYf6fQQ1KFury1sVpW7wH7//Xc8PDy47z7L7pbFixeTn5/PsGHDqnS+wYMHc+7cOSZOnEhKSgoxMTGsWbPGXMR8+vRpHC7riggPD2ft2rU8++yzdOrUidDQUMaOHcv48eMrfc4GJ3Y4HF2rjl668dUqdYUUlRg5mKyOerPLFqDUA7BijHq/19PQ4W5t46mqFnHw0CL45gE4+gt896DaMlRba5XZGlMBtHR/1b6A9qB3VpeiyDwFjSPr7trmAug28rMvKk2nVLFPq1WrVnz88cfccIPlkgAbN27kiSee4PDhw1YNUAvZ2dl4e3uTlZWFl5eX1uFcnaEEZnVQ/wu6b75aKFtJ+5KyuOODv/BydWTPpFvQ2dN/yRcz4dMbIOOE2kLw8FLbHVF18k/4ZjAU56mv5cHvrLJEik3LOw8zLnV7PX8UPGpetyiu4pMb1KHw935Rt/9MrJ8OG9+A6Idg0Ed1d11R71Tl87vKXWCnT58mKiqqzPaIiIgqzwMkrETvqNYCQZVnht572QrwdpX8GI2wdKSa/Hg3Vf9g22ryAxB1HTz8Azh7qLMef3M/FOZqHZW2Ev5Qvwa0k+SnrmhVByQTIIpqqHICFBAQwN69e8ts37NnD02aNLFKUKIaOj8C6ODEesg4WenD7HYF+I1vqF1Gjq4w+Cto1AB+diN6wiPLwNlTLYr/+l4ozNE6Ku3I8Pe6p1UCJCPARDVUOQF68MEHefrpp1m/fj0GgwGDwcDvv//O2LFjeeCBB2ojRlEZjSNKVyrf9VWlD9tzxg5XgD/8M2x8U71/x7sN67/G8O4wdAW4eKsjoL66GwqytI5KG5cXQIu6YUqAkvfU3Zp1OSmQm6KOhpUCaFEFVU6Apk6dSo8ePbjppptwc3PDzc2NW265hRtvvJFp06bVRoyismKHq193fQ2G4qvuXlBs4Eiq2kLQyV6WwEg/BkufUO93GwkxD2kbT20Ii4VhK9SlHxK3wVeD1Hone3IhQb3p9BDZW+to7Id/G7VVtTBb7V6uC6YV4P1agXOjurmmaBCqnAA5OzuzaNEiDh06xNdff83SpUs5fvw48+bNw9lZJmLTVKvboJG/+t/QkbVX3f1AcjYlRgU/D2eCve1g6vjCHFg0RP3jHH4N9GvACXtIZxj2I7j5QtIO+HIA5GdoHVXdMY3+CusGLp7axmJP9I6l663VVTeYdH+Jaqr2VLetWrXi3nvv5fbbbyciIsKaMYnqcnRWV4mHSs0JZF4ANdS74RdAKwqsGA3nDoFHENy/oOHPnBzcCYb/BO5+apHol3epI6PswUnT8Hfp/qpz5oVR6ygBkgJoUU3VSoC+/PJLOnbsaO4C69SpE199Vfm6E1GLugxVvx79FTLPXHHXPYmZgJ10f22aBQdWgIMT3P8leJa/LEqDE9heTYIaBajLFCy4E3LPaR1V7TIaZf4fLZkLoXfWzfVMXWDBsgaYqJoqJ0AzZ87kySefpH///nz//fd8//333HrrrfznP//h3XffrY0YRVU0aQ6R1wEK7Fp4xV3jE+2kAPr477Buinr/tjegaQ9t46lrAW1h+Cq15SttPyy4A3JSr36crUrbD/np4OQOoV21jsb+WBRCG2r3WrmXVp9HV9r1JkQlVTkB+uCDD/joo4948803ueuuu7jrrrt46623+PDDD3n//fdrI0ZRVeZi6K8q/AOUW1jCsXPqPDEdG3ICdOEULHkUFCPEPAxdH9M6Im34t4IRq8EzRO0GnH87ZCdrHVXtMLX+RPRu+N2c9VGTFup8VMX5kH6kdq9l6v7yawkuHrV7LdHgVDkBSk5OplevXmW29+rVi+TkBvoH1da0vVMtfs1OgmO/lbvL/qQsFAWCvV0J8GygBdDFF9X1sS5eUP8rvf0d+14PqklzGLEKvMLg/FE1CcpK0joq65P5f7TloC/tjqrtOiDzAqjS/SWqrsoJUIsWLfj+++/LbF+0aBEtW7a0SlCihhxdSod3VzAz9N6G3v2lKPDjM5CyF9ybwP1fgVMDTfSqwreZmgT5NIWM4zC//1VrxWxKSRGc2qzelwJo7dTVhIgyAkzUQJXn/n/ttdcYPHgwf/zxB717q/NrbNq0iXXr1pWbGAmNdBkKW2bDkTVqV4dXsMXTe5NKl8BokLZ9Anu/UydHu/cL8AnXOqL6o3EkDF+t1gJdSICvBsKjvzSM2bCTtqvrobn7qYtzCm3UVQJkKoCWEWCiGqrcAnTPPfewdetW/Pz8WL58OcuXL8fPz49t27YxaFDlF+EUtcy/NTTtCYoBdpctho43jwBrgC1ApzbD2pfU+zdPkZaA8viEq0mQdzicPwbfDoaifK2jqjnz7M99wKHas3yImjIlQCnxlZqUtVryzkPWpdZLKYAW1VCt1R9jY2NZuPDKI4xEPRA7XF0OYeeXcO1z5g+ErPxiEs6rH3YdQxtYApR9Fr4fBsYS6HAP9ByjdUT1l3eouoDq57dA4j/ww2NqV6EtLworw9/rB99m6nIshVmQdlCdk8raTPU/vs3B9cqrfgtRnir/i5SdnX3Fm6hH2g0AV2/IPK0uknpJ/KXur4gm7vi4N6BRMiWF8P1QyEtTuz/u+sC+i54rw781PLRIXb7g8GpY/ZxaP2WLCnPULjCQBEhrOl1pt1RtdYPJBIiihqqcAPn4+NC4ceMyN9N2UY84uUGnSwvUXjYztGkCxAbX+vPzeLUlw9UbHlgo6wJVVtNr4J7PAB3smA9/zNA6ouo5tVlt+WscqS4OLLRV23VAUgAtaqjKbd3r16stCYqi0L9/fz777DNCQ0OtHpiwkthhsO1jOLQKctPAI6BhToC480vY8QWgg7s/U5vgReW1vRP6z4DVz8P618EzGLo8onVUVSPD3+uX2k6AZAZoUUNVToD69i0tKNXr9VxzzTU0ayYfNvVWYHt1Ntyk7bD7G7j2GfY2tCUwEnfAqufU+ze8BK1u0TYeW9V9JOQkw5/vwI9jwSPQtt5LcwG0FL3XC6YEKHW/2j3t6GK9c+dnQOYp9b4kQKKaZJiEPTDNDL1zAeeyCzibVYBOBx0aQhdY7jn4/hEwFEHr/nDd81pHZNtufBWiH1RHDy4epq4kbwtyUiHtgHpfEqD6waepOgeXsVhNgqzJ1PrTOArcfKx7bmE3apwANfhVxBuCDneDsydknODMrrUANPf3wMPFhkf7ABhKYMkIdcbrJi1g0FwZ+lxTOp1aPN78JnUpg6/vh/PHtY7q6k7+oX4N6tQw5jNqCHS62lsYVbq/hBVU+dOic+fOdOnShS5dunDx4kXuvPNO8+MuXbrURoyippwbQaf7AHDf9zUAnRpC68+vEyHhT3XdocFfq8XPoub0TnD/AvXDJT8dFt5T/1eQP7lB/SpzPtUvtVUHJCPAhBVUuQlg4MCB5vsDBgywZiyiNnUZBtvn0fzc7zRmEJ3C2mkdUc3sXQx/z1HvD/wQAtpoG09D4+IJDy2Gz2+GCyfhm/tg2E/1c8FJRYHjG9T7UgBdv5gToN3WPa+MABNWUOUEaNKkSbURh6htITEowdE4Je/hbv1fdAy7VeuIqsdogN1fw+r/qo+vfVad70hYn2cgPLwU5t2i/ge/eDg8+K3aQlSfZJyA7ERwcFJnPxf1hykBSjuozjTu7F7zc17MVJNykC4wUSNSMGFHstsNAeABx/W0D/bUOJpqOL4ePu4DK5+CkovQIk4t2hW1x68FPPQ9OLrBsV/VBWbr20SJptFf4T1k7qf6xjNYHU2oGCB1n3XOmbJX/erTFNx9rXNOYZeqnAA1btwYX1/fCm+i/trmcRP5igstdUm4Jv+jdTiVd+6wWoz71UD1j6irN9zyOjzwLTjotY6u4QvrCvfNVxeW3b0Q1k/TOiJLMv9P/WVRCG2lOiDp/hJWUuUusFmzZpnvK4rCk08+yZQpUwgICLBmXKIW7E4r4byhJw84blBnho6o590FeemwYTps/0L9D9LBEbo9Dn3Hy39+da31rXDHu+r8QH+8BV7B0PVRraNSu0QT/lTvSwF0/RTSBY6ssV4CJAXQwkqqnAANGzbM4vFTTz3FPffcI5Mh2oC9iVlsMtyoJkD7l8Gt08GtHi5fUlwAW+eqE/IVXlpfrvXt6srufi20jc2exQ6H7GTY+IY68aRHILS5XduYUvbCxQvqNA8hMgq1XjK1ACVZaSi8DIEXVlKjGqCSkhKKi4vR66Ubor5TFIW9iVnsVppT4NsGSgrUkVT1iaLAvh9gTjf4bZKa/AR1UkcfPfiNJD/1wfUvQudHQDHCkkfhzDZt4zF1f0Vea9ur2Ddkppaa9CPqgrU1UZAN54+p94M71+xcwu5V+S/GypUrAbh48SJLlizB29ubpk2bWj0wYV2nM/LJuliMs16PY7cRsHa8uvBl95H1Y8X0M//A2pcg8dIHqmcw3DRRXcxVJjesP3Q6uGMW5KbC0V/gm/vhsV/Br6U28ZzYqH6V+p/6yyMAvMLUkXrJeyGyd/XPZSqA9g6XCS9FjVV7HiBXV1c6dOjAsmXLZDZoG7D30gKobYM9cYwZDOsmQdp+damDsK7aBXbhFKx7TW35AXByh97PQK8xMqKnvtI7qkXRC+5Uf34W3q0mQZ5BdRtHcQGc3qLelwSofguJUROgs7tqlgBJ95ewoionQEajsTbiELXMYgFUt8bQfhDs+VZtBdIiASrIgj9nwt8fgaEQ0EHnIXDDK2qBrajfnBupw+M/v1mdh+fre2H4anD1qrsYErepXbkeQeDfuu6uK6oupDMc+qnmhdAyAkxYUY36FhITE0lMTLRWLKIWmVqAOoZdWi6iy6Vi9n0/qP3qdcVQAv98Bu93hk2z1OQnqg/83x8wYI4kP7akkR88/AM08oeUeHVR2pKiuru+efh73/rRjSsqFnqpQL2mCZCMABNWVOUEyGg0MmXKFLy9vYmIiCAiIgIfHx+mTp0qrUP1lMGosC9JTYCiw3zUjU2vAb/W6oKX+5bUfhCKAkd+gY96qSOI8s9Dk5bw4HcwdCUEd6r9GIT1+TZTW4KcGqkJycoxUFd/B0wJkKz+Xv+ZWmwyjqszOVdHYQ6kH710PukCEzVX5QTo5ZdfZvbs2bzxxhvs2rWLXbt2MW3aND744ANefVVm5a2PTqbnkldkwM1JT3P/S3U1Oh3EXmoF2rGgdgNI2QdfDVLXk0o/DG6+0P9tGLUFWt8m/73butAucP+XoNPD3kVqTVdtu5hZ2pog8//Uf+6+0DhSvW9qxamqlH2AAp4hamG1EDVU5QRowYIFfPbZZzz55JN06tSJTp06MWrUKD799FPmz59frSDmzJlDZGQkrq6u9OjRg23bKh5aO3/+fHQ6ncXN1dXVYp/U1FSGDx9OSEgI7u7u3HrrrRw9erRasTUEe86orT8dQr1w1F/2Le/0AOid1T9I1l6sECAnVV224uPr4MR69Vq9noKnd6mjz+rbmlKi+lrGwV0fqPc3zYKtH9fu9RL+UofiN2kJ3mG1ey1hHTWdEVq6v4SVVTkBysjIoE2bsitvt2nThoyMjCoHsGjRIsaNG8ekSZPYuXMn0dHR9OvXj7S0tAqP8fLyIjk52Xw7deqU+TlFURg4cCAnTpxgxYoV7Nq1i4iICOLi4sjLy6tyfA1B/KXur46hPpZPNGoCbe9S7++0YitQUT5snKHW+ez8Uv2gajcQRm+DW/4Hbj5XO4OwRZ2HwI2vqPd/Hg8HVtTetU6ahr9L64/NqGkCJAXQwsqqnABFR0cze/bsMttnz55NdHTV+2VnzpzJyJEjGTFiBO3atWPu3Lm4u7szb968Co/R6XQEBQWZb4GBgebnjh49yt9//81HH31Et27daN26NR999BEXL17k22+/rXJ8DYFpBFh0uHfZJ03dYHsXQ2FuzS5kNMKeRTC7K6z/HxTnQWgsPLoW7l8AvlE1O7+o/657Hro+Bijww0g4tbl2riPrf9meGrcAyRB4YV1VToDeeust5s2bR7t27Xjsscd47LHHaNeuHfPnz2fGjBlVOldRURE7duwgLi6uNCAHB+Li4tiyZUuFx+Xm5hIREUF4eDgDBgxg//795ucKCwsBLLrFHBwccHFx4a+//ir3fIWFhWRnZ1vcGopig5H9Z9XX0zG0nAQo8jq1kLUoR10eo7oSNsFnN8KyJyA7SZ2o7J7P4bHf1IJrYR90Oug/A9rcoY7w+/YBSDtk3Wtkn1VnFdY5qDNAC9tgSlwyT0Pe+aodW5Sn1g+CdIEJq6lyAtS3b1+OHDnCoEGDyMzMJDMzk7vvvpvDhw9z3XXXVelc6enpGAwGixYcgMDAQFJSUso9pnXr1sybN48VK1awcOFCjEYjvXr1Mg/Hb9OmDU2bNmXChAlcuHCBoqIi3nzzTRITE0lOTi73nNOnT8fb29t8Cw8Pr9LrqM+OpuZSWGLE09WRyCblTCyo05UOid8xv+oXOH8cvhsC8/ur/9k5e8JNk2DMP9DxXpnF2R456OGezyC8hzrf08J7ICvJeuc3zf4cHFM/17IT5XP1Vmu2AJKr2AqUsk/tSvcIqvsJN0WDVelPpylTppCfnw9ASEgIr7/+Oj/88AM//PAD//vf/wgJCam1IC/Xs2dPhg4dSkxMDH379mXp0qX4+/vz8cdq0aWTkxNLly7lyJEj+Pr64u7uzvr167nttttwqODDeMKECWRlZZlvZ86cqZPXUhdM3V8dQ71xcKhgtFXMQ+pK60nbIXV/+fv828ULsOYlmNNDneBM56CuDv70LrhuHDi5WecFCNvk5KZOcdCkpToD8Nf3Vn/4879J95ftMi+MWsUESLq/RC2odAL02muvkZtbwxqRf/Hz80Ov15OammqxPTU1laCgymX5Tk5OdO7cmWPHjpm3xcbGsnv3bjIzM0lOTmbNmjWcP3++whXrXVxc8PLysrg1FHuT/jUBYnk8AkpX9b7akPiSInX25vc7w99zwFgMLW6GJzfDHe+Ch7+VIhc2z91XnSjRIxDSDsCih6GksGbnVBQpgLZl1a0DkhFgohZUOgFSFMXqF3d2diY2NpZ169aZtxmNRtatW0fPnj0rdQ6DwUB8fDzBwWVnEPb29sbf35+jR4+yfft2BgwYYLXYbYW5ANo0AWJFTN1ge7+D4otln1cUOPgTfHgNrHlRbQEKaKd+wD28BALaWjVu0UA0joAhS9Su0YQ/Ydl/ajZRYvoRyEkGR1cIl9oym1PdBEhGgIlaUKW1wGpj0dNx48YxbNgwunbtSvfu3Zk1axZ5eXmMGDECgKFDhxIaGsr06dMBtSvummuuoUWLFmRmZjJjxgxOnTrF448/bj7n4sWL8ff3p2nTpsTHxzN27FgGDhzILbfcYvX467OCYgOHU3KACgqgL9fsBvBpqhYoHlgB0Q+UPnd2N6x9GU5dKiJv5K8Od455WF0YU4grCe4Eg7+Cr++D/UvBKwT6vV69c5m6v5peA06uV9xV1ENBHdXu8pyzkJNSuXqe4otw7lIhvbQACSuq0qdXq1atrpoEVXUuoMGDB3Pu3DkmTpxISkoKMTExrFmzxlwYffr0aYvanQsXLjBy5EhSUlJo3LgxsbGxbN68mXbt2pn3SU5OZty4caSmphIcHMzQoUPtcpbqQyk5FBsUfBs5E9b4KjU5Dg7QZSj8/j+1GDr6AbVw9fepsOc7QFH/6+45Gq59Flw86+IliIai+Q0w8ENYOhK2zAbPYOg1purnMRVAy/IXtsnFQ12C59xB9R+r1rde/ZjU/aAY1H+8PGWtQGE9OqWSfVsODg7MmjULb+8rtyQMGzbMKoFpKTs7G29vb7Kysmy6HuirLQm8umI/fVv5s+DR7lc/IDsZ3m2v/rHpNhJ2LYSSS91hHe+HmyaCT8MZISc0sOk9+HWiev+ez9WRgpVlKIG3oqAwG0auL11gU9iW5aNg99fQ90W4YcLV99/2Kax+Xq01fLgO1i0UNq0qn99VagF64IEHCAiQNVhsxZ5E0wKoV+n+MvEKhla3wuFV8M+n6ramPdXuitDYWopS2JVeT6vz+Gydq9YDNfKvfDFz8m41+XH1ltFAtiyks5oAVbYOSAqgRS2pdBF0bdT/iNoVn2gaAeZT+YN6jlaHxDeOUhe4HPGzJD/CenQ66DcN2g1QRxAuevjSIpeVcGK9+jWqjzrXkLBN5kLonergiquRIfCillS6Bag2RoGJ2pNfVMLRNLUAulNlW4AAInvDc0fU/7KlwFnUBgc9DPoEcs/B6c3qHEGP/Xr17lVT/Y/M/2PbAtur/2Tlnbs0a/wVFrMtLoC0g+p9GQEmrKzSLUBGo1G6v2zI/rPZGBUI9HIh0KuKo2UaNZHkR9QuJ1d48Bvwb6sOa194D+RfYQBFUT6c2arej7q+LiIUtcXJrXTajKt1g6XtB2MJuDe5cqIkRDXIOgUN1N5L3V+dqtL9JURdcmusFrV6hqjrPH33UPlzUAGc3gKGIvAKgybN6zZOYX2VnQ/o8u4vKcMQViYJUANlmgCx09Xm/xFCS95hahLk4q0mOUtHgtFQdr/LZ3+WD0LbV9kESCZAFLVIEqAGqrQAWhIgUc8FtocHvga9Mxz8EX4eX7Y4Vtb/alhCLk1hcHbXlQuhZQSYqEWSADVAWReLOZGeB0gXmLARUdfBIHVBY/75FDbNKn0uPwOS917aTyZAbBAC2qkJ78ULcCGh/H1KCiH1gHpfWoBELZAEqAHaf2kB1LDGbvg2ctY4GiEqqcPd0E9d8obfJl+agRw4+QegqAXTnoFaRSesydEZAjuo9yvqBks7qE6V4OqjLtMjhJVJAtQAlU6A6KNtIEJUVc9R0PPSEhkrRsOxddL91VBdrQ7o8u4vqfsStUDGOjdA8UmZgNT/CBt181R1ocx9S+D7oeDkrm6v7IzRwjZcLQGSAmhRy6QFqAHac8Y0BF4SIGGDHBzUhVOj+kBRLuSlgU4PEb21jkxYkykBSt4DRmPZ52UGaFHLJAFqYM7nFpKUqc6l0kGGwAtb5egCgxeW1omEdQVX212YWJTDvw04uqnru2WcsHzOUKyuAg8yAkzUGkmAGpj4SwXQzfwb4eXqpHE0QtSAqzc8/AN0exxu+Z/W0Qhr0ztCcCf1/r+7wdIOgqFQ/RloHFX3sQm7IAlQA2OeAVpaf0RD4BkEt78D4d21jkTUhssXRr2czAAt6oAkQA2MLIEhhLAZFRVCm0aASf2PqEWSADUw5iUwpABaCFHfWRRCX7YEiowAE3VAEqAGJDW7gLScQhx00D5EEiAhRD3XpAU4e0BxPqQfUbcZSiB1n3rflCAJUQskAWpA9pzJBKBVoCduznptgxFCiKtx0Jd2c5m6wdIPQ0kBOHtKAbSoVZIANSCmEWAdpQBaCGEr/l0HZO7+ilbnhBKilshPVwNiWgKjU7iPtoEIIURl/TsBkhXgRR2RBKiBUBSFeFMBtLQACSFshSkBSolXJ0CUGaBFHZEEqIFIvHCRC/nFOOl1tAn21DocIYSoHN9m4OKt1v2k7lMTIZARYKLWSQLUQJjm/2kT5IWLoxRACyFshE5X2t2193t1RJizhzpCTIhaJAlQA7H30grwMv+PEMLmmLrBdn+jfg3qJAXQotbJT1gDsVdWgBdC2CpTAlSQqX6V+h9RByQBagCMRoV9SbIEhhDCRoV2sXwsI8BEHZAEqAE4eT6PnMISXJ0caBngoXU4QghRNd7h4N6k9LEUQIs6IAlQAxB/qQC6fYg3jnr5lgohbIxOV9oN5uQOfi21jUfYBfm0bAD2XJr/R2aAFkLYLFMCFNRRXSJDiFomCVADYGoBkgJoIYTNinlITX56/EfrSISdcNQ6AFEzJQYj+85KAbQQwsb5NoP//KV1FMKOSAuQjTt2LpeCYiMeLo4082ukdThCCCGETagXCdCcOXOIjIzE1dWVHj16sG3btgr3nT9/PjqdzuLm6upqsU9ubi5jxowhLCwMNzc32rVrx9y5c2v7ZWjCNP9Ph1AvHBx0GkcjhBBC2AbNu8AWLVrEuHHjmDt3Lj169GDWrFn069ePw4cPExAQUO4xXl5eHD582PxYp7P84B83bhy///47CxcuJDIykl9++YVRo0YREhLCXXfdVauvp66VzgDto2kcQgghhC3RvAVo5syZjBw5khEjRphbatzd3Zk3b16Fx+h0OoKCgsy3wMBAi+c3b97MsGHDuP7664mMjOSJJ54gOjr6ii1LtkoKoIUQQoiq0zQBKioqYseOHcTFxZm3OTg4EBcXx5YtWyo8Ljc3l4iICMLDwxkwYAD79++3eL5Xr16sXLmSpKQkFEVh/fr1HDlyhFtuuaXc8xUWFpKdnW1xswVFJUYOJucA0CnUR9tghBBCCBuiaQKUnp6OwWAo04ITGBhISkpKuce0bt2aefPmsWLFChYuXIjRaKRXr14kJiaa9/nggw9o164dYWFhODs7c+uttzJnzhz69OlT7jmnT5+Ot7e3+RYeHm69F1mLDqfkUGQw4uPuRLivm9bhCCGEEDZD8y6wqurZsydDhw4lJiaGvn37snTpUvz9/fn444/N+3zwwQf8/fffrFy5kh07dvDOO+8wevRofvvtt3LPOWHCBLKyssy3M2fO1NXLqZHLJ0D8dx2UEEIIISqmaRG0n58fer2e1NRUi+2pqakEBQVV6hxOTk507tyZY8eOAXDx4kVeeuklli1bxu233w5Ap06d2L17N2+//bZFd5uJi4sLLi4uNXw1dc9U/xMtBdBCCCFElWjaAuTs7ExsbCzr1q0zbzMajaxbt46ePXtW6hwGg4H4+HiCg4MBKC4upri4GAcHy5em1+sxGo3WC74eMLcASQG0EEIIUSWaD4MfN24cw4YNo2vXrnTv3p1Zs2aRl5fHiBEjABg6dCihoaFMnz4dgClTpnDNNdfQokULMjMzmTFjBqdOneLxxx8H1CHyffv25YUXXsDNzY2IiAg2btzIl19+ycyZMzV7ndZ2scjA0bRcQFqAhBBCiKrSPAEaPHgw586dY+LEiaSkpBATE8OaNWvMhdGnT5+2aM25cOECI0eOJCUlhcaNGxMbG8vmzZtp166deZ/vvvuOCRMmMGTIEDIyMoiIiOD111/nP/9pOGvMHEjOwmBU8Pd0IdDL9rrvhBBCCC3pFEVRtA6ivsnOzsbb25usrCy8vLy0DqdcX2w6yWs/HuCmNgF8Pryb1uEIIYQQmqvK57fNjQITqr2JsgCqEEIIUV2SANmovZcKoGUGaCGEEKLqJAGyQTkFxZxIzwNkBJgQQghRHZIA2aB9SdkoCoT6uOHnIQXQQgghRFVJAmSD4s0rwEvrjxBCCFEdkgDZoD2XCqCl+0sIIYSoHkmAbJAsgSGEEELUjCRANuZCXhGnM/IB6BAqLUBCCCFEdUgCZGPik9TWnyi/Rni7OWkcjRBCCGGbJAGyMab5fzpK648QQghRbZIA2ZjSGaAlARJCCCGqSxIgGyNLYAghhBA1JwmQDUnLLiAluwAHHbQPqZ+LtAohhBC2QBIgG2IqgG4R4EEjF0eNoxFCCCFslyRANsQ8AWKoj7aBCCGEEDZOEiAbEn9pBFh0uBRACyGEEDUhCZCNUBTFXAAtQ+CFEEKImpEEyEaczSrgfF4Rjg462gZLAbQQQghRE5IA2Yi9ZzIBaB3kiauTXttghBBCCBsnCZCN2Jsk8/8IIYQQ1iIJkI0wLYEhM0ALIYQQNScJkA24vABaEiAhhBCi5iQBsgEJ5/PJKSjB2dGBVoGeWocjhBBC2DxJgGyAqfurXbAXTnr5lgkhhBA1JZ+mNiD+UvdXtHR/CSGEEFYhCZANME+AKCPAhBBCCKuQBKieMxgV9p2VFiAhhBDCmiQBqueOn8slv8iAu7OeZv4eWocjhBBCNAiSANVzpu6vDqHe6B10GkcjhBBCNAySANVz5gkQZQFUIYQQwmokAarnzBMghvtoG4gQQgjRgEgCVI8VlRg5kJwNSAuQEEIIYU2SANVjR1JzKCox4uXqSEQTd63DEUIIIRqMepEAzZkzh8jISFxdXenRowfbtm2rcN/58+ej0+ksbq6urhb7/Pt5023GjBm1/VKsqnT9Lx90OimAFkIIIaxF8wRo0aJFjBs3jkmTJrFz506io6Pp168faWlpFR7j5eVFcnKy+Xbq1CmL5y9/Ljk5mXnz5qHT6bjnnntq++VYVXxSJgAdZf4fIYQQwqo0T4BmzpzJyJEjGTFiBO3atWPu3Lm4u7szb968Co/R6XQEBQWZb4GBgRbPX/5cUFAQK1as4IYbbqBZs2a1/XKsaq8sgSGEEELUCk0ToKKiInbs2EFcXJx5m4ODA3FxcWzZsqXC43Jzc4mIiCA8PJwBAwawf//+CvdNTU1l1apVPPbYYxXuU1hYSHZ2tsVNawXFBg6n5ACyBIYQQghhbZomQOnp6RgMhjItOIGBgaSkpJR7TOvWrZk3bx4rVqxg4cKFGI1GevXqRWJiYrn7L1iwAE9PT+6+++4K45g+fTre3t7mW3h4ePVflJUcTM6mxKjg5+FMiLfr1Q8QQgghRKVp3gVWVT179mTo0KHExMTQt29fli5dir+/Px9//HG5+8+bN48hQ4aUKZS+3IQJE8jKyjLfzpw5U1vhV5p5AdRQbymAFkIIIazMUcuL+/n5odfrSU1NtdiemppKUFBQpc7h5ORE586dOXbsWJnn/vzzTw4fPsyiRYuueA4XFxdcXFwqH3gduHwEmBBCCCGsS9MWIGdnZ2JjY1m3bp15m9FoZN26dfTs2bNS5zAYDMTHxxMcHFzmuc8//5zY2Fiio6OtFnNdMS+BIQXQQgghhNVp2gIEMG7cOIYNG0bXrl3p3r07s2bNIi8vjxEjRgAwdOhQQkNDmT59OgBTpkzhmmuuoUWLFmRmZjJjxgxOnTrF448/bnHe7OxsFi9ezDvvvFPnr6mm8gpLOHYuF5Ah8EIIIURt0DwBGjx4MOfOnWPixImkpKQQExPDmjVrzIXRp0+fxsGhtKHqwoULjBw5kpSUFBo3bkxsbCybN2+mXbt2Fuf97rvvUBSFBx98sE5fjzXsS8pCUSDY25UATymAFkIIIaxNpyiKonUQ9U12djbe3t5kZWXh5eVV59f/7M8T/G/VQfq1D+TjR7rW+fWFEEIIW1SVz2+bGwVmD/ZIAbQQQghRqyQBqofipQBaCCGEqFWSANUzWfnFJJzPB9Q5gIQQQghhfZIA1TPxSWr3V1Nfd3zcnTWORgghhGiYJAGqZ/ZeWgFeur+EEEKI2iMJUD2z94ypAFoSICGEEKK2SAJUz5i6wGQEmBBCCFF7JAGqR9JzC0nKvIhOBx2kAFoIIYSoNZIA1SPxl+b/ae7vgYeL5pN0CyGEEA2WJED1yB7T/D/S+iOEEELUKkmA6pH4RCmAFkIIIeqCJED1hKIo5iUwOkoBtBBCCFGrJAGqJ1KyC0jPLUTvoKN9SN0vwCqEEELYE0mA6om9l1p/WgV64uqk1zgaIYQQomGTBKie2CsF0EIIIUSdkQSonjC1AHUKlwRICCGEqG2SANUDiqKUzgAd6qNtMEIIIYQdkASoHjiTcZHM/GKc9Q60DvLUOhwhhBCiwZMEqB4wTYDYNtgTZ0f5lgghhBC1TT5t6wFZAFUIIYSoW5IA1QN7zmQC0FFmgBZCCCHqhCRAGjMaFfZdagGKlhYgIYQQok5IAqSxE+m55BUZcHPS09y/kdbhCCGEEHZBEiCNmeb/6RDqhaNevh1CCCFEXZBPXI2ZEqCOMv+PEEIIUWckAdKYaQmMaJkBWgghhKgzkgBpqMRgZP/ZbAA6yhpgQgghRJ2RBEhDR1JzKSwx4uniSGQTKYAWQggh6ookQBqKT8oE1Pl/HBx02gYjhBBC2BFJgDS0x1QALRMgCiGEEHVKEiANxSfKBIhCCCGEFiQB0khhiYFDKVIALYQQQmhBEiCNHErOodig4NvImbDGblqHI4QQQtgVSYA0Ypr/p2OoNzqdFEALIYQQdaleJEBz5swhMjISV1dXevTowbZt2yrcd/78+eh0Ooubq6trmf0OHjzIXXfdhbe3N40aNaJbt26cPn26Nl9Glew11/9I95cQQghR1zRPgBYtWsS4ceOYNGkSO3fuJDo6mn79+pGWllbhMV5eXiQnJ5tvp06dsnj++PHjXHvttbRp04YNGzawd+9eXn311XITJa2Yl8CQAmghhBCizjlqHcDMmTMZOXIkI0aMAGDu3LmsWrWKefPm8eKLL5Z7jE6nIygoqMJzvvzyy/Tv35+33nrLvK158+bWDbwG8otKOJqWA0AnaQESQggh6pymLUBFRUXs2LGDuLg48zYHBwfi4uLYsmVLhcfl5uYSERFBeHg4AwYMYP/+/ebnjEYjq1atolWrVvTr14+AgAB69OjB8uXLKzxfYWEh2dnZFrfadOBsNkYFAr1cCPSqP61SQgghhL3QNAFKT0/HYDAQGBhosT0wMJCUlJRyj2ndujXz5s1jxYoVLFy4EKPRSK9evUhMTAQgLS2N3Nxc3njjDW699VZ++eUXBg0axN13383GjRvLPef06dPx9vY238LDw637Qv9lj6wAL4QQQmhK8y6wqurZsyc9e/Y0P+7Vqxdt27bl448/ZurUqRiNRgAGDBjAs88+C0BMTAybN29m7ty59O3bt8w5J0yYwLhx48yPs7OzazUJijetAC/dX0IIIYQmNE2A/Pz80Ov1pKamWmxPTU29Yo3P5ZycnOjcuTPHjh0zn9PR0ZF27dpZ7Ne2bVv++uuvcs/h4uKCi4tLNV5B9eyVJTCEEEIITWnaBebs7ExsbCzr1q0zbzMajaxbt86iledKDAYD8fHxBAcHm8/ZrVs3Dh8+bLHfkSNHiIiIsF7w1ZRdUMyJ9DwAOskIMCGEEEITmneBjRs3jmHDhtG1a1e6d+/OrFmzyMvLM48KGzp0KKGhoUyfPh2AKVOmcM0119CiRQsyMzOZMWMGp06d4vHHHzef84UXXmDw4MH06dOHG264gTVr1vDjjz+yYcMGLV6ihX2XWn/CGrvh28hZ42iEEEII+6R5AjR48GDOnTvHxIkTSUlJISYmhjVr1pgLo0+fPo2DQ2lD1YULFxg5ciQpKSk0btyY2NhYNm/ebNHlNWjQIObOncv06dN5+umnad26NT/88APXXnttnb++f9ubJAugCiGEEFrTKYqiaB1EfZOdnY23tzdZWVl4eXlZ9dyjvt7B6vgUXrytDf/pW3/mJhJCCCFsXVU+vzWfCdremAqgZQJEIYQQQjuSANWh87mFJF64CECHUEmAhBBCCK1IAlSH4i/V/zTzb4SXq5PG0QghhBD2SxKgOnQ+twhPF0c6SeuPEEIIoSnNR4HZk3tiwxjUOZS8ohKtQxFCCCHsmrQA1TEHBx2e0v0lhBBCaEoSICGEEELYHUmAhBBCCGF3JAESQgghhN2RBEgIIYQQdkcSICGEEELYHUmAhBBCCGF3JAESQgghhN2RBEgIIYQQdkcSICGEEELYHUmAhBBCCGF3JAESQgghhN2RBEgIIYQQdkcSICGEEELYHUetA6iPFEUBIDs7W+NIhBBCCFFZps9t0+f4lUgCVI6cnBwAwsPDNY5ECCGEEFWVk5ODt7f3FffRKZVJk+yM0Wjk7NmzeHp6otPprHru7OxswsPDOXPmDF5eXlY9tz2R99E65H20DnkfrUPeR+uw5/dRURRycnIICQnBweHKVT7SAlQOBwcHwsLCavUaXl5edveDWRvkfbQOeR+tQ95H65D30Trs9X28WsuPiRRBCyGEEMLuSAIkhBBCCLsjCVAdc3FxYdKkSbi4uGgdik2T99E65H20DnkfrUPeR+uQ97FypAhaCCGEEHZHWoCEEEIIYXckARJCCCGE3ZEESAghhBB2RxIgIYQQQtgdSYDq0Jw5c4iMjMTV1ZUePXqwbds2rUOyKdOnT6dbt254enoSEBDAwIEDOXz4sNZh2bw33ngDnU7HM888o3UoNicpKYmHH36YJk2a4ObmRseOHdm+fbvWYdkUg8HAq6++SlRUFG5ubjRv3pypU6dWai0ne/bHH39w5513EhISgk6nY/ny5RbPK4rCxIkTCQ4Oxs3Njbi4OI4ePapNsPWUJEB1ZNGiRYwbN45Jkyaxc+dOoqOj6ff/7d1rSBR7Hwfwb+2q3czumpWmoJWaZS2Wl4gwki5mGF3IyhLqRSt5yVIyu1ApGpWthmaFQlrWG8uim5gYlplaG0mWt8heVNLVMkzb/T8vHs5wluQ8nYd0dtjvBxac37jjdxfd+bIzOwYHo729Xe5oilFRUQGtVosHDx6gtLQUPT09WLRoETo7O+WOplg1NTU4deoUvL295Y6iOJ8+fUJAQACsrKxw48YNPHv2DEePHsXIkSPljqYoaWlpyM7ORlZWFhoaGpCWlob09HRkZmbKHc2sdXZ2YsaMGTh58mSv69PT06HT6ZCTk4Pq6moMHToUwcHB6Orq6uekZkxQv/D19RVarVZaNhgMwtHRUaSmpsqYStna29sFAFFRUSF3FEX6+vWrcHNzE6WlpWL+/PkiOjpa7kiKkpCQIAIDA+WOoXhLly4VkZGRJrOwsDARHh4uUyLlASCKi4ulZaPRKBwcHMSRI0ek2efPn4WNjY24cOGCDAnNE98B6gfd3d2oq6vDwoULpdnAgQOxcOFCVFVVyZhM2b58+QIAGDVqlMxJlEmr1WLp0qUmv5f0+0pKSqDRaLBq1SqMGzcOPj4+OH36tNyxFMff3x9lZWVobGwEADx58gSVlZVYvHixzMmU6+XLl3j79q3J37adnR3mzJnDfc7f8J+h9oP379/DYDDA3t7eZG5vb4/nz5/LlErZjEYjYmJiEBAQAC8vL7njKE5RUREePXqEmpoauaMoVmtrK7KzsxEXF4fdu3ejpqYG27dvh7W1NSIiIuSOpxiJiYno6OjA1KlToVKpYDAYcPjwYYSHh8sdTbHevn0LAL3uc/5aRyxApFBarRb19fWorKyUO4rivH79GtHR0SgtLcWgQYPkjqNYRqMRGo0GKSkpAAAfHx/U19cjJyeHBehfuHTpEgoLC3H+/Hl4enpCr9cjJiYGjo6OfB6pT/EQWD8YM2YMVCoV3r17ZzJ/9+4dHBwcZEqlXFFRUbh27RrKy8sxceJEueMoTl1dHdrb2zFr1iyo1Wqo1WpUVFRAp9NBrVbDYDDIHVERxo8fDw8PD5PZtGnT0NbWJlMiZdq5cycSExOxdu1aTJ8+HRs2bEBsbCxSU1PljqZYf+1XuM/5ZyxA/cDa2hqzZ89GWVmZNDMajSgrK4Ofn5+MyZRFCIGoqCgUFxfjzp07cHFxkTuSIgUFBeHp06fQ6/XSTaPRIDw8HHq9HiqVSu6IihAQEPDLZRgaGxvh7OwsUyJl+v79OwYONN0VqVQqGI1GmRIpn4uLCxwcHEz2OR0dHaiuruY+5294CKyfxMXFISIiAhqNBr6+vsjIyEBnZyc2b94sdzTF0Gq1OH/+PK5cuQJbW1vpWLadnR0GDx4sczrlsLW1/eW8qaFDh2L06NE8n+pfiI2Nhb+/P1JSUrB69Wo8fPgQubm5yM3NlTuaooSEhODw4cNwcnKCp6cnHj9+jGPHjiEyMlLuaGbt27dvaG5ulpZfvnwJvV6PUaNGwcnJCTExMTh06BDc3Nzg4uKC5ORkODo6YsWKFfKFNjdyfwzNkmRmZgonJydhbW0tfH19xYMHD+SOpCgAer3l5eXJHU3x+DH4/8/Vq1eFl5eXsLGxEVOnThW5ublyR1Kcjo4OER0dLZycnMSgQYOEq6urSEpKEj9+/JA7mlkrLy/v9fUwIiJCCPHfj8InJycLe3t7YWNjI4KCgsSLFy/kDW1mBgjBy20SERGRZeE5QERERGRxWICIiIjI4rAAERERkcVhASIiIiKLwwJEREREFocFiIiIiCwOCxARERFZHBYgIiIisjgsQERk1np6epCfn4/AwECMHTsWgwcPhre3N9LS0tDd3S13PCJSKF4JmojMml6vx44dO7Bt2zb4+Pigq6sLT58+xf79+zF+/HjcunULVlZWcsckIoXhO0BEZNa8vLxQVlaGlStXwtXVFR4eHlizZg3u3r2L+vp6ZGRkAAAGDBjQ6y0mJkba1qdPn7Bx40aMHDkSQ4YMweLFi9HU1CStj4yMhLe3N378+AEA6O7uho+PDzZu3Ch9T0JCAtzd3TFkyBC4uroiOTkZPT09/fJcENGfwwJERGZNrVb3Oh87dizCwsJQWFgozfLy8vDmzRvp5ufnZ3KfTZs2oba2FiUlJaiqqoIQAkuWLJEKjE6nQ2dnJxITEwEASUlJ+Pz5M7KysqRt2NraIj8/H8+ePcOJEydw+vRpHD9+/E8/bCLqY72/shARmRlPT0+8evXKZNbT0wOVSiUtjxgxAg4ODtKytbW19HVTUxNKSkpw7949+Pv7AwAKCwsxadIkXL58GatWrcKwYcNQUFCA+fPnw9bWFhkZGSgvL8fw4cOl7ezZs0f6evLkyYiPj0dRURF27dr1xx8zEfUdFiAiUoTr16//cqgpPT0dBQUFv3X/hoYGqNVqzJkzR5qNHj0aU6ZMQUNDgzTz8/NDfHw8Dh48iISEBAQGBpps5+LFi9DpdGhpacG3b9/w8+dPk4JERMrAAkREiuDs7PzLrKWlBe7u7n/05xiNRty7dw8qlQrNzc0m66qqqhAeHo4DBw4gODgYdnZ2KCoqwtGjR/9oBiLqezwHiIjM2sePH/H169df5rW1tSgvL8e6det+azvTpk3Dz58/UV1dLc0+fPiAFy9ewMPDQ5odOXIEz58/R0VFBW7evIm8vDxp3f379+Hs7IykpCRoNBq4ubn9cliOiJSBBYiIzFpbWxtmzpyJs2fPorm5Ga2trTh37hxCQ0Mxb948k095/RM3NzeEhoZiy5YtqKysxJMnT7B+/XpMmDABoaGhAIDHjx9j7969OHPmDAICAnDs2DFER0ejtbVV2kZbWxuKiorQ0tICnU6H4uLivnroRNSHWICIyKx5eXlh3759yM/Px9y5c+Hp6Yn09HRERUXh9u3bJic6/y95eXmYPXs2li1bBj8/PwghcP36dVhZWaGrqwvr16/Hpk2bEBISAgDYunUrFixYgA0bNsBgMGD58uWIjY1FVFQUZs6cifv37yM5ObmvHjoR9SFeCJGIiIgsDt8BIiIiIovDAkREREQWhwWIiIiILA4LEBEREVkcFiAiIiKyOCxAREREZHFYgIiIiMjisAARERGRxWEBIiIiIovDAkREREQWhwWIiIiILA4LEBEREVmc/wDGKef/vXEVrQAAAABJRU5ErkJggg==" id="131" name="Google Shape;131;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11"/>
          <p:cNvSpPr/>
          <p:nvPr/>
        </p:nvSpPr>
        <p:spPr>
          <a:xfrm>
            <a:off x="5029200" y="4800600"/>
            <a:ext cx="39624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Vogiatzi et al.,2019. doi:10.1007/s10815-019-01498-7</a:t>
            </a:r>
            <a:endParaRPr b="0" i="0" sz="1400" u="none" cap="none" strike="noStrike">
              <a:solidFill>
                <a:srgbClr val="000000"/>
              </a:solidFill>
              <a:latin typeface="Arial"/>
              <a:ea typeface="Arial"/>
              <a:cs typeface="Arial"/>
              <a:sym typeface="Arial"/>
            </a:endParaRPr>
          </a:p>
        </p:txBody>
      </p:sp>
      <p:sp>
        <p:nvSpPr>
          <p:cNvPr descr="data:image/png;base64,iVBORw0KGgoAAAANSUhEUgAAAkAAAAHHCAYAAABXx+fLAAAAOXRFWHRTb2Z0d2FyZQBNYXRwbG90bGliIHZlcnNpb24zLjcuMSwgaHR0cHM6Ly9tYXRwbG90bGliLm9yZy/bCgiHAAAACXBIWXMAAA9hAAAPYQGoP6dpAACDx0lEQVR4nO3dd3xT5ffA8U+aTroY3VDaMgpllT1FVhUFFZyoyFT8KaAg6hcRGYKCE1GmKEtRAZGlIA6m7GUZsqGlLXRQoBM6c39/pAmEDlqa9ibteb9eeZHe3Nx7krbk9HnOea5GURQFIYQQQohKxEbtAIQQQgghypskQEIIIYSodCQBEkIIIUSlIwmQEEIIISodSYCEEEIIUelIAiSEEEKISkcSICGEEEJUOpIACSGEEKLSsVU7ACFExZKVlcW1a9fQ6XT4+fmpHY4QQhRIRoCEEKV28OBBnn/+eTw8PHBwcMDX15cnn3xS7bCEEKJQMgIkrJpGoynWflu3bqVr165lG0wltW7dOvr160fDhg358MMPqVu3LgBeXl4qRyaEEIXTyLXAhDVbtmyZydffffcdf/31F99//73J9gceeABvb+/yDK1SuHbtGg0aNKBjx478/PPP2Nvbqx2SEEIUiyRAokIZOXIkc+bMQX6sy8fnn3/O5MmTiYqKolq1amqHI4QQxSY1QKJSSUhI4MUXX8Tb2xtHR0dCQ0NZunSpyT5LlixBo9EQGRlpsr1r164m02jbtm1Do9GwatWqfOdxcXFh8ODBJtsuXLjA008/TfXq1alSpQrt27dnw4YN+Z6bkZHB5MmTCQ4OxtHREV9fX5544gnOnz9PZGQkGo2myJvhvIbXcfDgwXt6r4oT7969e2nevDnTpk3D398fBwcH6tevz0cffYROpzPu16VLF0JDQws8T4MGDejZs6dJzHd77wEyMzOZNGkS9erVw8HBAX9/f/73v/+RmZlpsp9Go2HkyJH5zvvII48QGBho/Nrw3i5ZssRkvxEjRpi8rwb//vsvDz30EJ6enibv/yOPPFLg67zX8xT2fMPNzs6OwMBA3n77bbKysoz7Xbt2jbfeeoumTZvi4uKCm5sbDz/8MEeOHCnwuIMHDy7w52ny5Mkm+9z+ngFER0fj5ORU4PetqJ/X2/ctbqwl/Z0LDAzMt+3nn39Go9GU6nsvKgapARKVxs2bN+natSvnzp1j5MiRBAUF8fPPPzN48GCSkpIYNWpUmZ07Pj6ejh07cuPGDV5//XVq1KjB0qVLeeyxx1i1ahWPP/44ALm5uTzyyCNs3ryZZ599llGjRpGamspff/3F8ePHCQsLM5neW716NWvWrDHZZqjBKY94r169ys6dO9m5cydDhw6lVatWbN68mXHjxhEZGcn8+fMBGDBgAMOGDeP48eM0adLEeJ4DBw5w5swZ3nvvvRLFp9PpeOyxx9i5cycvv/wyISEhHDt2jC+++IIzZ86wdu3aUr8HAOfOneObb77Jtz05OZmHH34YRVEYM2YM/v7+ALzxxhtmPU9RXn75ZTp37kxmZiZ//PEHn332GY6OjkydOhXQJ7Br167l6aefJigoiPj4eL7++mu6dOnCiRMnCuzQ8/Dw4IsvvjB+PWDAgLvGMXHiRDIyMorc57nnnqNXr14AbNy4kZ9++snk8XuJ9V7k5OQwfvz4Yu17L98TYWUUISqQESNGKIX9WM+cOVMBlGXLlhm3ZWVlKR06dFBcXFyUlJQURVEUZenSpQqgXLhwweT5Xbp0Ubp06WL8euvWrQqg/Pzzz/nO5ezsrAwaNMj49ejRoxVA+eeff4zbUlNTlaCgICUwMFDJzc1VFEVRFi1apADKjBkz8h1Tp9Pl2zZp0qRCX+/ixYsVQDlw4ECBjxeluPF26dJFAZTJkyebPH/w4MEKoBw7dkxRFEVJSkpSHB0dlbFjx5rs9/rrryvOzs5KWlqaoijFf++///57xcbGxiQ+RVGU+fPnK4Cya9cu4zZAGTFiRL7X2Lt3byUgIMD4dUREhAIoixcvNm575plnlCZNmij+/v4m388//vhDAZSffvrJ5JgBAQFK7969853rdiU5T3GfryiK4ufnp/Tq1cv4dUZGhvH7dPtzHRwclClTpuQ7bv/+/ZWgoCCTbYAyadIk49eDBg0yec+OHz+u2NjYKA8//LACKBERESbPP3PmjAIon332mXHbp59+mm/f4sZakt85RdF/P27fNnfuXMXBwUHp1q3bPX/vRcUhU2Ci0ti4cSM+Pj4899xzxm12dna8/vrrpKWlsX37duBW91JMTEyxjpuamkpiYqLJraBzt23blvvuu8+4zcXFhZdffpnIyEhOnDgBwC+//IKHhwevvfZavmMUt+PtTsnJySQmJpKamlrs5xQ3XgCtVptv5OPNN98EME6Zubu706dPH3766SdjfVZubi4rVqygb9++ODs7A8V/73/++WdCQkJo2LChyfvevXt3QN/1d7uMjIx836Ps7Owiz3Ho0CF+/vlnpk+fjo2N6X+VhveyRo0aRR6jOIo6T1HS0tJITEzk0qVLLFiwgLi4OHr06GF83MHBwXi83Nxcrl69iouLCw0aNODw4cP5jpeVlYWDg0OJYh83bhwtW7bk6aefLvBxw8iQo6Njkccpaaz34saNG0yZMoWRI0dSu3btIve91++JsC7ynRWVxsWLF6lfv36+/9BCQkKMjwO0aNECR0dH3n//fc6ePXvXD8yhQ4fi6elpcktPT8937gYNGuR77p3nPn/+PA0aNMDW1nyz02FhYXh6euLm5ka1atUYPnx4vvjuVNx4NRoNfn5+uLm5mezXoEEDbGxsTOo8Bg4cSFRUFP/88w8Af//9N/Hx8SbTLMV978+ePct///2X730PDg4G9LVet1u4cGG+ff/8888i34N33nmHzp07F1jT07p1a+zs7Jg8eTL//vuvMc7b656Kq6jzFOW1117D09OTWrVq8X//938MGjTIJBHV6XR88cUX1K9fHwcHBzw8PPD09OTo0aMkJyfnO15SUhIuLi7FPv/OnTv59ddf+fjjjwtNzg1/DLi7uxd5rJLGei9mzJhBRkYG77777l33vdfvibAuUgMkxB28vb2ZNWsWI0aMMH6gGnTp0iXf/hMnTqRz584m2x599NEyjbEk5syZQ3BwMJmZmWzbto3PPvsMgLlz55b62E5OTsXet2fPnnh7e7Ns2TLuv/9+li1bho+PD2FhYcZ9ivve63Q6mjZtyowZMwo8l6Emx6BPnz75CqHfe+894uLiCnz+n3/+yd9//82ePXsKfDwgIIDFixczatQoWrZsafJYs2bNCnzOvZynKG+//TYPPvggubm5/Pfff0yZMgVFUVi8eDEA06ZNY8KECQwdOpSpU6dSvXp1bGxsGD16dIGJWlxcHAEBAcU+/9ixY+nZsyfdu3fPVzxsYEiA7yycvlNJYy2pxMREPv30U8aNG0f16tWL3Lc03xNhXSQBEpVGQEAAR48eRafTmYwCnTp1yvi4wUsvvcQTTzzB8ePHjZ01hmmdOzVt2tTkQxz000J3nvv06dP5nnvnuevWrcu+ffvIzs7Gzs6upC+xQG3btqV169YA9O7dmyNHjrBp06Yin1PceIOCgvjzzz9JTU3F1dXVuN+ZM2fQ6XQmH3xarZbnn3+eJUuW8PHHH7N27VqGDRuW770qzntft25djhw5Qo8ePYo1NVirVq1836OZM2cWmAApisI777zD448/Tvv27Qs9Zv/+/YmKiuL999/n+++/p1q1arzwwgt3jaWk5ylMo0aNjK+pZ8+eZGZm8u677/Lhhx/i5+fHqlWr6NatGwsXLjR5XlJSEh4eHibbsrOzOXfuHA899FCxzr127Vr27Nlz1+mpgwcPYmtrS/PmzYvcrySx3osPPvgAV1fXuzY6lPZ7IqyLTIGJSqNXr17ExcWxYsUK47acnBxmzZqFi4tLvtGd6tWrc//99xMWFkZYWFip1rnp1asX+/fvN/mrMj09nQULFhAYGEijRo0AePLJJ0lMTGT27Nn5jqGYaW0jnU6XL+m413h79epFbm5uvngNIzO9e/c22T5gwACuX7/O//3f/5GWllZownC39/6ZZ57h0qVLBXbp3Lx5865TfEVZvnw5R48eZfr06UXud/jwYSZNmsRHH33E008/TVhY2F1rXe7lPMV18+ZNAGPSqNVq8/3M/Pzzz1y6dCnfc9etW8fNmzeNNVRFyc3N5d133+X5558vMrHJyspi/fr1dO/e/a5TayWJtaQiIyOZN28ekydPvuuIpbm/J8KyyQiQqDRefvllvv76awYPHsyhQ4cIDAxk1apV7Nq1i5kzZ5qMYJjbO++8w08//cTDDz/M66+/TvXq1Vm6dCkRERH88ssvxhGpgQMH8t133zFmzBj2799P586dSU9P5++//2b48OH06dOnxOfes2cPiYmJximwzZs389Zbb5kl3l69ehEWFsb48eOJiIigefPmbNmyhV9++YVXXnnFpOUd9DU+TZo0MRYx3zl9VFwDBgxg5cqVvPLKK2zdupVOnTqRm5vLqVOnWLlyJX/88Ydx1Kuk/vzzT4YNG1ZgDZTBjRs3eP755+nates9L59QnPMUZc+ePdja2hqnwGbNmkWLFi2Mo26PPPIIU6ZMYciQIXTs2JFjx47xww8/UKdOHZPXMWnSJObOnUvHjh158MEH73remJgY7O3t2bhxY6H7HD16lPfff5+YmBh69+5tsmK7YdRo7dq1PPfcc3h7excr1tuFh4fnS6pyc3O5dOkS27dvN/ljZvv27YSEhDBkyJC7vrbSfk+ElVGvAU0I8yuqDV5RFCU+Pl4ZMmSI4uHhodjb2ytNmzbN105cmNK0wSuKopw/f1556qmnlKpVqyqOjo5K27Ztld9++y3fc2/cuKGMHz9eCQoKUuzs7BQfHx/lqaeeUs6fP59v3+K0wRtu9vb2Sr169ZSJEycqmZmZd329xY03LS1NeeONNxQ/Pz/Fzs5OqVevnvLRRx/la2s2+OSTTxRAmTZt2l1jMLjzvVcU/RIGH3/8sdK4cWPFwcFBqVatmtKqVSvl/fffV5KTk437UcI2eCcnJ+XSpUsm+97ZTv3yyy8rNWrUKHC/4rbBF+c8RT3fcLOxsVFq1aqlDBo0SImJiTHul5GRobz55puKr6+v4uTkpHTq1EnZs2ePyXsZExOj+Pv7K6NHjzZ5zwwooA0eUEaNGmWyn+FnzdDabvi5vNtt69atxY5VUW79zhV1u/17GhAQoADKmjVrTOK9s52/tN8TYZ3kUhhCiHL15Zdf8sYbbxAZGXnXdmRhnSZPnsy2bdvYtm1bofsEBgayZMkSs16keMmSJUyePDnfitRCFERqgIQQ5UZRFBYuXEiXLl0k+RFCqEpqgIQQZS49PZ3169ezdetWjh07xrp169QOSZShZs2a3bWL8fHHH8fb29us561Zs2aBS1UIURCZAhNClLnIyEiCgoKoWrUqw4cP58MPP1Q7JCFEJScJkBBCCCEqHakBEkIIIUSlIwmQEEIIISodKYIugE6n4/Lly7i6ut7zFbiFEEIIUb4URSE1NRU/P798F76+kyRABbh8+XK+iykKIYQQwjpER0dTq1atIveRBKgAhksiREdH4+bmpnI0QgghhCiOlJQU/P39i3VpI0mACmCY9nJzc5MESAghhLAyxSlfkSJoIYQQQlQ6kgAJIYQQotKRBEgIIYQQlY7UAAkhRCnk5uaSnZ2tdhhCVAp2dnZotVqzHEsSICGEuAeKohAXF0dSUpLaoQhRqVStWhUfH59Sr9MnCZAQQtwDQ/Lj5eVFlSpVZNFUIcqYoijcuHGDhIQEAHx9fUt1PEmAhBCihHJzc43JT40aNdQOR4hKw8nJCYCEhAS8vLxKNR0mRdBCCFFChpqfKlWqqByJEJWP4feutLV3kgAJIcQ9kmkvIcqfuX7vJAESQgghLJB0F5YtSYCEEEIIC7BmzRp69+5NYGAgLi4udO7cWe2QKjRJgIQQopLQaDRF3iZPnqx2iJXW9OnTGTZsGI888ggbNmwgPDycjRs3qh1WhSZdYOUt+RJk3wSPempHIoSoZGJjY433V6xYwcSJEzl9+rRxm4uLixphVXoXLlxg2rRp7N27l8aNG6sdTqVhESNAc+bMITAwEEdHR9q1a8f+/fuL3D8pKYkRI0bg6+uLg4MDwcHBJpny9OnTadOmDa6urnh5edG3b1+TX3LV7J0PXzSCLVPVjkQIUQn5+PgYb+7u7mg0GpNthgRo+/bttG3bFgcHB3x9fXnnnXfIyckxHkej0bB27Vrj10uWLKFq1arGrydPnkzz5s1Nzr1t2zY0Go3JwpG//PILjRs3xsHBgcDAQD7//HOT52RmZjJ27Fj8/f1xcHCgXr16LFy4kMjIyCJHsiIjIws839107dqV0aNHm2y787UcOHCABx54AA8PD9zd3enSpQuHDx8u8rg6nY4pU6ZQq1YtHBwcaN68OZs2bTI+/scff1C3bl0+/PBDPD09cXV15YknniAmJgaAyMhIbGxsOHjwoMlxZ86cSUBAADqdrsD3PDAwkJkzZxq/TkpK4qWXXsLT0xM3Nze6d+/OkSNHCn2tkP/7duf3GuD+++9Ho9EQHh5e4HMABgwYkO/nRm2qJ0ArVqxgzJgxTJo0icOHDxMaGkrPnj2NCx3dKSsriwceeIDIyEhWrVrF6dOn+eabb6hZs6Zxn+3btzNixAj27t3LX3/9RXZ2Ng8++CDp6enl9bIK5tdc/2/EDtDpVA1FCGFeiqJwIytHlZuiKGZ7HZcuXaJXr160adOGI0eOMG/ePBYuXMgHH3xgtnMAHDp0iGeeeYZnn32WY8eOMXnyZCZMmMCSJUuM+wwcOJCffvqJr776ipMnT/L111/j4uKCv78/sbGxxMbGGv9g3r9/v3Gbv7+/WWO9XWpqKoMGDWLnzp3s3buX+vXr06tXL1JTUwt9zpdffsnnn3/OZ599xtGjR+nZsyePPfYYZ8+eBeDKlSscOXKE6Ohofv/9d7Zu3Up8fDx9+/ZFURQCAwMJCwtj8eLFJsddvHgxgwcPxsameB/lTz/9NAkJCfz+++8cOnSIli1b0qNHD65du3bP78fq1av5999/i9zn0KFDrF+//p7PUVZUnwKbMWMGw4YNY8iQIQDMnz+fDRs2sGjRIt555518+y9atIhr166xe/du7OzsAH2We7vbM2vQZ6xeXl4cOnSI+++/v2xeSHHUbAX2LnDzGsQfA99Q9WIRQpjVzexcGk38Q5Vzn5jSkyr25vnvfO7cufj7+zN79mw0Gg0NGzbk8uXLjB07lokTJ2JjY4OjoyM3b94s1XlmzJhBjx49mDBhAgDBwcGcOHGCTz/9lMGDB3PmzBlWrlzJX3/9RVhYGAB16tQxPt/HxweAjIwMADw9PY3bylL37t1Nvl6wYAFVq1Zl+/btPPLIIwU+57PPPmPs2LE8++yzAHz88cds3bqVmTNnMmfOHHQ6HVqtlh9//NGYvP3444/UrVuXzZs3ExYWxksvvcQrr7zCjBkzcHBw4PDhwxw7dox169YB+gUCi/qe7Ny5k/3795OQkICDg4MxrrVr17Jq1SpefvnlEr8X2dnZjB07lrFjxxq/jwUZM2YMb7/9dpH7qEHVEaCsrCwOHTpk/OEGsLGxISwsjD179hT4nPXr19OhQwdGjBiBt7c3TZo0Ydq0aeTm5hZ6nuTkZACqV69e4OOZmZmkpKSY3MqE1g4COunvX9heNucQQohSOHnyJB06dDBZa6VTp06kpaUZp2SaNGnCqlWrimzTPnbsGC4uLsbbww8/nO88nTp1MtnWqVMnzp49S25uLuHh4Wi1Wrp06VKq11OrVi1cXV0JCgpi2LBhxs+DwsydO9ck7mnTppk8Hh8fz7Bhw6hfvz7u7u64ubmRlpZGVFRUgcdLSUnh8uXLBb7WkydPGr/29/c3GbkKCAigVq1anDhxAoC+ffui1WpZs2YNoP/Dvlu3bsYBgCZNmnDu3LlCS0iOHDlCWloaNWrUMHl9ERERnD9/3rjf3b5vt5szZw7u7u7079+/0H3Wrl3LhQsXePPNNwvdRy2qjgAlJiaSm5uLt7e3yXZvb29OnTpV4HMuXLjAli1b6N+/Pxs3buTcuXMMHz6c7OxsJk2alG9/nU7H6NGj6dSpE02aNCnwmNOnT+f9998v/Qsqjjpd4OwfcGEbdHq9fM4phChzTnZaTkzpqdq5y9PMmTPp27cvzs7O2Nvbk5OTg6Ojo8k+DRo0MJn22LdvHy+88EKxz2G45EFp/fPPP7i6uhIZGclLL73E+PHjmT17dqH79+/fn/Hjxxu//uqrr9ixY4fx60GDBnH16lW+/PJLAgICcHBwoEOHDmRlZd1zjNWqVSv0MUMiam9vz8CBA1m8eDFPPPEEP/74I19++aVxv169evHss8/Srl07nJ2dAbhx44bx8bS0NHx9fdm2bVu+c9xe01Pc79v169eZOnUqa9asKXRhwuzsbP73v//x4Ycfmu37aU6qT4GVlE6nw8vLiwULFqDVamnVqhWXLl3i008/LTABGjFiBMePH2fnzp2FHnPcuHGMGTPG+HVKSkrZzSHX6ar/N2oP5GSCrUPZnEcIUa40Go3ZpqHUFBISwi+//IKiKMYPtl27duHq6kqtWrUA/ehFXFwcUVFR5Obmsnr16nwjJfb29tSrd6vb1TB6dPt5du3aZbJt165dBAcHo9Vqadq0KTqdju3bt5vMEpRUUFAQVatWpV69ejz99NOFzi4YuLu7m8R958zBrl27mDt3Lr169QIgOjqaxMTEQo/n5uaGn58fu3btMhnN2rVrF23btgWgYcOGREdHEx0dbfzsuXjxIjExMTRq1Mj4nJdeeokmTZowd+5ccnJyeOKJJ4yPaTQafvjhB2bNmmWs6enatavx8ZYtWxIXF4etrW2+spHb3e37ZjB16lQ6d+7M/fffT2RkZIH7zJs3DxcXFwYMGFDo+dSk6m+rh4cHWq2W+Ph4k+3x8fGFzuX6+vpiZ2dncgG0kJAQ4uLiyMrKwt7e3rh95MiR/Pbbb+zYscP4i1sQBwcH45xomfNqBM6ekH4FYg5A4H3lc14hhCiG4cOHM3PmTF577TVGjhzJ6dOnmTRpEmPGjDEpttVqtQQFBQHg5eVV4vO8+eabtGnThqlTp9KvXz/27NnD7NmzmTt3LqCv7Rw0aBBDhw7lq6++IjQ0lIsXL5KQkMAzzzxT7PNkZmaSkZFBZGQkv//+O/fdV7r/c+vXr8/3339P69atSUlJ4e23377r6Mbbb7/NpEmTqFu3Ls2bN2fx4sWEh4fzww8/APDAAw8QEhLC888/zxdffAHAqFGjaN68uUnNUUhICO3bt2fs2LEMHTq0wPNWr17dmLTZ2t76iA8LC6NDhw707duXTz75hODgYC5fvsyGDRt4/PHHad26dbHfgxs3brBgwYK7dr998skn/PrrrxZ7yRhVa4Ds7e1p1aoVmzdvNm7T6XRs3ryZDh06FPicTp06ce7cOXS3dVGdOXMGX19fY/KjKAojR45kzZo1bNmyxfhLahE0GgjK+ytA6oCEEBamZs2abNy4kf379xMaGsorr7zCiy++yHvvvWfW87Rs2ZKVK1eyfPlymjRpwsSJE5kyZQqDBw827jNv3jyeeuophg8fTsOGDRk2bFiJu3l9fHxwcnKic+fOhIaGMn369FLFvXDhQq5fv07Lli0ZMGAAr7/++l0TwNdff50xY8bw5ptv0rRpUzZt2sT69eupX78+oK99XbdunbGtvlu3bnh7e7Nu3bp8ycOLL75IVlYWQ4cOLVHcGo2GjRs3cv/99zNkyBCCg4N59tlnuXjxYr4ylLvJzs42HqMo3bp1o1u3biU6drlSVLZ8+XLFwcFBWbJkiXLixAnl5ZdfVqpWrarExcUpiqIoAwYMUN555x3j/lFRUYqrq6sycuRI5fTp08pvv/2meHl5KR988IFxn1dffVVxd3dXtm3bpsTGxhpvN27cKFZMycnJCqAkJyeb98UaHFqqKJPcFOXbB8rm+EKIMnXz5k3lxIkTys2bN9UORVQyU6ZMUZo2bap2GKoq6vevJJ/fqk9Y9+vXjytXrjBx4kTi4uKMC0QZMtKoqCiTYVd/f3/++OMP3njjDZo1a0bNmjUZNWoUY8eONe4zb948wHT+E26tmaA6wwhQzEHISAFHN3XjEUIIYdHS0tKIjIxk9uzZZl+TqbLSKIoZV9CqIFJSUnB3dyc5ORk3tzJKTr5sDtcj4LkV0OChsjmHEKJMZGRkEBERQVBQUL7uJyHKwuDBg/npp5/o27cvP/74o0kdbGVT1O9fST6/VV8JutKqY6gD2qZqGEIIISzfkiVLyMzMZMWKFZU6+TEnSYDUYmiHj5BCaCGEEKK8SQKklsC8S3IknIDU+KL3FUIIIYRZSQKkFuca4NNUfz9iR9H7CiGEEMKsJAFSk3EabJuaUQghhBCVjiRAagrqqv/3wnaQZjwhhBCi3EgCpKaADmBjB8nRcO2C2tEIIYQQlYYkQGqydwZ//cXwpBtMCCGEKD+SAKktSNYDEkIIIcqbJEBqMxZC/wO3XeBVCCHMTaPRFHmbPHmy2iEKUW5UvxZYpVezJdi7wM1rEH8MfEPVjkgIUUHFxsYa769YsYKJEydy+vRp4zYXFxc1whJCFTICpDatHQTep78v02BCWC9Fgax0dW7F7CL18fEx3tzd3dFoNCbbDAnQ9u3badu2LQ4ODvj6+vLOO++Qk5NjPI5Go2Ht2rXGr5csWULVqlWNX0+ePJnmzZubnHvbtm1oNBqSkpKM23755RcaN26Mg4MDgYGBfP755ybPyczMZOzYsfj7++Pg4EC9evVYuHAhkZGRRY5kRUZGFni+u+natSujR4822Xbnazlw4AAPPPAAHh4euLu706VLFw4fPlzkcQcPHmyMzd7enoYNG/L9998bHz9//jx9+vTB29sbFxcX2rRpw99//53vOJMnT873Wvv27Wt8PDAwkJkzZxq/3rx5c7594Nb34vbb7d8/gLFjxxIcHEyVKlWoU6cOEyZMIDs7u9D35fbjGt5zw/cpPDzcuM+ECRPQaDQmcd7587Rw4UI0Gk2+74W5yQiQJQjqAmc26dvhO41SOxohxL3IvgHT/NQ597uX9U0VZnDp0iV69erF4MGD+e677zh16hTDhg3D0dHRrFNkhw4d4plnnmHy5Mn069eP3bt3M3z4cGrUqMHgwYMBGDhwIHv27OGrr74iNDSUiIgIEhMT8ff3N45mRUdH07ZtW/bv34+/vz8Anp6eREZGmi3W26WmpjJo0CBmzZqFoih8/vnn9OrVi7Nnz+Lq6lro8x566CEWL15MZmYms2fPZsiQITz++OO4uLiQlpZGr169+PDDD3FwcOC7777j0Ucf5fTp09SuXdt4DEVRaNy4sTE5GjVqFJmZmQWeT6fT8eabbxY5qnf69Gnc3NxYsWIFkyZNMnnM1dWVJUuW4Ofnx7Fjxxg2bBiurq7873//K8nbZSImJoaZM2fi5ORU6D7p6elMmDChXEYjJQGyBIYLo17cDTmZYOugbjxCiEpr7ty5+Pv7M3v2bDQaDQ0bNuTy5cuMHTuWiRMnYmNjg6OjIzdv3izVeWbMmEGPHj2YMGECAMHBwZw4cYJPP/2UwYMHc+bMGVauXMlff/1FWFgYAHXq1DE+38fHB9BfGRz0SY9hW1nq3r27ydcLFiygatWqbN++nUceeaTQ5zk4OODj44OiKPj5+eHs7Gy8qGloaCihobfKH6ZOncqaNWtYv349I0eONG7Pzs7GycnJ+DqdnJwKTYCWLl1KZmYmffr0IS0tzeQxw3Nq1qyJs7Mz7u7u+Z7/3nvvGe8HBgby1ltvsXz58lIlQOPHj6dfv34Fjm4ZfPLJJzRq1MhkxLGsSAJkCbwagbMnpF+BmAO3psSEENbDrop+JEatc5vJyZMn6dChAxqNxritU6dOpKWlERMTQ+3atWnSpAmrVq3iqaeews7OrsDjHDt2zOSv+Nzc3Hzn6dOnj8m2Tp06MXPmTHJzcwkPD0er1dKlS5dSvZ5atWqh0Wjw8PAgLCyMzz77rMAPfIO5c+fy7bffGr/OysqiUaNGxq/j4+N577332LZtGwkJCeTm5nLjxg2ioqKKjOO3337DxcWFrKws7O3tWbZsmXEkJC0tjcmTJ7NhwwZiY2PJycnh5s2b+Y6ZkpKCs/PdR/pu3LjBe++9x/z58/nll1/yPX716lVsbW2pUqXwn5sVK1bw1Vdfcf78edLS0sjJycHNze2u5y7M4cOHWbNmDadPny40Abp8+TIzZsxg586djBpV9rMhkgBZAo1GPw12fJV+GkwSICGsj0ZjtmkoSzdz5kz69u2Ls7Mz9vb25OTk4OjoaLJPgwYNWL9+vfHrffv28cILLxT7HEVNk5TEP//8g6urK5GRkbz00kuMHz+e2bNnF7p///79GT9+vPHrr776ih07bl2vcdCgQVy9epUvv/ySgIAAHBwc6NChA1lZWUXG0a1bN+bNm0d2dja///47AwcO5OjRo8bRlb/++ovPPvuMevXq4eTkxFNPPZXvmJcvX8bP7+7TrJ9++ikNGjTg0UcfLTABunDhAgEBASZJ7u327NlD//79ef/99+nZsyfu7u4sX748X41WSbz55pu89dZb+Pr6FrrP+PHjefrpp01Gw8qSJECWoo4hAdoG3cffdXchhCgLISEh/PLLLyiKYvyA3LVrF66urtSqVQvQj9TExcURFRVFbm4uq1evZtq0aSbHsbe3p169esavY2Ji8p1n165dJtt27dpFcHAwWq2Wpk2botPp2L59u3EK7F4EBQVRtWpV6tWrx9NPP82ePXuK3N/d3d0k7urVq+eLce7cufTq1QvQ1yAlJibeNQ5nZ2fjcUNCQpg2bRp///03L730Ert27WLw4ME8/vjjgH5E6M4aJp1Ox+HDhxkxYkSR54mNjWXevHls31744rrbt2+nc+fOhT6+e/duAgICTBLBixcv3u0lFmr9+vWcOXOGDRs2FLpPeHg4q1atMulKLGvSBWYpDOsBXToEGSmqhiKEqLyGDx9OdHQ0r732GqdOnWLdunVMmjSJMWPGYGNz6yNDq9USFBREvXr18PLyKvF53nzzTTZv3szUqVM5c+YMS5cuZfbs2bz11luAvu5k0KBBDB06lLVr1xIREcG2bdtYuXJlic6TmZlJRkYGp06d4vfff6dJkyYljvV29evX5/vvv+fkyZPs27eP/v37F2u0KjMzk7i4OGJiYvj222+5du0aDRs2NB5z9erVhIeHc+TIEZ5//nl0t60LFx0dzbBhw0hISKBfv35FnmfOnDk8/vjjtGjRIt9jWVlZ/PLLL2zZsoU+ffoQFxdHXFwcycnJKIrClStXjPFERUWxfPlyzp8/z1dffcWaNWvyHU9RFDIyMow3w4jVnXVJn3zyCR988EGRU26fffYZY8aMKdYIl7nICJClqFobqgXB9Qi4uAsaPKx2REKISqhmzZps3LiRt99+m9DQUKpXr86LL75oUhRrDi1btmTlypVMnDiRqVOn4uvry5QpU4wdYADz5s3j3XffZfjw4Vy9epXatWvz7rvvlug8hoJhDw8PHnzwQaZPn16quBcuXMjLL79My5Yt8ff3Z9q0acakrSibNm3C19cXW1tbAgMDmTVrFvfdpy93mDFjBkOHDqVjx454eHgwduxYUlJu/SH85Zdfcu7cOf7880+TrrCC6HQ6PvzwwwIf2717N0899RSAcbTpdm3atCEyMpLHHnuMN954g5EjR5KZmUnv3r2ZMGFCvi7Ao0ePFpj8GYq9DerVq8egQYOKjLu0HWb3QqMochnyO6WkpODu7k5ycnKpir5K7NfRcGgxtHsVHv6o/M4rhCiRjIwMIiIiCAoKylf7IoSl2rZtG5MnT2bbtm35HktKSqJ58+ZmWT6gatWqJVp/qaSK+v0ryee3TIFZEkM7vFwYVQghhJnZ29vnq2kysLGxwdPT0yznsZY/CiQBsiSB9+v/TTgBqfHqxiKEEKJC6dixI6tXry7wMTc3Nw4cOGCW88TFxZnlOGVNEqBytvV0AucS0gp+0LkG+DTT34/YUfA+QgghhCg1SYDK0Zyt5xiy+ADv//ofhZZeGabB5LpgQlg8KaEUovyZ6/dOEqBy9EgzX+xtbfjnbCJ/nihkisvQDh+xvdgXOBRClC/D6sc3btxQORIhKh/D711hq5AXl7TBl6OAGs683LkOs7eeY+pvJ+gS7ImjndZ0p9odwMYOkqPh2gWoUVedYIUQhdJqtVStWpWEhAQAqlSpUuiqukII81AUhRs3bpCQkEDVqlWN11K7V5IAlbPh3eqy6lAMMddvsmDHBV7vUd90B3tn8G+rXwvowjZJgISwUIb1ZQxJkBCifFStWtUsF76VBKicVbG35d3eIbz+07/M3XaOJ1rWpFa1O1bHrNNVnwBFbIc2L6oSpxCiaBqNBl9fX7y8vMjOzlY7HCEqBTs7u1KP/BhIAqSCR5v5smzvRfZHXGP6xlPM6d/SdIegLrD1Q30nmE4HNlKqJYSl0mq1ZvsPWQhRfuSTVQUajYbJjzbGRgMbjsWy+/wdF9Kr2RLsXeHmdYg7qk6QQgghRAUmCZBKGvm58UL7AADeX3+CnNxbF75DaweBnfT3ZVVoIYQQwuwkAVLRmAeCqVbFjtPxqSzbe9H0wSBZD0gIIYQoK5IAqahqFXve6tkAgBl/neFqWuatBw3rAV3cAzmZ+Z8shBBCiHsmCZDKnm1Tm8Z+bqRk5PDZn6dvPeAVAs5ekHMToverF6AQQghRAUkCpDKtjYb3H2sMwPID0RyNSdI/oNHI1eGFEEKIMiIJkAVoHVidvs39UBSYvP4/dLq8S2AY64AkARJCCCHMSRIgCzGuVwhV7LUcjkpizb+X9BsNI0CXDkFGinrBCSGEEBWMJEAWwtvNkde66y+L8dGmU6RmZEPV2lC9Dii5+pWhhRBCCGEWkgBZkKH3BRLk4cyV1Exmbzmn3yjt8EIIIYTZSQJkQRxstUx8pBEAi3ZFcP5K2q12eKkDEkIIIcxGEiAL062hF90bepGdq/D+rydQAjsDGrhyElLj1Q5PCCGEqBAkAbJAEx9phL3Whh1nrvD3xRzwaap/QNrhhRBCCLOQBMgCBXo482LnIACm/naCnEBphxdCCCHMSRIgCzWyWz283RyIunaDjWnB+o0XtoGiqBqXEEIIURFIAmShnB1sebdXCACTj7ihaO0hJQauXVA5MiGEEML6SQJkwR4L9aNNYDWuZdtxzl6fDEk7vBBCCFF6kgBZMI1Gw+THGmOjgfUp+kUSJQESQgghSk8SIAvX2M+d59vVZpeuCQBK5D+g06kclRBCCGHdJAGyAm8+0IBIh4akKk5obl6HuKNqhySEEEJYNUmArEA1Z3ve6BnCXp2+DujGqc0qRySEEEJYN0mArMTz7QI479IKgJjDm1SORgghhLBukgBZCa2Nho5hTwDgnxrOf1EJKkckhBBCWC/VE6A5c+YQGBiIo6Mj7dq1Y//+/UXun5SUxIgRI/D19cXBwYHg4GA2btxofHzHjh08+uij+Pn5odFoWLt2bRm/gvLTrGUHUrTVcNJksXLNahRZFFEIIYS4J6omQCtWrGDMmDFMmjSJw4cPExoaSs+ePUlIKHh0IysriwceeIDIyEhWrVrF6dOn+eabb6hZs6Zxn/T0dEJDQ5kzZ055vYzyo9FgV78bADWu7GFd+GWVAxJCCCGsk62aJ58xYwbDhg1jyJAhAMyfP58NGzawaNEi3nnnnXz7L1q0iGvXrrF7927s7OwACAwMNNnn4Ycf5uGHHy7z2NXi1KAHnFrNfTbHeWXjScIaeePioOq3UQghhLA6qo0AZWVlcejQIcLCwm4FY2NDWFgYe/bsKfA569evp0OHDowYMQJvb2+aNGnCtGnTyM3NLVUsmZmZpKSkmNwsVpD+wqjNbC5wM/U6s7ecUzkgIYQQwvqolgAlJiaSm5uLt7e3yXZvb2/i4uIKfM6FCxdYtWoVubm5bNy4kQkTJvD555/zwQcflCqW6dOn4+7ubrz5+/uX6nhlqqo/VK+DLTra2Zxk4c4LRCSmqx2VEEIIYVVUL4IuCZ1Oh5eXFwsWLKBVq1b069eP8ePHM3/+/FIdd9y4cSQnJxtv0dHRZoq4jNTpCsAzNc6Tnasw5df/1I1HCCGEsDKqJUAeHh5otVri4+NNtsfHx+Pj41Pgc3x9fQkODkar1Rq3hYSEEBcXR1ZW1j3H4uDggJubm8nNouVNg3W1O4mdVsPW01fYcir+Lk8SQgghhIFqCZC9vT2tWrVi8+ZbqxrrdDo2b95Mhw4dCnxOp06dOHfuHLrbroV15swZfH19sbe3L/OYLUbQ/YAG+2unea2tKwBTfj1BZk7paqGEEEKIykLVKbAxY8bwzTffsHTpUk6ePMmrr75Kenq6sSts4MCBjBs3zrj/q6++yrVr1xg1ahRnzpxhw4YNTJs2jREjRhj3SUtLIzw8nPDwcAAiIiIIDw8nKiqqXF9bmapSHXybAfByrRi8XB2IvHqDhTsjVA5MCCGEsA6qJkD9+vXjs88+Y+LEiTRv3pzw8HA2bdpkLIyOiooiNjbWuL+/vz9//PEHBw4coFmzZrz++uuMGjXKpGX+4MGDtGjRghYtWgD6JKtFixZMnDixfF9cWcubBnOM/odxvRoCMHvLOeKSM9SMSgghhLAKGkWWE84nJSUFd3d3kpOTLbce6NxmWPYEuNVCGX2Mp77ey6GL1+nT3I8vn22hdnRCCCFEuSvJ57dVdYGJ29TuAFp7SIlBcz2C9x9rjEYD68IvcyDymtrRCSGEEBZNEiBrZV8F/Nvp71/YSpOa7jzbpjYAk9b9R65OBvaEEEKIwkgCZM3y6oC4sB2At3s2wM3RlhOxKfy0vwIVfQshhBBmJgmQNauTlwBF7ABdLtWd7XnzwQYAfPbnaa6n3/vaSEIIIURFJgmQNfNrCfaukJEEcUcB6N+uNg19XEm6kc2Mv86oG58QQghhoSQBsmZaWwi8T38/bxrMVmvDpEcbA/DDvoucuGzBF3YVQgghVCIJkLXLuy4YF7YZN3WoW4PezXzRKTB5/X/ISgdCCCGEKUmArJ2hDihqL2TfWgRxfK8QHO1s2B95jfVHLqsUnBBCCGGZJAGydp4NwcUbcm5CzH7jZr+qTozoWg+A6RtPkZ6Zo1aEQgghhMWRBMjaaTT52uENht1fB//qTsSlZDB32zkVghNCCCEskyRAFYGxHd40AXK00zKhdyMAvtkRQWRienlHJoQQQlgkSYAqAsMI0KVDkJFs8tADjby5P9iTrFwdH2w4oUJwQgghhOWRBKgiqOoP1euCooPIXSYPaTQaJj7SCFsbDX+fTGDr6QSVghRCCCEshyRAFUUh02AA9bxcGHpfEABTfj1BVo6uPCMTQgghLI4kQBVFAesB3e617vXwdHUgIjGdRbsiyi0sIYQQwhJJAlRRBHYGNHDlFKTG5XvY1dGOdx5qCMCszWeJT8nIt48QQghRWUgCVFFUqQ6+zfT3L+SfBgN4vEVNWtSuSnpWLh//fqocgxNCCCEsiyRAFYlhGqyAOiAAGxsN7z/WGI0GVv97iUMXr5VfbEIIIYQFkQSoIrl9QcRCrv/VrFZV+rX2B2DS+v/I1cl1woQQQlQ+kgBVJLU7gNYeUmLg6vlCd3urZwNcHW05fimFFQeiyzFAIYQQwjJIAlSR2FcB/3b6+xHbCt3Nw8WBMQ8EA/DpH6dIvpFdDsEJIYQQlkMSoIrGOA22rcjdXmgfQLC3C9dvZDPjr9NlH5cQQghhQSQBqmiMhdD/gC630N3stDZMfrQxAN/vvcipuJRyCE4IIYSwDJIAVTR+LcDBDTKSIO5okbt2rOdBr6Y+6BSYtO4/lEIKp4UQQoiKRhKgikZrC4H36e/fZRoM4N1eITja2bAv4hobjsWWbWxCCCGEhZAEqCK6vR3+LmpVq8KrXeoBMG3DSW5k5ZRlZEIIIYRFkASoIjJcGDVqD2Tf/ZIX/9elDrWqOXE5OYN52wpvnxdCCCEqCkmAKiLPhuDiDTkZELP/rrs72ml5r3cjAL7ecYGoqzfKOkIhhBBCVZIAVUQaTYmmwQB6NvbmvnoeZOXomLrhRBkGJ4QQQqhPEqCKytAOX4xCaACNRsPkxxpha6PhrxPxbD9zpcxCE0IIIdQmCVBFZagDunwYMpKL9ZR6Xq4M6hgIwJRf/yM7V1dGwQkhhBDqkgSoonKvBdXrgqKDyJ3FftqosPrUcLbn/JV0fth7sQwDFEIIIdQjCVBFZpwGK14dEICbox1jHtRfJ+yLv8+SdCOrDAITQggh1CUJUEVmmAaLKH4CBNCvtT8NfVxJvpnNzL/PlkFgQgghhLokAarIAjsDGrhyClKKv8qzrdaGiY/o2+K/33uRcwmpZRSgEEIIoQ5JgCqyKtXBN1R/P2JHiZ7asZ4HDzTyJlen8OGGk2UQnBBCCKEeSYAqOsM0WDHb4W/3bq8Q7LQatp6+wrbTCeaNSwghhFCRJEAVnaEQOmI7lPBq70EezgzOa4v/YMNJaYsXQghRYUgCVNH5twetPaRcgqslv87XyO71qe5sz7mENH7cF1UGAQohhBDlTxKgis6+Cvi309+/sLXET3d3smPMA4a2+DPSFi+EEKJCkASoMrjHdniDZ9v408DblaQb2Xy5WdrihRBCWD9JgCqDoK76fyN2gC63xE+31dow8dG8tvg9FzmXkGa+2IQQQggVSAJUGfi1AAc3/TXBYo/c0yE61fMgLMSbHJ3CtI3SFi+EEMK6SQJUGWhtIfA+/f17nAYDGN9b3xa/5VSCXC1eCCGEVZMEqLIwXhds2z0fIsjDmUEdAgGY+tsJcqQtXgghhJWSBKiyCMorhI7aC9kZ93yY13rUp1oVO31b/H5pixdCCGGdJAGqLDwbgIsP5GRA9L57Poy7kx1jHmwAwIy/zpB8I9tcEQohhBDlRhKgykKjKXU7vMFz0hYvhBDCykkCVJkYpsEulC4BstXa8N4jIQB8tyeS81ekLV4IIYR1kQSoMjGMAF0+DDeTSnWozvU9CQvxIkeuFi+EEMIKSQJUmbjXghr1QNHBxV2lPty7vUKwtZG2eCGEENZHEqDKxkzTYAB1PF0YZLhavLTFCyGEsCIWkQDNmTOHwMBAHB0dadeuHfv37y9y/6SkJEaMGIGvry8ODg4EBwezcePGUh2z0jDDekC3e727vi3+bEIaP0lbvBBCCCuhegK0YsUKxowZw6RJkzh8+DChoaH07NmThISEAvfPysrigQceIDIyklWrVnH69Gm++eYbatasec/HrFQC7wM0kHgaUmJLfTj3KreuFi9t8UIIIayF6gnQjBkzGDZsGEOGDKFRo0bMnz+fKlWqsGjRogL3X7RoEdeuXWPt2rV06tSJwMBAunTpQmho6D0fs1KpUh38muvvl7Id3uC5trUJ9nbh+o1svtoibfFCCCEsn6oJUFZWFocOHSIsLMy4zcbGhrCwMPbs2VPgc9avX0+HDh0YMWIE3t7eNGnShGnTppGbm3vPx8zMzCQlJcXkVqGZsQ4I9G3xEx7RXy1+6W5pixdCCGH5VE2AEhMTyc3Nxdvb22S7t7c3cXFxBT7nwoULrFq1itzcXDZu3MiECRP4/PPP+eCDD+75mNOnT8fd3d148/f3N8Ors2C3L4ioKGY5ZOf6nvRoqG+LnyZt8UIIISyc6lNgJaXT6fDy8mLBggW0atWKfv36MX78eObPn3/Pxxw3bhzJycnGW3R0tBkjtkC1O4DWAVIuwdVzZjvsu731bfGbTyWwQ9rihRBCWDBVEyAPDw+0Wi3x8fEm2+Pj4/Hx8SnwOb6+vgQHB6PVao3bQkJCiIuLIysr656O6eDggJubm8mtQrNzAv+2+vtm6gYDqOvpwsC8q8V/sEHa4oUQQlguVRMge3t7WrVqxebNm43bdDodmzdvpkOHDgU+p1OnTpw7dw6d7taH65kzZ/D19cXe3v6ejlkpmbkd3mBUj/pUrWLHmfg0fjpQwUfShBBCWC3Vp8DGjBnDN998w9KlSzl58iSvvvoq6enpDBkyBICBAwcybtw44/6vvvoq165dY9SoUZw5c4YNGzYwbdo0RowYUexjCm4lQJH/gC7XbIc1aYv/8zTJN6UtXgghhOWxVTuAfv36ceXKFSZOnEhcXBzNmzdn06ZNxiLmqKgobGxu5Wn+/v788ccfvPHGGzRr1oyaNWsyatQoxo4dW+xjCsC3OTi4QUYyxB6Bmi3Ndujn29bm+z0XOZuQxqzNZ3kvr0NMCCGEsBQaRTFTG1AFkpKSgru7O8nJyRW7Huin5+H0BugxCTqPMeuhd5y5wsBF+7G10fDnG/dTx9PFrMcXQggh7lSSz2/Vp8CEim5vhzez+4M96W5oi98obfFCCCEsS6kSoNTUVF5//XXuv/9+RowYQXJysrniEuXBUAcUtReyM8x+eMPV4v8+mcA/Z6UtXgghhOUoVQL05ptv8uuvv9K+fXt27NjBa6+9Zq64RHnwCAYXH8jJgOh9Zj98PS8XBnQIAOCD305KW7wQQgiLUaoE6O+//2bhwoV88skn/Pzzz/zxxx/mikuUB42mTKfB4FZb/On4VJZLW7wQQggLUaoEKDExkcDAQACCgoJITEw0R0yiPJXRekAGVavY80bYbVeLl7Z4IYQQFqDECdCdFwxNS0sjJSVF6n+sleHCqJf/hZtJZXKK59vVpp6XC9fSs5i1Wa4WL4QQQn0lToCqVq1KtWrVqFatGmlpabRo0YJq1aoVepkJYeHca0KN+qDoIHJnmZzC7rarxS/ZHckFuVq8EEIIlZV4IcStW7eWRRxCTXW6wNWz+jqgkEfK5BRdgj3p1sCTraevMG3jKb4d1LpMziOEEEIUR4kToKCgIPz9/dFoNGURj1BDUBc48C1cKJtCaIPxvRux4+wO/j4Zz86zidxX36NMzyeEEEIUpsRTYEFBQVy5Imu6VChBnQENJJ6GlMtldpp6Xi4MaK9vi5/6m1wtXgghhHpKnADJlTMqIKdq4Ndcfz9iR5meanRYfdyd9G3xKw5KW7wQQgh13FMbfExMDFFRUQXehJUydIOVUTu8gb4tvj4An/8pbfFCCCHUcU9Xg2/Tpk2+bYqioNFoyM3NLXVQQgV1usKumfo6IEXRL5JYRvq3D2DZvijOJaQxe8tZxveWq8ULIYQoX/eUAO3btw9PT09zxyLUVLs9aB0g9TJcPQce9cvsVHZaG97rHcLgxQdYsjuS59sFEOThXGbnE0IIIe5U4ikwjUZD7dq1CQgIKPAmrJSdE9Rup79fxtNgAF0beNG1gSfZuXK1eCGEEOVPiqDFLeVUB2TwXu8QtDYa/joRz65zchkVIYQQ5afECVBERIRMf1VUhuuCRf4DurKv5arn5WrSFp+rk+RaCCFE+ShxArRlyxZWrVqVb/vPP//M0qVLzRKUUIlvc3Bwh4xkiA0vl1OO6qFviz8Vl8ryA9JFKIQQonyUOAGaPn06Hh75V/D18vJi2rRpZglKqERrC4H36e+X8arQBtWc7Rl9W1t8Soa0xQshhCh7JU6AoqKiCAoKyrc9ICBA1gGqCAzTYGW8IOLtXmgfQF1PZ66lZzF7y7lyO68QQojKq8QJkJeXF0ePHs23/ciRI9SoUcMsQQkVBXTU/xtzsFzqgCCvLT7vavGLd0UQmZheLucVQghReZU4AXruued4/fXX2bp1K7m5ueTm5rJlyxZGjRrFs88+WxYxivLkFQL2rpCVCgknyu203Rp40SVY2uKFEEKUjxInQFOnTqVdu3b06NEDJycnnJycePDBB+nevbvUAFUENlqo1Vp/P3pfuZ7a0Bb/54l4dktbvBBCiDJU4gTI3t6eFStWcOrUKX744QdWr17N+fPnWbRoEfb29mURoyhv/nkLIkbvL9fT1vd25YV2tQGYIm3xQgghytA9XQoDIDg4mPr19d07mjK8bpRQgX9b/b/lPAIEMDosmDX/XuJUXCorDkTzfF5CJIQQQpjTPV0N/rvvvqNp06bGKbBmzZrx/fffmzs2oZZabQANXI+E1PhyPbW+LT4YgM//PC1t8UIIIcpEiROgGTNm8Oqrr9KrVy9WrlzJypUreeihh3jllVf44osvyiJGUd4c3cC7sf6+CqNAAzoEUMfTmavpWcyRtnghhBBloMQJ0KxZs5g3bx4ff/wxjz32GI899hiffPIJc+fO5auvviqLGIUaVJwGs9PaMKG3vi1+kbTFCyGEKAMlToBiY2Pp2LFjvu0dO3YkNjbWLEEJC6BSIbRB1wae3J/XFj/9d2mLF0IIYV4lToDq1avHypUr821fsWKFsShaVACGEaDYcMjOKPfTazQaY1v8H//Fs/u8tMULIYQwnxJ3gb3//vv069ePHTt20KlTJwB27drF5s2bC0yMhJWqFgTOXpCeoE+Carcv9xCCvV3p36423+25yNTfTvLba/ehtZGOQyGEEKVX4hGgJ598kn379uHh4cHatWtZu3YtHh4e7N+/n8cff7wsYhRq0GhUrQMyGB0WjJujLSdjU1h5MFq1OIQQQlQs97QOUKtWrVi2bJm5YxGWxr8dnPpNtToggOrO9owKC2bqbyf47I/T9G7mi5ujnWrxCCGEqBhKPAKUkpJS5E1UIMZC6H2gqLcq88Db2+K3Slu8EEKI0itxAlS1alWqVauW72bYLioQ31DQ2kP6FbgeoVoYdlob3usdAsDinZFcvCpt8UIIIUqnxFNgW7duBUBRFHr16sW3335LzZo1zR6YsAB2juDXQj8CFLUPqtdRLZRuDbzoXN+Df84mMn3jKeYPaKVaLEIIIaxfiROgLl26GO9rtVrat29PnTrqfTCKMubfVp8ARe+D5s+pFoZGo2HCI414aOYONv0Xx57zV+lQt4Zq8QghhLBu93QtMFGJqLwg4u30bfEBgFwtXgghROmUOgGSK8FXcLXyWuETTkBGsrqxAG88EIxrXlv8z9IWL4QQ4h6VeAqsRYsWxqTn5s2bPProo9jb2xsfP3z4sPmiE+pz9YZqgforw8cchHo9VA2nurM9o3rU54MNJ5m99RxPtaqFrVYGMoUQQpRMiROgvn37Gu/36dPHnLEIS+XfXp8ARe9TPQECeKF9AHO2niPm+k3+PBFPr6a+aockhBDCypQ4AZo0aVJZxCEsmX9bOLpc1RWhb+dop+WF9gHM2nKOhTsjJAESQghRYjJ3IO7OUAgdcxB0uerGkmdAhwDstTYcunidw1HX1Q5HCCGElSlxAlStWjWqV69e6E1UQF4hYO8KWWn6YmgL4OXqyGPN/QBYuFO9RRqFEEJYpxJPgc2cOdN4X1EUXn31VaZMmYKXl5c54xKWxEYLtVrDha36aTCfpmpHBMDQTkGsOhTDpuNxxFy/Qa1qVdQOSQghhJXQKErpLvLk6urKkSNHKtRiiCkpKbi7u5OcnIybm5va4ViGbR/BtunQ9Bl48hu1ozHq/+1edp27yrDOQYzv3UjtcIQQQqioJJ/fpaoBysnJITs7G61WW5rDCGvgn7cekIUUQhu8dJ8+8V6+P5q0zByVoxFCCGEtSjwFtn79ekC/BtCqVatwd3endu3aZg9MWJiarQENJF2E1Dhw9VE7IgC6BHtS19OZ81fSWXkgmqH3BakdkhBCCCtQ4hGgvn370rdvX4YMGcLFixdZs2aNrAZdGTi6gXdj/X0LuCyGgY2Nxpj0LNoVIZfHEEIIUSwlToB0Oh06nY4bN26wf/9+OnbsWBZxCUtkodNgT7SoRbUqdvqFEf+LUzscIYQQVqBUNUAxMTHExMSYKxZh6fzb6/+1sATIyV6/MCJIS7wQQojiuacRoClTpuDu7k5AQAABAQFUrVqVqVOnotPpyiJGYSkMI0CXwyE7Q9VQ7jSgfQB2Wg0HL17nX1kYUQghxF2UOAEaP348s2fP5qOPPuLff//l33//Zdq0acyaNYsJEyaURYzCUlQLBGcv0GVDbLja0ZjwcnPksdCagIwCCSGEuLsSJ0BLly7l22+/5dVXX6VZs2Y0a9aM4cOH880337BkyZJ7CmLOnDkEBgbi6OhIu3bt2L+/8CLbJUuWoNFoTG6Ojo4m+8THxzN48GD8/PyoUqUKDz30EGfPnr2n2MRtNBqLrQMCeDGvGPr343FcSrqpcjRCCCEsWYkToGvXrtGwYcN82xs2bMi1a9dKHMCKFSsYM2YMkyZN4vDhw4SGhtKzZ08SEhIKfY6bmxuxsbHG28WLF42PKYpC3759uXDhAuvWrePff/8lICCAsLAw0tPTSxyfuIPhumAW1Alm0MjPjY51a5CrU1i6O1LtcIQQQliwEidAoaGhzJ49O9/22bNnExoaWuIAZsyYwbBhwxgyZAiNGjVi/vz5VKlShUWLFhX6HI1Gg4+Pj/Hm7e1tfOzs2bPs3buXefPm0aZNGxo0aMC8efO4efMmP/30U4njE3eonVcIHbUXSreIeJl4qbN+FOinfVGyMKIQQohClTgB+uSTT1i0aBGNGjXixRdf5MUXX6RRo0YsWbKETz/9tETHysrK4tChQ4SFhd0KyMaGsLAw9uzZU+jz0tLSCAgIwN/fnz59+vDff/8ZH8vMzAQwmRazsbHBwcGBnTt3Fni8zMxMUlJSTG6iEL6hoLWHG4lw7YLa0eTTNdiLOp7OpGbm8PPBaLXDEUIIYaFKnAB16dKFM2fO8Pjjj5OUlERSUhJPPPEEp0+fpnPnziU6VmJiIrm5uSYjOADe3t7ExRW8nkuDBg1YtGgR69atY9myZeh0Ojp27Ghsx2/YsCG1a9dm3LhxXL9+naysLD7++GNiYmKIjY0t8JjTp0/H3d3dePP39y/R66hUbB3Ar4X+vgVOg9nYaBjaSRZGFEIIUbRiJ0BTpkzhxo0bAPj5+fHhhx/yyy+/8Msvv/DBBx/g5+dXZkHerkOHDgwcOJDmzZvTpUsXVq9ejaenJ19//TUAdnZ2rF69mjNnzlC9enWqVKnC1q1befjhh7GxKfjljhs3juTkZOMtOlpGDopkwYXQAE+2rEXVKnZEX7vJXydkYUQhhBD5FTsBev/990lLSzPryT08PNBqtcTHx5tsj4+Px8eneNeasrOzo0WLFpw7d864rVWrVoSHh5OUlERsbCybNm3i6tWrhV6x3sHBATc3N5ObKIIFF0JD3sKI7WRhRCGEEIUrdgKklEHBq729Pa1atWLz5s3GbTqdjs2bN9OhQ4diHSM3N5djx47h6+ub7zF3d3c8PT05e/YsBw8epE+fPmaLvVIzJEAJJ+BmkqqhFGZgB/3CiAcirxMenaR2OEIIISxMiWqAyuKip2PGjOGbb75h6dKlnDx5kldffZX09HSGDBkCwMCBAxk3bpxx/ylTpvDnn39y4cIFDh8+zAsvvMDFixd56aWXjPv8/PPPbNu2zdgK/8ADD9C3b18efPBBs8dfKbl4QbUgQIFLB9WOpkBebo48GqqflpVRICGEEHeyLcnOwcHBd02CSroWUL9+/bhy5QoTJ04kLi6O5s2bs2nTJmNhdFRUlEntzvXr1xk2bBhxcXFUq1aNVq1asXv3bho1amTcJzY2ljFjxhAfH4+vry8DBw6UVarNzb8dXI/QT4PVC7v7/ip48b4gVh++xMZjsYx7uCF+VZ3UDkkIIYSF0CjFnNuysbFh5syZuLu7F7nfoEGDzBKYmlJSUnB3dyc5OVnqgQpzYCFsGAN1usLAdWpHU6jnFuxlz4Wr/N/9dRjXK0TtcIQQQpShknx+l2gE6Nlnn8XLy6tUwYkKwlAHFHMQdLlgo1U3nkK81DmIPReu8uP+KF7vUR9nhxL9yAshhKigil0DVBb1P8KKeYWAgxtkpUH8f3ffXyXdGnhRx8OZ1AxZGFEIIcQtqnaBCStmo4VarfX3LXQ9INAvjDjkPsPCiJGyMKIQQgigBAmQTqeT6S9hysLXAzJ4smVNqlaxI+raDf46EX/3JwghhKjwSnwpDCGMLHxFaIMq9rb0b1cbgEXSEi+EEAJJgERp1GwNGhtIugipln3JiYEdArHTatgfeY0jsjCiEEJUepIAiXvn6AZejfX3LXwUyNvNkUebycKIQggh9CQBEqVjnAaz7DoggKF5xdAbj8VyOemmytEIIYRQkyRAonSMhdCWPQIE0KSmOx3q1CBHp7B0T6Ta4QghhFCRJECidAwjQJfDITtD1VCK48W8UaAf90WRnpmjcjRCCCHUIgmQKJ1qgeDsBbpsiA1XO5q76t7Qi6C8hRFXHYpROxwhhBAqkQRIlI5GA7XzpsGi9qobSzHY2GiMtUCLdkXIwohCCFFJSQIkSs9KFkQ0eLJlTdyd7Lh49QZ/n5SFEYUQojKSBEiU3u2F0FZwyZTbF0aUlnghhKicJAESpecbClp7uJEI1y6oHU2xDOqYtzBixDWOxiSpHY4QQohyJgmQKD1bB/Brob9vJdNg3m6OPCILIwohRKUlCZAwD+M0mOUXQhsYWuI3HI0lNlkWRhRCiMpEEiBhHlZWCA36hRHb16muXxhx90W1wxFCCFGOJAES5mFYEDHhJNxMUjWUknjxvjoA/LjvoiyMKIQQlYgkQMI8XLygWhCgwKWDakdTbD0aehFYowopsjCiEEJUKpIACfOxwmkwGxuNsRZosSyMKIQQlYYkQMJ8rGhF6Ns92aoW7k52RF69wWZZGFEIISoFSYCE+RhGgC4dglzrqaepYm/L83kLI34rLfFCCFEpSAIkzMezITi4QVYaJJxQO5oSGdQhEFsb/cKIx2KS1Q5HCCFEGZMESJiPjRZqtdbfj96nbiwl5OPuyCPNfAFYuNM6VrMWQghx7yQBEuZlhYXQBoaW+N+OxhKXnKFyNEIIIcqSJEDCvKxwRWiDprXcaReUtzDinki1wxFCCFGGJAES5lWzFWhsICkKUmLVjqbEXuqsHwX6Ya8sjCiEEBWZJEDCvBzdwKux/n6M9U2D3b4w4i+HZWFEIYSoqCQBEuZnuCyGFdYB2dhoGJq3MOKinRHoZGFEIYSokCQBEuZnrAOyrk4wg6duXxjxVILa4QghhCgDkgAJ8zOsCH05HLJvqhrKvahib8tzbfMWRvxHWuKFEMKcFEVh2d6LpGZkqxqHJEDC/KoGgIs36LL1SZAVGtQxAFsbDfsirnH8kiyMKIQQ5pCZk8ubK4/w3trjvP7Tv6qWGUgCJMxPo7mtDsg6p8F83Z1uWxhRLo8hhBCldT09iwHf7mf1v5fQ2mjoEeKNjY1GtXgkARJlw4oXRDQwLIz465HLsjCiEEKUwvkraTw+dxf7I6/h6mDL4sFteKF9gKoxSQIkysbthdCKdXZSNa3lTtu8hRG/k4URhRDinuw5f5Un5u4m8uoNalVz4pfhHbk/2FPtsCQBEmXENxS0DnAjEa5ZbyHxS3kt8T/si+JGliyMKIQQJbHyYDQDFu4j+WY2LWpXZe2ITgR7u6odFiAJkCgrtg7g10J/30rrgAB6hHgTUKMKyTez+eWQLIwohBDFodMpfLzpFP9bdZQcncIjzXz5aVh7PFwc1A7NSBIgUXasvBAaQGujYWinvIURd0XKwohCCHEXN7NyGfHjYeZtOw/A693r8dWzLXC006ocmSlJgETZqQCF0KBfGNHN0ZaIxHS2yMKIQghRqISUDJ5dsIffj8dhr7VhxjOhjHmwgardXoWRBEiUHcMIUMJJuJmkaiil4exgy3Pt8hZG3Gm99UxCCFGWTsam0HfOLo7EJFOtih3LXmrHEy1rqR1WoSQBEmXHxQuq1wEUiDmodjSlMrhjILY2GvZekIURhRDiTltPJfDUvN1cTs6gjocza4Z3om1QdbXDKpIkQKJsWfl1wQx83Z3onbcw4iJZGFGISmnlgWjafPg3Y1aEk5Aqa4MZLN0dyYtLD5CelUuHOjVYM7wTgR7Oaod1V5IAibJVAQqhDV7Ma4lff+Qy8Snyn58QlUVWjo4Ja4/zv1+OciU1k9X/XqLHZ9tZuDOCnFyd2uGpJidXx+T1/zFp/X/oFHimdS2WDm2LexU7tUMrFkmARNkyjABdOgS51r2OTrNaVWkbKAsjClGZXEnNpP+3e/l+70U0GhjWOYjQWu6kZuYw9bcTPDJrJ/sjrqkdZrlLy8xh2HcHWbI7EoCxDzXk4yebYW9rPWmF9UQqrJNnQ3Bwg6w0SDihdjSl9mJnWRhRiMoiPDqJR2ft5EDkdVwdbPl2YGvG927EmuGdmP5EU6pWseNUXCrPfL2nUk2LXUq6yVPzdrP19BUc7WyY178lr3ati0ZjeZ1eRZEESJQtGy3UaqO/XwGmwcLyFkZMupHNL4cvqR2OEKKMrDwQzTPz9xCXkkFdT2fWjuxEjxBvAGxsNDzXtjZb3+zKc21ro9FgnBZbVMGnxY5EJ9Fn9i5OxaXi6erAipc78HBTX7XDuieSAImyV0EKoUG/MOKQjoEALN4ZIQsjClHBZOfqmLhOX++TlavjgUberB3RibqeLvn2reZsz/QnmrJ2eCea5U2LTanA02K/H4ul34I9JKZl0tDHlbUjOhHqX1XtsO6ZJECi7FWgQmiAp1v74+poy4XEdLaeloURhagorqRm0v+bfXy35yIAb4QF8/ULrXB1LLqoN9S/KmuGd2La4xVzWkxRFOZuO8erPxwmI1tHtwaerHq1IzWrOqkdWqlIAiTKXs1WoLGBpChIiVU7mlJzdrDlecPCiP9IS7wQFYGh3md/5DVjvc+osPrFXsFYa6Ph+XYFT4st3mW902JZOTr+t+oon2w6DejXRPtmYGtcHGxVjqz0JAESZc/RDbwa6+9XkFGgQR0C0dpo2HPhKv9dloURhbBmKw9G88zXpvU+YY287+lYhmmxNbdNi73/q35a7ECkdU2LJd3IYuCiffx8KAYbDbz/WGMmP9YYW23FSB0qxqsQlq92xbgumIFfVSd65xX+LZSFEYWwStm5OiatO87/Vh0lK0dHWEjh9T4l1TxvWuzDx5sYp8Wenr+HMSvDuZKaaYboy1ZkYjpPzN3N3gvXcHGwZeHgNgzKq3+sKCwiAZozZw6BgYE4OjrSrl079u8v/ENyyZIlaDQak5ujo6PJPmlpaYwcOZJatWrh5OREo0aNmD9/flm/DFGUClQIbfBSXkv8r0cukyALIwphVQz1Pktvq/dZMODu9T4lobXR0L9dAFve7Mpzbf3102KHL9H9s20sseBpsf0R1+g7dxcXEtOpWdWJVa92oFsDL7XDMjvVE6AVK1YwZswYJk2axOHDhwkNDaVnz54kJBReXOrm5kZsbKzxdvHiRZPHx4wZw6ZNm1i2bBknT55k9OjRjBw5kvXr15f1yxGFMRRCxx6B7JvqxmImzWpVpU1gNbJzFWPRpBDC8h2JTuKx2fp6HxcHW74pYb1PSVV3tmf6E81Y/WpHmtbUT4tNzpsWO2hh02KrD8fQ/9u9JN3I1hd3j+hIQx83tcMqE6onQDNmzGDYsGEMGTLEOFJTpUoVFi1aVOhzNBoNPj4+xpu3t+lc7e7duxk0aBBdu3YlMDCQl19+mdDQ0CJHlkQZqxoALt6gy4bL4WpHYzYv3lcHgGX7LnIzK1flaIQQd/PzwWie/noPsckZ1PF0Zu2ITjxwj/U+JdWidjXWjujEB32b4O6knxZ7av4e3lx5RPVpMZ1O4fM/TzNm5RGycxV6N/Vlxcvt8XJ1vPuTrZSqCVBWVhaHDh0iLCzMuM3GxoawsDD27NlT6PPS0tIICAjA39+fPn368N9//5k83rFjR9avX8+lS5dQFIWtW7dy5swZHnzwwQKPl5mZSUpKislNmJlGc1s7/F51YzGjBxp5U7u6YWHEGLXDEUIUIjvvulVv31HvU8+r9PU+JaG10fBC+wC2vtWVZ9v4A/DL4Ri6f67etFhGdi6vL/+XWVvOATC8a11mPdcCRzttucdSnlRNgBITE8nNzc03guPt7U1cXFyBz2nQoAGLFi1i3bp1LFu2DJ1OR8eOHYmJufXhM2vWLBo1akStWrWwt7fnoYceYs6cOdx///0FHnP69Om4u7sbb/7+/uZ7keIW//b6fytIITTkLYzYKRCARbtkYUQhLFFiWib9v91nvG7V6LD6LBjQCjcz1vuUVHVnez56shlrhudNi2Xop8Uenb2rXKfFrqRm8tw3e/ntaCx2Wg2fPNWM/z3UsMymAy2J6lNgJdWhQwcGDhxI8+bN6dKlC6tXr8bT05Ovv/7auM+sWbPYu3cv69ev59ChQ3z++eeMGDGCv//+u8Bjjhs3juTkZOMtOjq6vF5O5XJ7IbRScRIF48KIV9LZdkYWRhTCkhyNyVvfJ+JWvc/osGCL+YC/c1rsZGwKT83fw1s/HyExrWynxc7Ep9J3zi7+jUrC3cmO74a245nWlWcAQNWVjDw8PNBqtcTHx5tsj4+Px8fHp1jHsLOzo0WLFpw7px+6u3nzJu+++y5r1qyhd+/eADRr1ozw8HA+++wzk+k2AwcHBxwcHEr5asRd+TYDrQPcuArXLkCNumpHZBYuDrY837Y2X++4wLf/RNC9YfnUE9yrXJ3ChStpHI1J5tyVNOp4ONO9oRc1XOR3QFQsvxyKYdyaY2Tl6Kjj6cyCAa3LfcqrOAzTYg838eGTTadZcTCaVYdi+OO/ON56sAH929U2+9o7289cYeQPh0nNzCGwRhUWDW5DHTO0/1sTVRMge3t7WrVqxebNm+nbty8AOp2OzZs3M3LkyGIdIzc3l2PHjtGrVy8AsrOzyc7OxsbG9IdFq9Wi01lmy2GlYesAfi30NUDR+ypMAgQwqGMg3+6MYPf5q5y4nEIjP8vomrg92Tl2KZnjl5I5EZvCjTsKtjUaaOFflR4h3oSFeBPs7WJ1V3YWwiA7V8eHG04ap7zCQryY0a+5qlNexVHDxYGPn2pGv7b+TFh7nP8upzBp/X+sOBDN1L6NaRVQ3SznWbb3IpPW/0euTqFtUHW+fqEV1ZztzXJsa6L6WtZjxoxh0KBBtG7dmrZt2zJz5kzS09MZMmQIAAMHDqRmzZpMnz4dgClTptC+fXvq1atHUlISn376KRcvXuSll14C9C3yXbp04e2338bJyYmAgAC2b9/Od999x4wZM1R7nSKPf1t9AhS1F5o/r3Y0ZuNX1YleTX359chlFu6M4PNnQss9BkOyc+ySPtk5FlNwsgNQxV5LYz836nm5cDQmmf8up3A4KonDUUl8+sdpalVzIizEm+4NvWhXpzoOthW7GFJUHIlpmYz44TD78i5GOqpHfUb1KLsW97LQsnY11o+8jx/3R/HpplOciE3hyXl7eKpVLd55uCEe9zham6tTmLbxpHHx1idb1mLaE00q7e+36glQv379uHLlChMnTiQuLo7mzZuzadMmY2F0VFSUyWjO9evXGTZsGHFxcVSrVo1WrVqxe/duGjVqZNxn+fLljBs3jv79+3Pt2jUCAgL48MMPeeWVV8r99Yk71G4Pu7+qUIXQBi/eF8SvRy6z/sglxj7UAC+3smsfvTPZOX5Jn8QUlew0qelO05ruNKvlTpCHC9rbPhBik2+y+WQCm0/Gs+v8VWKu32TJ7kiW7I7E2V7L/cGe9AjxplsDT5kqExbrWEwy//f9QS4nZ+DiYMvnz4TSs3HxyiksjdZGw4D2AfS6Y1rsz//ieKtnA/q3CzD5Hb6b9MwcRi3/l79P6usU3+7ZgOFd61bqkV6NolSgalQzSUlJwd3dneTkZNzcLGMqo8JIuwKf1dPfH3sRnKqqGo65PTVvNwcvXue17vV488EGZjlmSZIdJzstTWreSnaa1nSnjqdLif6jvJGVw86zifqE6FSCSSGmRqP/67RHiBc9GspUmbAcJvU+Hs4sGNiKel6uaodlNocuXmfiOv20GEBjPzem9GlCq4Bqd31ubPJNXlxykBOxKTjY2vD5M6E80syvrENWRUk+vyUBKoAkQGXsqxb6Iuj+v0D9/EXp1mzT8VheWXaYalXs2P1OD5zsSza0nKtTiEg0rdkpKtlp7OdG01r3nuzcjU6ncOxSMptPxvP3yQROxJqukeVf3YkeDb3pEeJFu6Aa2NtaXWOpsHJ31vv0aOjFF89afr3PvcjVKfy47yKf/nGalIwcAJ5uVYuxRUyLHYtJ5qXvDhCfkomHiz3fDGxNi9p3T5qslSRApSQJUBlb8woc+Qnu/x90H692NGaVq1Po+tlWoq/d5MPHm9C/XUCR+0Yk5o3sxKRw7FLSXZOd26exzJ3sFMflpJtsPpXAlrypsqycW40FLg623B/sQY+G3nRr6EX1SlhUKcrX1bRMht9W7/N6j/qMtrJ6n3uRmJbJx7+f4udD+vXv3BxtebtnA56/Y1rsj//iGL08nJvZuQR7u7BwUBv8q1dRK+xyIQlQKUkCVMYOLoLf3oCg+2HQr2pHY3aLdkYw5bcT1PV05q83umBjo8mX7By/lMzxy8nFSnaa1nKnrgrJzt0Ud6osLMSb+l4yVSbM6/Z6H2d7LTP6Nbfaep97dejidSasPW4cmTVMi7WsXZVv/4lg2u8nURS4P9iT2c+3qJCjYneSBKiUJAEqY/EnYF4HsHOGd6JAq3otvlmlZebQYdpmUjNzeDTUj/jkDP67nEx6IclOIz834xSWpSY7d6PTKRy9barsZCFTZWEh3rQNqi5TZaJUVh+OYdzqY2RW0HqfksjVKfyw7yKf3TYtFlrLnSMxyQAMaB/ApEcbmX0dIUslCVApSQJUxnQ6+DgAMlPg/3aAb/m3jJe1aRtPsmDHBZNtFSXZKY5LSTfZckrfVbb7jqkyVwdb7g/2pHtDL5kqEyWSnatj2saTLN4VCVTsep+SunNazEYDEx5pxOCOgZVq9FUSoFKSBKgcfP8EnN8MvT6DtsPUjsbskm5k8cGGk7g42NIkr2anoiY7d5OemcPOc4lsPhnPllNXTKbKbIxTZd6EhXhRT6bKykRGdi6HLl7H1dGWIA9nXK0wYbialsmIHw+z90JevU/3ehZ1SQtLcejiNZbtjaJPcz+6NvBSO5xyJwlQKUkCVA62fQzbpkHTp+HJb9WORpQTnU7hSEySsW7ozqmy2tWrGFvsZaqsdLJzdew6l8j68Mv88V+cyRSsp6sDdTycqePpTB0PF4I8nAnydKZ29SrYWeBUyfFLyfzf94e4lHQTZ3stnz/TnIeaVK56H1E8kgCVkiRA5eD8Vvi+L7jXhjeOqR2NUMmlpJtsyasb2nP+Klm5+afKeoR40a2BV6Vcqr+kdDqFw1HXWRd+mY3HYrmanmV8zMfNkRydUuQFNrU2GmpXr0IdD2eCPJyp4+mS968zXq4OqozOrfk3hnd+0df7BHk4s2BAK+p7V856H3F3kgCVkiRA5SAzFT6qDYoOxpwEt4q5KJcovvTMHP45q58q23o6gcS0Wx/eNhpoFXBrqqyup0yVGSiKwqm4VNaFX+bXI5e5lHTT+FgNZ3seaebLY839aFm7GhqNhpSMbCKupBORmM6FK2lcSNTfj0hML7Ar0cDZXkvQbSNGxtEjT2dcHMzfyJCTq2PaxlMs2qW/bEP3hl580a857k7WN30nyo8kQKUkCVA5mX8fxB2Dp5dC475qRyMsyO1TZX+fjOdUXKrJ44apsrAQb9oEVs6psqirN1h/5BLrj1zmTHyacbuLgy09G/vwWHM/OtWtUezuH0VRiE/JNCZFF66kE5GYRkRiOtHXb5KrK/yjwsvVwThiZJhaC/Jwxv8ep9SupmUy8sd/2XPhKgCvda/HG1LvI4pBEqBSkgSonGx4Ew58C+1HwEPT1I5GWLCY6zfYciqBv08msLegqbIGnoSFeNE1uGJPlSWkZrDhaCzrj1zm36gk43Z7rQ3dGnrSp3lNujf0wtHOvBe3zMrREXXtBheupBlHiy5cSedCYnqRU2q2eVNqQcakyCVv5MgZz0Km1PLX+4TyUBNfs74eUXFJAlRKkgCVk6MrYfUwqNkahm1WOxphJdIyc9h59gqbTyYUOFXWOqA63UO8KsxUWUpGNpuOx/HrkcvsOpeIYSDGRgMd63rwWHM/ejb2UW1qKPlmNpGJ6VxITCMiLym6kDfFdjO78Ck1Fwd9R1rQbSNGqRk5TP3thNT7iHsmCVApSQJUTq5HwpehYGMH46LBzkntiISV0ekUwmOS2Hwyns0nE/JNlQXUqJK3AKMXbYKqW2SHU0EysnPZciqB9eGX2XI6wWQdpeb+VenT3I/ezXzxcnVUMcqiKYpCXErGHUmRfnot+toNiphRo1sDT2Y+20LqfUSJSQJUSpIAlRNFgc8bQlocDPkdAjqqHZGwctHX9FNlm08VMFXmaEuXvK4yS5wqy8nVsev8VWPbelpmjvGx+l4u9Gnux6OhfgTUcFYxSvPQT6ndGiky/JuQmkHfFjV5rXv9Srlmlig9SYBKSRKgcrRiAJxcD2GT4b431I5GVCCGqbK/Tyaw9VSCSUu4YaqsR4gXPUK8qevprMpUmaLo29bXh19mw7FYk+m8mlWdeDTUjz7N/Wjo42r1U3lCGGWk6GtA738bPIPNemhJgEpJEqBytHs2/DkeGvSC535SOxpRQeXqFMKjb02VnY43nSoLrFGFHiHe9GhYPlNlp+JSWB9+mfVHLhNz/VbbenVne3o39aVPXtu6dD2JCufKGVj+PFw9Cz5N4eUdYGO+3zdJgEpJEqByFH0AFoZBlRrw9nn9ZcSFKGOGqbK/T8az98JVsnNv/TdomCoLC/GmawNPqlYxz1RZ9LUbrD9ymfXhl00SMGd77a229XoeVlOnJESJndoIq1+GrFRwqwn9voearcx6CkmASkkSoHKUkwnT/SE3E0YeAo96akckKpm0zBz+OZM3VXY6gWu3TZVpbTS0CqhGmHGqzKVEx76SmsnGY7GsC7/E4Tva1rs2uNW27mRv3rZ1ISyKTgc7PoFt0/VfB3SCp5eAi/mvVSYJUClJAlTOFj0EUXugz1xo0V/taEQlpp8qu66/VlkBU2VBHs50b+hFjxAv2gQWPFWWmpHNH//Fsy78kknbukYDHevWoE9oTXo2Ua9tXYhylZECa/4PTm/Uf932/6Dnh6Atm59/SYBKSRKgcvbXRNj1JbQcBI99pXY0QhhFX7uhrxs6lZBvqszN0ZYuDfTrDXWoU8N4Da7Np0zb1kP9q9In1I9Hmvni5Wa5betCmN3t9T5aB3jkizL/I1cSoFKSBKicndqg/yXxDIERe9WORogCpWZk512rLP9U2Z3qejrTt3lNHg31I9DD+tvWhSixcqj3KUhJPr/NfwU7IUqqVlv9v1dOws0kcKqqZjRCFMjV0Y5eTX3p1dTXOFX298kENp+M50x8Gn7ujjza3I/HQv1o5OsmbeuicirHep/SkgRIqM/FE6rXgWsXIOYA1H9A7YiEKJK+OLo6rQKqM/ahhqRGH8fZJxgbO8taXFGIcpWRDGteKbd6n9KSfkthGfzb6/+N3qduHEKU1LaPcF3YCZvvHtV3NQpRGV05A9/00Cc/Wgd9U0uvTyw2+QFJgISl8M+bBpMESFiT47/cGuqP3gu/jtJf4kWIyuTURvimu77Y2a0mDP3dKjp6JQESlsG/nf7fmEOQm1P0vkJYgkuHYO1w/f3gh0GjhSM/6TsahagMdDrYOh2WP6cvdg7oBC9vK5diZ3OQBEhYBs+G4OAG2emQ8J/a0QhRtJTL8NPzkJMB9XvCsz/AQx/pH/t7sv4vYiEqsoxkWNEftuf93Lf9Pxi4ziKLnQsjCZCwDDY2UKuN/n6UTIMJC5Z1A356DtLi9Es3PPkt2Gih7TBo/SKgwC8vQdxxtSMVomzcWe/Td57F1/sURBIgYTlqSyG0sHA6Hax9BWLD9deve345OOatNaLRwMMfQ1AX/UjmT89CWoKq4QphdvnqfTZB8+fVjuqeSAIkLIexEHq/unEIUZjtH8GJdWBjB/2WQbVA08e1dvo1T6rXheRoWPGCdIaJiqHAep/tULOl2pHdM0mAhOWo2Qo0NpAcpa+xEMKSHFsF2z/W3390JgR0LHi/KtXh+RXg6K4fzZTOMGHtMpL1q/Xnq/fxVDeuUpIESFgOB1fwbqy/L6NAwpLEHIJ1I/T3O74GLV4oen+P+vqRIGNn2MyyjlCIsmGo9znzu1XX+xREEiBhWQzt8FIHJCxFymX9X785GRD8EIS9X7zn1e2urwkC+Pt96QwT1ufUhgpT71MQSYCEZZEVoYUlybqRV8yc1/H1xDf6jq/iks4wYY10Otg6TZ/4V5B6n4JIAiQsi6EQOvYIZN9UNxZRuRk7vo7k7/gqCekME9bEWO+TN3pZQep9CiIJkLAsVWuDiw/ocuDyv2pHIyozk46vH/J3fBWX1g6eWWraGZadYdZQhTCLClzvUxBJgIRl0WjkumBCfSYdX19CQIfSHc+pmnSGCctmUu9Tq8LV+xREEiBheQyF0LIitFBDvo4vM13U0aM+PL1U3xl2dLl0hgnLkK/e576863lVrHqfgkgCJCzP7StCy1/JojwlX7q3jq/iqtvtjs6wDeY9vhAlkZGsX9jQMNrZ7hUYuLZC1vsURBIgYXl8munnn29eg6vn1Y5GVBZZ6foPg7Q48GpU8o6v4mo7DNq8hL4zbBjEHTP/OYS4myun9VNeZzbl1fvM1yfnFbTepyCSAAnLY2t/a/hV6oBEedDpYO2rtzq+nrvHjq/ieuij2zrDnpPOMFG+Tv6mL3a+ek5f7/PiH9D8ObWjKneSAAnLJIXQojxtm35Hx1dA2Z7P0BlWo56+M2x5f+kME2VPp4MtH8KK/qb1Pn4t1I5MFZIACcskK0KL8nJsFez4RH/fHB1fxeVUDZ7L6wyL2S+dYaJsGep9DD/rlazepyCSAAnLZEiArpyCm9fVjUVUXDGHYO1w/f2Or5uv46u4POqZdobt/KJ8zy8qB6n3KZAkQMIyOXvoF44DiDmobiyiYkq+pP+LODczr+Nrsjpx3N4ZtnmKdIYJ85J6n0JJAiQsl0yDibJi7PiK13d8Pflt2XR8FZd0hglzk3qfu5IESFguKYQWZUGngzWGa3x56Du+HFzVjkrfGVanq74z7Ee5ZpgohZtJ+uvOGet9Xq309T4FkQRIWC7DCFDMIcjNUTcWUXFsmw4n1+d1fC0r+46v4tLawdNL9J1hKTHSGSbuTfQB+LYHnP0DbB3h8a/h4Y8qfb1PQSQBEpbLsyE4uOv/Io4/rnY0oiJQq+OruPJ1hr0unWGieNIT9ZdwWRh2q95n6CYIfVbtyCyWJEDCctnYgH8b/f3o/erGIqyf2h1fxWXSGbZCOsNE0XS5sP8bmNUS/l2m39a8P/zfDqn3uQtJgIRlk0JoYQ6W0vFVXHd2hp38Td14hGWKPgDfdIONb+nX+fFpCkP/hL5zwbmG2tFZPEmAhGUzFkLLCJC4R1np+oJQS+n4Kq62w6DNMECB1S9LZ5i45fbprtgj+lKBXp/By9uhdju1o7MaFpEAzZkzh8DAQBwdHWnXrh379xf+YbdkyRI0Go3JzdHR0WSfOx833D799NOyfinC3Gq2Ao0NJEdBymW1oxHWxtDxFXfUsjq+iuvOzrDUeLUjEmoqcLrrBXjtkD5htobE3oKongCtWLGCMWPGMGnSJA4fPkxoaCg9e/YkIaHwFlA3NzdiY2ONt4sXL5o8fvtjsbGxLFq0CI1Gw5NPPlnWL0eYm4MreDfR35dpMFFS26bpO7609pbV8VVcWlvTzrAV0hlWaUXvhwVdC5jumiPt7fdI9QRoxowZDBs2jCFDhtCoUSPmz59PlSpVWLRoUaHP0Wg0+Pj4GG/e3t4mj9/+mI+PD+vWraNbt27UqVOnrF+OKAvGOiCZBhMlcPRn2JE36muJHV/FZdIZdkA6wyob43TXA/qRTJnuMhtbNU+elZXFoUOHGDdunHGbjY0NYWFh7Nmzp9DnpaWlERAQgE6no2XLlkybNo3GjRsXuG98fDwbNmxg6dKlhR4vMzOTzMxM49cpKSn38GpEmfFvBwe+sa4RoOuR+quLZ6apHUnRNDYQ0BGC7geNRu1ozCfmoP5DA6DTKGj+vLrxlJZHPXjmO/j+CX1nmGcD6Pym2lGZ19XzcG4zeDfW/0xWpJ/He6HLhYOLYMtU/YgP6Ke7wibLiI+ZqJoAJSYmkpubm28Ex9vbm1OnThX4nAYNGrBo0SKaNWtGcnIyn332GR07duS///6jVq1a+fZfunQprq6uPPHEE4XGMX36dN5///3SvRhRdgyF0LFHIPsm2DmpG09hcrPh9EY4tATOb1E7mpKpXhdaDdK3zzp7qB1N6STHwPLn8zq+HoYek9SOyDzqdIVen8CGN/WdYR4NIOQRtaMqnZwsOPWr/ncmYset7TXqQ6vB+sS1SnW1olNP9H799znuqP5rn6bQe8at/wuFWWgURb2x1MuXL1OzZk12795Nhw63hqf/97//sX37dvbtu/tf/NnZ2YSEhPDcc88xderUfI83bNiQBx54gFmzZhV6jIJGgPz9/UlOTsbNza2Er0qYnaLA5w0hLQ4Gb4TATmpHZOpaBBz+Tl+UmH5b7VqdbuBRX724iiMjRX/xzaxU/dc2dhDyqP7DxxpHhbLSYdFD+g8Or8b6Cz9aU9FzcWx4Sz8iauesX+jOt5naEZXc1fP6pCf8R7iRmLdRA7Xb67vdsvJGTrX20KiP/ucxoJP1/TyWVNoV+HsyhOcVODu6Q/cJ0HqoFDgXU0pKCu7u7sX6/FZ1BMjDwwOtVkt8vGlnQ3x8PD4+PsU6hp2dHS1atODcuXP5Hvvnn384ffo0K1asKPIYDg4OODg4FD9wUb40Gv1c94l1+mkwS0iAChvtcfaCFi9Ay4FQPUi18EokMw3+Ww0HF8Plw/r7/62G6nX0Hzyhz1vHkLtOB2v+77aOr58qXvID+s6wq2fhwjb46TkYtgVcve/6NNXlZMKp3/KP9rj6QcsB0GIAVPWHzFT9it2HFutHfY/9rL9V5FEhme5ShaojQADt2rWjbdu2xhEanU5H7dq1GTlyJO+8885dn5+bm0vjxo3p1asXM2bMMHls8ODBHD9+nIMHD5YoppJkkKKc7JkDf7yrn9J4frl6cRQ22lO3O7QaAg0etu5r7sQegUNL4ehK6xsV2vKBvuhZaw+DftWPJlRUN6/Dt3mXPKjVBgb9BnaOd3+eGoyjPT/Ajat5GzVQ/0H9z1T9B/XdbgW5/K/+ucdWVdxRIZnuMquSfH6rngCtWLGCQYMG8fXXX9O2bVtmzpzJypUrOXXqFN7e3gwcOJCaNWsyffp0AKZMmUL79u2pV68eSUlJfPrpp6xdu5ZDhw7RqFEj43FTUlLw9fXl888/55VXXilRTJIAWaCYg/oL/DlVh/9dKN//9Aob7XHxvjXaUy2w/OIpD4ZRoUNL4NKhW9stdVTo6M+w+iX9/b7zrL/ouTiunodvukNGEjR9Bp5YYDnJQHFHe4rLOCq0BGLDb203jAqFPmd9Kx/LdFeZsJopMIB+/fpx5coVJk6cSFxcHM2bN2fTpk3GwuioqChsbG5161+/fp1hw4YRFxdHtWrVaNWqFbt37zZJfgCWL1+Ooig899xz5fp6RBnxaQZaB7h5Tf8fv0e9sj9nRR/tKYqDiz6xazkQYo/qP3iOroRrF+CvibB56q1RocDO+uu2qaWidXwVV426eZ1hj8OxleDVUP3OsIJGezQ2UO8BaD1E/29hoz1FcXDVP7/1ENNRoatn4c/xsPl96xkVKmi6q8UL0GOyZf1RUQmoPgJkiWQEyEItegii9kCfOfr/MMqCYbTn4GK4sPXW9oo82lNcljgqlBwDC7rpE9Tgh+HZHyrfX88HvtVPoYB+sceQR8v3/IbRnoOLIfKfW9vvdbSnuKxxVCjfdFcz6P25THeZkVVNgVkiSYAs1F+TYNdMfRLyWOFdfffkWgQcXgr//lD5Rnvuxe2jQia1Qo/o36/yGBXKSodFPfVdQxW146u4Nr4N+xeAXRUY+kf5dIZdPa8vVA7/0byjPfeisFqhkMf0sag9KiTTXeVGEqBSkgTIQp3aqL+it2dDGGGGRRFltKf01BoV0ung54Fw8ld9x9fLW6FqbfOfx1rk5sAPT+l/jt1qlV1nmFqjPcVV6KhQvVs/j+U5KlTYdFfY+9a/3paFkgSolCQBslDpifBpXf39sZH6SwTci2sX8mp7bh/t0eSN9gyW0Z57VeSo0GAIvN98o0Kbp8I/n1WOjq/iunkdvn1AXxdTszUM3mC+zrDEc3B4iWWM9hRXUaNCrQZD4H1lOyoUtQ82vqkfoQSZ7ionkgCVkiRAFuyrlnDtPPRfBfUfKP7zcrP1C/4dWiKjPWUtKx2O/1LwqFDLvNWmSzMqZNLxNR+aS6ODkTk7w3Iy9SNsh5ZY5mhPcZX3qFDaFfh7kr4QHGS6q5xJAlRKkgBZsDWvwpEfofNb0GPC3feX0R51mXtUKOYgLO6lv8xFp9HwgFzCJp8L22HZE6DL0X/w3v9WyZ5f2GiPYd0eSxztKa6yHBXKzcmb7voAMmW6Sy2SAJWSJEAW7NAS+HWUvsh28G8F7yOjPZbHHKNCt3d8NegF/X5Qt/3ekh1YCBvG6O8XpzOsyNGegfrfG2sY7SmuzFT9z+PBxeYZFYraq79ESbxMd6lNEqBSkgTIgiWchLnt9d0u70Sb/iVa1GhP6yEQ/JCM9liC2KP6jrujKyEzRb/tbqNC0vFVciadYZvANzT/PhV5tKe4Ch0VejSvo7GIUaGCprt6TNQ/T6a7VCEJUClJAmTBdDr4OFA/xPzydvBqlLdK82L9tZEMZLTH8mWlw/HV+u9dUaNCOh2sHKDvPnL21Hc4VeaOr+LKzYEfn9avXu5WE4Zt1XeGVbbRnuIqalTI8PNoGBUqcLprgP7aXTLdpSpJgEpJEiALt+xJOPc3BNwHiach/UreAzLaY7UKGxVq2Bsc3fQje1p7/TWvardTN1ZrcjMp75pheZ1hAR0q92hPcRU1KlT/QdgzW7q7LJQkQKUkCZCF2/4JbP3w1tcy2lNxFDYqBNLxda9u7wwzqOyjPcVV2KgQyHSXhZIEqJQkAbJw1yPhh2fAvZaM9lRkhlGhUxugzYtw/9tqR2S9Iv6BtcPBK8Ry1+2xdJf/hUNLIWK7vi6oxySZ7rJAkgCVkiRAQgghhPUpyee39JAKIYQQotKRBEgIIYQQlY4kQEIIIYSodCQBEkIIIUSlIwmQEEIIISodSYCEEEIIUelIAiSEEEKISkcSICGEEEJUOpIACSGEEKLSkQRICCGEEJWOJEBCCCGEqHQkARJCCCFEpSMJkBBCCCEqHUmAhBBCCFHp2KodgCVSFAWAlJQUlSMRQgghRHEZPrcNn+NFkQSoAKmpqQD4+/urHIkQQgghSio1NRV3d/ci99EoxUmTKhmdTsfly5dxdXVFo9GY9dgpKSn4+/sTHR2Nm5ubWY9dmcj7aB7yPpqHvI/mIe+jeVTm91FRFFJTU/Hz88PGpugqHxkBKoCNjQ21atUq03O4ublVuh/MsiDvo3nI+2ge8j6ah7yP5lFZ38e7jfwYSBG0EEIIISodSYCEEEIIUelIAlTOHBwcmDRpEg4ODmqHYtXkfTQPeR/NQ95H85D30TzkfSweKYIWQgghRKUjI0BCCCGEqHQkARJCCCFEpSMJkBBCCCEqHUmAhBBCCFHpSAJUjubMmUNgYCCOjo60a9eO/fv3qx2SVZk+fTpt2rTB1dUVLy8v+vbty+nTp9UOy+p99NFHaDQaRo8erXYoVufSpUu88MIL1KhRAycnJ5o2bcrBgwfVDsuq5ObmMmHCBIKCgnBycqJu3bpMnTq1WNdyqsx27NjBo48+ip+fHxqNhrVr15o8rigKEydOxNfXFycnJ8LCwjh79qw6wVooSYDKyYoVKxgzZgyTJk3i8OHDhIaG0rNnTxISEtQOzWps376dESNGsHfvXv766y+ys7N58MEHSU9PVzs0q3XgwAG+/vprmjVrpnYoVuf69et06tQJOzs7fv/9d06cOMHnn39OtWrV1A7Nqnz88cfMmzeP2bNnc/LkST7++GM++eQTZs2apXZoFi09PZ3Q0FDmzJlT4OOffPIJX331FfPnz2ffvn04OzvTs2dPMjIyyjlSC6aIctG2bVtlxIgRxq9zc3MVPz8/Zfr06SpGZd0SEhIUQNm+fbvaoVil1NRUpX79+spff/2ldOnSRRk1apTaIVmVsWPHKvfdd5/aYVi93r17K0OHDjXZ9sQTTyj9+/dXKSLrAyhr1qwxfq3T6RQfHx/l008/NW5LSkpSHBwclJ9++kmFCC2TjACVg6ysLA4dOkRYWJhxm42NDWFhYezZs0fFyKxbcnIyANWrV1c5Eus0YsQIevfubfJzKYpv/fr1tG7dmqeffhovLy9atGjBN998o3ZYVqdjx45s3ryZM2fOAHDkyBF27tzJww8/rHJk1isiIoK4uDiT3213d3fatWsnnzm3kYuhloPExERyc3Px9vY22e7t7c2pU6dUisq66XQ6Ro8eTadOnWjSpIna4Vid5cuXc/jwYQ4cOKB2KFbrwoULzJs3jzFjxvDuu+9y4MABXn/9dezt7Rk0aJDa4VmNd955h5SUFBo2bIhWqyU3N5cPP/yQ/v37qx2a1YqLiwMo8DPH8JiQBEhYqREjRnD8+HF27typdihWJzo6mlGjRvHXX3/h6OiodjhWS6fT0bp1a6ZNmwZAixYtOH78OPPnz5cEqARWrlzJDz/8wI8//kjjxo0JDw9n9OjR+Pn5yfsoypRMgZUDDw8PtFot8fHxJtvj4+Px8fFRKSrrNXLkSH777Te2bt1KrVq11A7H6hw6dIiEhARatmyJra0ttra2bN++na+++gpbW1tyc3PVDtEq+Pr60qhRI5NtISEhREVFqRSRdXr77bd55513ePbZZ2natCkDBgzgjTfeYPr06WqHZrUMnyvymVM0SYDKgb29Pa1atWLz5s3GbTqdjs2bN9OhQwcVI7MuiqIwcuRI1qxZw5YtWwgKClI7JKvUo0cPjh07Rnh4uPHWunVr+vfvT3h4OFqtVu0QrUKnTp3yLcNw5swZAgICVIrIOt24cQMbG9OPIq1Wi06nUyki6xcUFISPj4/JZ05KSgr79u2Tz5zbyBRYORkzZgyDBg2idevWtG3blpkzZ5Kens6QIUPUDs1qjBgxgh9//JF169bh6upqnMt2d3fHyclJ5eish6ura766KWdnZ2rUqCH1VCXwxhtv0LFjR6ZNm8YzzzzD/v37WbBgAQsWLFA7NKvy6KOP8uGHH1K7dm0aN27Mv//+y4wZMxg6dKjaoVm0tLQ0zp07Z/w6IiKC8PBwqlevTu3atRk9ejQffPAB9evXJygoiAkTJuDn50ffvn3VC9rSqN2GVpnMmjVLqV27tmJvb6+0bdtW2bt3r9ohWRWgwNvixYvVDs3qSRv8vfn111+VJk2aKA4ODkrDhg2VBQsWqB2S1UlJSVFGjRql1K5dW3F0dFTq1KmjjB8/XsnMzFQ7NIu2devWAv8/HDRokKIo+lb4CRMmKN7e3oqDg4PSo0cP5fTp0+oGbWE0iiLLbQohhBCicpEaICGEEEJUOpIACSGEEKLSkQRICCGEEJWOJEBCCCGEqHQkARJCCCFEpSMJkBBCCCEqHUmAhBBCCFHpSAIkhBBCiEpHEiAhhEXLzs5myZIl3HfffXh6euLk5ESzZs34+OOPycrKUjs8IYSVkpWghRAWLTw8nDfffJPhw4fTokULMjIyOHbsGJMnT8bX15c//vgDOzs7tcMUQlgZGQESQli0Jk2asHnzZp588knq1KlDo0aN6NevHzt27OD48ePMnDkTAI1GU+Bt9OjRxmNdv36dgQMHUq1aNapUqcLDDz/M2bNnjY8PHTqUZs2akZmZCUBWVhYtWrRg4MCBxn3Gjh1LcHAwVapUoU6dOkyYMIHs7OxyeS+EEOYjCZAQwqLZ2toWuN3T05MnnniCH374wbht8eLFxMbGGm8dOnQwec7gwYM5ePAg69evZ8+ePSiKQq9evYwJzFdffUV6ejrvvPMOAOPHjycpKYnZs2cbj+Hq6sqSJUs4ceIEX375Jd988w1ffPGFuV+2EKKMFfw/ixBCWJjGjRtz8eJFk23Z2dlotVrj11WrVsXHx8f4tb29vfH+2bNnWb9+Pbt27aJjx44A/PDDD/j7+7N27VqefvppXFxcWLZsGV26dMHV1ZWZM2eydetW3NzcjMd57733jPcDAwN56623WL58Of/73//M/pqFEGVHEiAhhFXYuHFjvqmmTz75hGXLlhXr+SdPnsTW1pZ27doZt9WoUYMGDRpw8uRJ47YOHTrw1ltvMXXqVMaOHct9991ncpwVK1bw1Vdfcf78edLS0sjJyTFJkIQQ1kESICGEVQgICMi37fz58wQHB5v1PDqdjl27dqHVajl37pzJY3v27KF///68//779OzZE3d3d5YvX87nn39u1hiEEGVPaoCEEBbt2rVrpKam5tt+8OBBtm7dyvPPP1+s44SEhJCTk8O+ffuM265evcrp06dp1KiRcdunn37KqVOn2L59O5s2bWLx4sXGx3bv3k1AQADjx4+ndevW1K9fP9+0nBDCOkgCJISwaFFRUTRv3pyFCxdy7tw5Lly4wPfff0+fPn3o3LmzSZdXUerXr0+fPn0YNmwYO3fu5MiRI7zwwgvUrFmTPn36APDvv/8yceJEvv32Wzp16sSMGTMYNWoUFy5cMB4jKiqK5cuXc/78eb766ivWrFlTVi9dCFGGJAESQli0Jk2aMGnSJJYsWUL79u1p3Lgxn3zyCSNHjuTPP/80KXS+m8WLF9OqVSseeeQROnTogKIobNy4ETs7OzIyMnjhhRcYPHgwjz76KAAvv/wy3bp1Y8CAAeTm5vLYY4/xxhtvMHLkSJo3b87u3buZMGFCWb10IUQZkoUQhRBCCFHpyAiQEEIIISodSYCEEEIIUelIAiSEEEKISkcSICGEEEJUOpIACSGEEKLSkQRICCGEEJWOJEBCCCGEqHQkARJCCCFEpSMJkBBCCCEqHUmAhBBCCFHpSAIkhBBCiEpHEiAhhBBCVDr/D9b1ll12nQnAAAAAAElFTkSuQmCC" id="133" name="Google Shape;133;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C:\Users\User2\Desktop\download (2).png" id="134" name="Google Shape;134;p11"/>
          <p:cNvPicPr preferRelativeResize="0"/>
          <p:nvPr/>
        </p:nvPicPr>
        <p:blipFill rotWithShape="1">
          <a:blip r:embed="rId4">
            <a:alphaModFix/>
          </a:blip>
          <a:srcRect b="0" l="0" r="0" t="0"/>
          <a:stretch/>
        </p:blipFill>
        <p:spPr>
          <a:xfrm>
            <a:off x="4572000" y="1524000"/>
            <a:ext cx="4191000" cy="3310599"/>
          </a:xfrm>
          <a:prstGeom prst="rect">
            <a:avLst/>
          </a:prstGeom>
          <a:noFill/>
          <a:ln>
            <a:noFill/>
          </a:ln>
        </p:spPr>
      </p:pic>
      <p:sp>
        <p:nvSpPr>
          <p:cNvPr id="135" name="Google Shape;135;p11"/>
          <p:cNvSpPr/>
          <p:nvPr/>
        </p:nvSpPr>
        <p:spPr>
          <a:xfrm>
            <a:off x="6400800" y="2590800"/>
            <a:ext cx="2195400" cy="42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mbria Math"/>
                <a:ea typeface="Cambria Math"/>
                <a:cs typeface="Cambria Math"/>
                <a:sym typeface="Cambria Math"/>
              </a:rPr>
              <a:t>loss: 0.6797 - accuracy: 0.5764</a:t>
            </a:r>
            <a:endParaRPr b="0" i="0" sz="1200" u="none" cap="none" strike="noStrike">
              <a:solidFill>
                <a:schemeClr val="dk1"/>
              </a:solidFill>
              <a:latin typeface="Cambria Math"/>
              <a:ea typeface="Cambria Math"/>
              <a:cs typeface="Cambria Math"/>
              <a:sym typeface="Cambria Math"/>
            </a:endParaRPr>
          </a:p>
        </p:txBody>
      </p:sp>
      <p:sp>
        <p:nvSpPr>
          <p:cNvPr id="136" name="Google Shape;136;p11"/>
          <p:cNvSpPr/>
          <p:nvPr/>
        </p:nvSpPr>
        <p:spPr>
          <a:xfrm>
            <a:off x="838200" y="5427288"/>
            <a:ext cx="7848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Accuracy of Gradient </a:t>
            </a:r>
            <a:r>
              <a:rPr lang="en-US" sz="1600">
                <a:solidFill>
                  <a:schemeClr val="dk1"/>
                </a:solidFill>
                <a:latin typeface="Cambria Math"/>
                <a:ea typeface="Cambria Math"/>
                <a:cs typeface="Cambria Math"/>
                <a:sym typeface="Cambria Math"/>
              </a:rPr>
              <a:t>Boosting</a:t>
            </a:r>
            <a:r>
              <a:rPr lang="en-US" sz="1600">
                <a:solidFill>
                  <a:schemeClr val="dk1"/>
                </a:solidFill>
                <a:latin typeface="Cambria Math"/>
                <a:ea typeface="Cambria Math"/>
                <a:cs typeface="Cambria Math"/>
                <a:sym typeface="Cambria Math"/>
              </a:rPr>
              <a:t> model: 0.6243523316062176</a:t>
            </a:r>
            <a:endParaRPr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Accuracy of Random Forest model on test data: 0.5816062176165803</a:t>
            </a:r>
            <a:endParaRPr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Decision tree model accuracy on test data: 0.5479274611398963</a:t>
            </a:r>
            <a:endParaRPr sz="1600">
              <a:solidFill>
                <a:schemeClr val="dk1"/>
              </a:solidFill>
              <a:latin typeface="Cambria Math"/>
              <a:ea typeface="Cambria Math"/>
              <a:cs typeface="Cambria Math"/>
              <a:sym typeface="Cambria Math"/>
            </a:endParaRPr>
          </a:p>
        </p:txBody>
      </p:sp>
      <p:sp>
        <p:nvSpPr>
          <p:cNvPr id="137" name="Google Shape;137;p11"/>
          <p:cNvSpPr/>
          <p:nvPr/>
        </p:nvSpPr>
        <p:spPr>
          <a:xfrm>
            <a:off x="838200" y="6300200"/>
            <a:ext cx="3962400" cy="30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mbria Math"/>
                <a:ea typeface="Cambria Math"/>
                <a:cs typeface="Cambria Math"/>
                <a:sym typeface="Cambria Math"/>
              </a:rPr>
              <a:t>Lu et al., 2023. doi:10.1186/s12884-023-05775-3</a:t>
            </a:r>
            <a:endParaRPr b="0" i="0" sz="1400" u="none" cap="none" strike="noStrike">
              <a:solidFill>
                <a:schemeClr val="dk1"/>
              </a:solidFill>
              <a:latin typeface="Cambria Math"/>
              <a:ea typeface="Cambria Math"/>
              <a:cs typeface="Cambria Math"/>
              <a:sym typeface="Cambria Mat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p:nvPr/>
        </p:nvSpPr>
        <p:spPr>
          <a:xfrm>
            <a:off x="0" y="381000"/>
            <a:ext cx="9144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Selection of neuron type and model architecture</a:t>
            </a:r>
            <a:endParaRPr b="0" i="0" sz="2400" u="none" cap="none" strike="noStrike">
              <a:solidFill>
                <a:schemeClr val="dk1"/>
              </a:solidFill>
              <a:latin typeface="Calibri"/>
              <a:ea typeface="Calibri"/>
              <a:cs typeface="Calibri"/>
              <a:sym typeface="Calibri"/>
            </a:endParaRPr>
          </a:p>
        </p:txBody>
      </p:sp>
      <p:sp>
        <p:nvSpPr>
          <p:cNvPr id="143" name="Google Shape;143;p12"/>
          <p:cNvSpPr/>
          <p:nvPr/>
        </p:nvSpPr>
        <p:spPr>
          <a:xfrm>
            <a:off x="289475" y="5486375"/>
            <a:ext cx="40386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Average accuracy: 0.636170494556427</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Standard deviation of accuracy: 0.041024173481496236</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Maximum accuracy: 0.7272727489471436 Minimum accuracy: 0.5324675440788269</a:t>
            </a:r>
            <a:endParaRPr>
              <a:solidFill>
                <a:schemeClr val="dk1"/>
              </a:solidFill>
              <a:latin typeface="Cambria Math"/>
              <a:ea typeface="Cambria Math"/>
              <a:cs typeface="Cambria Math"/>
              <a:sym typeface="Cambria Math"/>
            </a:endParaRPr>
          </a:p>
        </p:txBody>
      </p:sp>
      <p:sp>
        <p:nvSpPr>
          <p:cNvPr id="144" name="Google Shape;144;p12"/>
          <p:cNvSpPr/>
          <p:nvPr/>
        </p:nvSpPr>
        <p:spPr>
          <a:xfrm>
            <a:off x="4419600" y="5486400"/>
            <a:ext cx="40386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Average accuracy: 0.72357954621315</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Standard deviation of accuracy: 0.07640754558819807</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Maximum accuracy: 0.875 </a:t>
            </a:r>
            <a:endParaRPr>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mbria Math"/>
                <a:ea typeface="Cambria Math"/>
                <a:cs typeface="Cambria Math"/>
                <a:sym typeface="Cambria Math"/>
              </a:rPr>
              <a:t>Minimum accuracy: 0.5151515007019043</a:t>
            </a:r>
            <a:endParaRPr>
              <a:solidFill>
                <a:schemeClr val="dk1"/>
              </a:solidFill>
              <a:latin typeface="Cambria Math"/>
              <a:ea typeface="Cambria Math"/>
              <a:cs typeface="Cambria Math"/>
              <a:sym typeface="Cambria Math"/>
            </a:endParaRPr>
          </a:p>
        </p:txBody>
      </p:sp>
      <p:pic>
        <p:nvPicPr>
          <p:cNvPr descr="https://lh7-us.googleusercontent.com/pGv7iZkEkWeysqXzKyLTsR9nfvHr_pcylvXbjdKq1rOwBhNlGZPr9nsVPsCcFZhuJQDe99f8KkFF0d5DwSxw8UU6xX4UK1w88JOSD49hp9prZTYUzW2pbL2gqz1DBNBDSESAl_V0pe7k" id="145" name="Google Shape;145;p12"/>
          <p:cNvPicPr preferRelativeResize="0"/>
          <p:nvPr/>
        </p:nvPicPr>
        <p:blipFill rotWithShape="1">
          <a:blip r:embed="rId3">
            <a:alphaModFix/>
          </a:blip>
          <a:srcRect b="0" l="0" r="0" t="0"/>
          <a:stretch/>
        </p:blipFill>
        <p:spPr>
          <a:xfrm>
            <a:off x="5867400" y="1107138"/>
            <a:ext cx="3145907" cy="4114799"/>
          </a:xfrm>
          <a:prstGeom prst="rect">
            <a:avLst/>
          </a:prstGeom>
          <a:noFill/>
          <a:ln>
            <a:noFill/>
          </a:ln>
        </p:spPr>
      </p:pic>
      <p:pic>
        <p:nvPicPr>
          <p:cNvPr id="146" name="Google Shape;146;p12"/>
          <p:cNvPicPr preferRelativeResize="0"/>
          <p:nvPr/>
        </p:nvPicPr>
        <p:blipFill>
          <a:blip r:embed="rId4">
            <a:alphaModFix/>
          </a:blip>
          <a:stretch>
            <a:fillRect/>
          </a:stretch>
        </p:blipFill>
        <p:spPr>
          <a:xfrm>
            <a:off x="152400" y="1219200"/>
            <a:ext cx="5207763" cy="4114775"/>
          </a:xfrm>
          <a:prstGeom prst="rect">
            <a:avLst/>
          </a:prstGeom>
          <a:noFill/>
          <a:ln>
            <a:noFill/>
          </a:ln>
        </p:spPr>
      </p:pic>
      <p:sp>
        <p:nvSpPr>
          <p:cNvPr id="147" name="Google Shape;147;p12"/>
          <p:cNvSpPr txBox="1"/>
          <p:nvPr/>
        </p:nvSpPr>
        <p:spPr>
          <a:xfrm>
            <a:off x="1089575" y="1619250"/>
            <a:ext cx="3238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t-</a:t>
            </a:r>
            <a:r>
              <a:rPr lang="en-US">
                <a:latin typeface="Cambria Math"/>
                <a:ea typeface="Cambria Math"/>
                <a:cs typeface="Cambria Math"/>
                <a:sym typeface="Cambria Math"/>
              </a:rPr>
              <a:t>statistic</a:t>
            </a:r>
            <a:r>
              <a:rPr b="0" i="0" lang="en-US" sz="1400" u="none" cap="none" strike="noStrike">
                <a:solidFill>
                  <a:srgbClr val="000000"/>
                </a:solidFill>
                <a:latin typeface="Cambria Math"/>
                <a:ea typeface="Cambria Math"/>
                <a:cs typeface="Cambria Math"/>
                <a:sym typeface="Cambria Math"/>
              </a:rPr>
              <a:t>: -7.055274039431632</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p-</a:t>
            </a:r>
            <a:r>
              <a:rPr lang="en-US">
                <a:latin typeface="Cambria Math"/>
                <a:ea typeface="Cambria Math"/>
                <a:cs typeface="Cambria Math"/>
                <a:sym typeface="Cambria Math"/>
              </a:rPr>
              <a:t>value</a:t>
            </a:r>
            <a:r>
              <a:rPr b="0" i="0" lang="en-US" sz="1400" u="none" cap="none" strike="noStrike">
                <a:solidFill>
                  <a:srgbClr val="000000"/>
                </a:solidFill>
                <a:latin typeface="Cambria Math"/>
                <a:ea typeface="Cambria Math"/>
                <a:cs typeface="Cambria Math"/>
                <a:sym typeface="Cambria Math"/>
              </a:rPr>
              <a:t>: 2.4699782266522906e-10</a:t>
            </a:r>
            <a:endParaRPr b="0" i="0" sz="1400" u="none" cap="none" strike="noStrike">
              <a:solidFill>
                <a:srgbClr val="000000"/>
              </a:solidFill>
              <a:latin typeface="Cambria Math"/>
              <a:ea typeface="Cambria Math"/>
              <a:cs typeface="Cambria Math"/>
              <a:sym typeface="Cambria Mat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p:nvPr/>
        </p:nvSpPr>
        <p:spPr>
          <a:xfrm>
            <a:off x="228600" y="533400"/>
            <a:ext cx="89154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chemeClr val="dk1"/>
                </a:solidFill>
                <a:latin typeface="Cambria Math"/>
                <a:ea typeface="Cambria Math"/>
                <a:cs typeface="Cambria Math"/>
                <a:sym typeface="Cambria Math"/>
              </a:rPr>
              <a:t>Model Training:</a:t>
            </a:r>
            <a:endParaRPr b="0" i="0" sz="2400" u="none" cap="none" strike="noStrike">
              <a:solidFill>
                <a:schemeClr val="dk1"/>
              </a:solidFill>
              <a:latin typeface="Calibri"/>
              <a:ea typeface="Calibri"/>
              <a:cs typeface="Calibri"/>
              <a:sym typeface="Calibri"/>
            </a:endParaRPr>
          </a:p>
        </p:txBody>
      </p:sp>
      <p:sp>
        <p:nvSpPr>
          <p:cNvPr id="153" name="Google Shape;153;p13"/>
          <p:cNvSpPr/>
          <p:nvPr/>
        </p:nvSpPr>
        <p:spPr>
          <a:xfrm>
            <a:off x="609600" y="5105400"/>
            <a:ext cx="82296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We trained the model on the MedWork database for 10 years of operation: 2013-2023. </a:t>
            </a:r>
            <a:endParaRPr sz="16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Cambria Math"/>
                <a:ea typeface="Cambria Math"/>
                <a:cs typeface="Cambria Math"/>
                <a:sym typeface="Cambria Math"/>
              </a:rPr>
              <a:t>A total of 3856 protocols were selected for model training</a:t>
            </a:r>
            <a:endParaRPr b="0" i="0" sz="1600" u="none" cap="none" strike="noStrike">
              <a:solidFill>
                <a:schemeClr val="dk1"/>
              </a:solidFill>
              <a:latin typeface="Cambria Math"/>
              <a:ea typeface="Cambria Math"/>
              <a:cs typeface="Cambria Math"/>
              <a:sym typeface="Cambria Math"/>
            </a:endParaRPr>
          </a:p>
        </p:txBody>
      </p:sp>
      <p:sp>
        <p:nvSpPr>
          <p:cNvPr id="154" name="Google Shape;154;p13"/>
          <p:cNvSpPr/>
          <p:nvPr/>
        </p:nvSpPr>
        <p:spPr>
          <a:xfrm>
            <a:off x="609600" y="5690175"/>
            <a:ext cx="4572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Overall Accuracy: 0.6428571428571429</a:t>
            </a:r>
            <a:endParaRPr b="0" i="0" sz="1800" u="none" cap="none" strike="noStrike">
              <a:solidFill>
                <a:schemeClr val="dk1"/>
              </a:solidFill>
              <a:latin typeface="Calibri"/>
              <a:ea typeface="Calibri"/>
              <a:cs typeface="Calibri"/>
              <a:sym typeface="Calibri"/>
            </a:endParaRPr>
          </a:p>
        </p:txBody>
      </p:sp>
      <p:pic>
        <p:nvPicPr>
          <p:cNvPr id="155" name="Google Shape;155;p13"/>
          <p:cNvPicPr preferRelativeResize="0"/>
          <p:nvPr/>
        </p:nvPicPr>
        <p:blipFill rotWithShape="1">
          <a:blip r:embed="rId3">
            <a:alphaModFix/>
          </a:blip>
          <a:srcRect b="0" l="0" r="0" t="0"/>
          <a:stretch/>
        </p:blipFill>
        <p:spPr>
          <a:xfrm>
            <a:off x="152400" y="1147465"/>
            <a:ext cx="4339566" cy="3424143"/>
          </a:xfrm>
          <a:prstGeom prst="rect">
            <a:avLst/>
          </a:prstGeom>
          <a:noFill/>
          <a:ln>
            <a:noFill/>
          </a:ln>
        </p:spPr>
      </p:pic>
      <p:pic>
        <p:nvPicPr>
          <p:cNvPr id="156" name="Google Shape;156;p13"/>
          <p:cNvPicPr preferRelativeResize="0"/>
          <p:nvPr/>
        </p:nvPicPr>
        <p:blipFill rotWithShape="1">
          <a:blip r:embed="rId4">
            <a:alphaModFix/>
          </a:blip>
          <a:srcRect b="0" l="0" r="0" t="0"/>
          <a:stretch/>
        </p:blipFill>
        <p:spPr>
          <a:xfrm>
            <a:off x="4644366" y="1147465"/>
            <a:ext cx="4347234" cy="3436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2023-11-05T08:31:47Z</dcterms:created>
  <dc:creator>Windows User</dc:creator>
</cp:coreProperties>
</file>