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4"/>
  </p:notesMasterIdLst>
  <p:sldIdLst>
    <p:sldId id="256" r:id="rId2"/>
    <p:sldId id="261" r:id="rId3"/>
    <p:sldId id="285" r:id="rId4"/>
    <p:sldId id="284" r:id="rId5"/>
    <p:sldId id="282" r:id="rId6"/>
    <p:sldId id="283" r:id="rId7"/>
    <p:sldId id="287" r:id="rId8"/>
    <p:sldId id="289" r:id="rId9"/>
    <p:sldId id="296" r:id="rId10"/>
    <p:sldId id="291" r:id="rId11"/>
    <p:sldId id="292" r:id="rId12"/>
    <p:sldId id="303" r:id="rId13"/>
    <p:sldId id="300" r:id="rId14"/>
    <p:sldId id="305" r:id="rId15"/>
    <p:sldId id="306" r:id="rId16"/>
    <p:sldId id="308" r:id="rId17"/>
    <p:sldId id="309" r:id="rId18"/>
    <p:sldId id="311" r:id="rId19"/>
    <p:sldId id="313" r:id="rId20"/>
    <p:sldId id="315" r:id="rId21"/>
    <p:sldId id="317" r:id="rId22"/>
    <p:sldId id="318" r:id="rId2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berly Lytle" initials="KL" lastIdx="7" clrIdx="0">
    <p:extLst>
      <p:ext uri="{19B8F6BF-5375-455C-9EA6-DF929625EA0E}">
        <p15:presenceInfo xmlns:p15="http://schemas.microsoft.com/office/powerpoint/2012/main" userId="702fbfea748f8b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52A"/>
    <a:srgbClr val="CF7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D48383B-D5CF-4D5A-8E5D-3732AFBC2D5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516F58D-7280-4071-8917-DF7F91B4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2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8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57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4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4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9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19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6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3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4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48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0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6F58D-7280-4071-8917-DF7F91B486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4744-8F3B-416F-B5BF-5914E7BB4010}" type="datetime1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3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E84F-4E10-4041-B9D8-ADADADAD6912}" type="datetime1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FA2A-841B-4BAA-91CC-21B692227A11}" type="datetime1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18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EA63-C185-457D-91A7-4EBA40BC4790}" type="datetime1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BFF6-70C5-46DC-B893-7F1DCC2D541C}" type="datetime1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0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B121-1907-4388-A6AE-DA8F7111F95D}" type="datetime1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4393-8DF7-483F-BF9E-564E7C1F4907}" type="datetime1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07BC-6E46-4474-AE16-47889A9DAE31}" type="datetime1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2329-71D4-431E-8C8D-8D537552EE4C}" type="datetime1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3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D722-CF16-4835-8273-C1D3D1FB22C9}" type="datetime1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8307-3DF3-4786-953E-0E87A5B1328B}" type="datetime1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4044-46C1-4B39-8479-86F0C8C1917D}" type="datetime1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Shashlik Calorimeter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F5F6-D873-4667-A3CF-AAF2024B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1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85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7669"/>
            <a:ext cx="9144000" cy="2387600"/>
          </a:xfrm>
        </p:spPr>
        <p:txBody>
          <a:bodyPr>
            <a:normAutofit/>
          </a:bodyPr>
          <a:lstStyle/>
          <a:p>
            <a:r>
              <a:rPr lang="en" sz="2400" b="1" dirty="0" smtClean="0">
                <a:cs typeface="Arial" panose="020B0604020202020204" pitchFamily="34" charset="0"/>
              </a:rPr>
              <a:t>Analysis of Performance of a Radiation-Hard, Highly-Segmented Shashlik Electromagnetic Calorimeter in the CERN H4 Testbeam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Eric Culbertson</a:t>
            </a:r>
          </a:p>
          <a:p>
            <a:r>
              <a:rPr lang="en-US" dirty="0" smtClean="0">
                <a:latin typeface="+mj-lt"/>
              </a:rPr>
              <a:t>University of Virginia</a:t>
            </a:r>
          </a:p>
          <a:p>
            <a:r>
              <a:rPr lang="en-US" dirty="0" smtClean="0">
                <a:latin typeface="+mj-lt"/>
              </a:rPr>
              <a:t>Nov 10, 2016</a:t>
            </a:r>
            <a:endParaRPr lang="en-US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5771" y="217714"/>
            <a:ext cx="11654971" cy="6415315"/>
          </a:xfrm>
          <a:custGeom>
            <a:avLst/>
            <a:gdLst>
              <a:gd name="connsiteX0" fmla="*/ 0 w 11480800"/>
              <a:gd name="connsiteY0" fmla="*/ 1040211 h 6241143"/>
              <a:gd name="connsiteX1" fmla="*/ 1040211 w 11480800"/>
              <a:gd name="connsiteY1" fmla="*/ 0 h 6241143"/>
              <a:gd name="connsiteX2" fmla="*/ 10440589 w 11480800"/>
              <a:gd name="connsiteY2" fmla="*/ 0 h 6241143"/>
              <a:gd name="connsiteX3" fmla="*/ 11480800 w 11480800"/>
              <a:gd name="connsiteY3" fmla="*/ 1040211 h 6241143"/>
              <a:gd name="connsiteX4" fmla="*/ 11480800 w 11480800"/>
              <a:gd name="connsiteY4" fmla="*/ 5200932 h 6241143"/>
              <a:gd name="connsiteX5" fmla="*/ 10440589 w 11480800"/>
              <a:gd name="connsiteY5" fmla="*/ 6241143 h 6241143"/>
              <a:gd name="connsiteX6" fmla="*/ 1040211 w 11480800"/>
              <a:gd name="connsiteY6" fmla="*/ 6241143 h 6241143"/>
              <a:gd name="connsiteX7" fmla="*/ 0 w 11480800"/>
              <a:gd name="connsiteY7" fmla="*/ 5200932 h 6241143"/>
              <a:gd name="connsiteX8" fmla="*/ 0 w 11480800"/>
              <a:gd name="connsiteY8" fmla="*/ 1040211 h 6241143"/>
              <a:gd name="connsiteX0" fmla="*/ 0 w 11480800"/>
              <a:gd name="connsiteY0" fmla="*/ 604782 h 6241143"/>
              <a:gd name="connsiteX1" fmla="*/ 1040211 w 11480800"/>
              <a:gd name="connsiteY1" fmla="*/ 0 h 6241143"/>
              <a:gd name="connsiteX2" fmla="*/ 10440589 w 11480800"/>
              <a:gd name="connsiteY2" fmla="*/ 0 h 6241143"/>
              <a:gd name="connsiteX3" fmla="*/ 11480800 w 11480800"/>
              <a:gd name="connsiteY3" fmla="*/ 1040211 h 6241143"/>
              <a:gd name="connsiteX4" fmla="*/ 11480800 w 11480800"/>
              <a:gd name="connsiteY4" fmla="*/ 5200932 h 6241143"/>
              <a:gd name="connsiteX5" fmla="*/ 10440589 w 11480800"/>
              <a:gd name="connsiteY5" fmla="*/ 6241143 h 6241143"/>
              <a:gd name="connsiteX6" fmla="*/ 1040211 w 11480800"/>
              <a:gd name="connsiteY6" fmla="*/ 6241143 h 6241143"/>
              <a:gd name="connsiteX7" fmla="*/ 0 w 11480800"/>
              <a:gd name="connsiteY7" fmla="*/ 5200932 h 6241143"/>
              <a:gd name="connsiteX8" fmla="*/ 0 w 11480800"/>
              <a:gd name="connsiteY8" fmla="*/ 604782 h 6241143"/>
              <a:gd name="connsiteX0" fmla="*/ 0 w 11480800"/>
              <a:gd name="connsiteY0" fmla="*/ 604782 h 6241143"/>
              <a:gd name="connsiteX1" fmla="*/ 1040211 w 11480800"/>
              <a:gd name="connsiteY1" fmla="*/ 0 h 6241143"/>
              <a:gd name="connsiteX2" fmla="*/ 10440589 w 11480800"/>
              <a:gd name="connsiteY2" fmla="*/ 0 h 6241143"/>
              <a:gd name="connsiteX3" fmla="*/ 11480800 w 11480800"/>
              <a:gd name="connsiteY3" fmla="*/ 1040211 h 6241143"/>
              <a:gd name="connsiteX4" fmla="*/ 11480800 w 11480800"/>
              <a:gd name="connsiteY4" fmla="*/ 5200932 h 6241143"/>
              <a:gd name="connsiteX5" fmla="*/ 10440589 w 11480800"/>
              <a:gd name="connsiteY5" fmla="*/ 6241143 h 6241143"/>
              <a:gd name="connsiteX6" fmla="*/ 1040211 w 11480800"/>
              <a:gd name="connsiteY6" fmla="*/ 6241143 h 6241143"/>
              <a:gd name="connsiteX7" fmla="*/ 14514 w 11480800"/>
              <a:gd name="connsiteY7" fmla="*/ 5665389 h 6241143"/>
              <a:gd name="connsiteX8" fmla="*/ 0 w 11480800"/>
              <a:gd name="connsiteY8" fmla="*/ 604782 h 6241143"/>
              <a:gd name="connsiteX0" fmla="*/ 0 w 11480800"/>
              <a:gd name="connsiteY0" fmla="*/ 604782 h 6241143"/>
              <a:gd name="connsiteX1" fmla="*/ 1040211 w 11480800"/>
              <a:gd name="connsiteY1" fmla="*/ 0 h 6241143"/>
              <a:gd name="connsiteX2" fmla="*/ 10440589 w 11480800"/>
              <a:gd name="connsiteY2" fmla="*/ 0 h 6241143"/>
              <a:gd name="connsiteX3" fmla="*/ 11480800 w 11480800"/>
              <a:gd name="connsiteY3" fmla="*/ 1040211 h 6241143"/>
              <a:gd name="connsiteX4" fmla="*/ 11451772 w 11480800"/>
              <a:gd name="connsiteY4" fmla="*/ 5665389 h 6241143"/>
              <a:gd name="connsiteX5" fmla="*/ 10440589 w 11480800"/>
              <a:gd name="connsiteY5" fmla="*/ 6241143 h 6241143"/>
              <a:gd name="connsiteX6" fmla="*/ 1040211 w 11480800"/>
              <a:gd name="connsiteY6" fmla="*/ 6241143 h 6241143"/>
              <a:gd name="connsiteX7" fmla="*/ 14514 w 11480800"/>
              <a:gd name="connsiteY7" fmla="*/ 5665389 h 6241143"/>
              <a:gd name="connsiteX8" fmla="*/ 0 w 11480800"/>
              <a:gd name="connsiteY8" fmla="*/ 604782 h 6241143"/>
              <a:gd name="connsiteX0" fmla="*/ 0 w 11466286"/>
              <a:gd name="connsiteY0" fmla="*/ 604782 h 6241143"/>
              <a:gd name="connsiteX1" fmla="*/ 1040211 w 11466286"/>
              <a:gd name="connsiteY1" fmla="*/ 0 h 6241143"/>
              <a:gd name="connsiteX2" fmla="*/ 10440589 w 11466286"/>
              <a:gd name="connsiteY2" fmla="*/ 0 h 6241143"/>
              <a:gd name="connsiteX3" fmla="*/ 11466286 w 11466286"/>
              <a:gd name="connsiteY3" fmla="*/ 604782 h 6241143"/>
              <a:gd name="connsiteX4" fmla="*/ 11451772 w 11466286"/>
              <a:gd name="connsiteY4" fmla="*/ 5665389 h 6241143"/>
              <a:gd name="connsiteX5" fmla="*/ 10440589 w 11466286"/>
              <a:gd name="connsiteY5" fmla="*/ 6241143 h 6241143"/>
              <a:gd name="connsiteX6" fmla="*/ 1040211 w 11466286"/>
              <a:gd name="connsiteY6" fmla="*/ 6241143 h 6241143"/>
              <a:gd name="connsiteX7" fmla="*/ 14514 w 11466286"/>
              <a:gd name="connsiteY7" fmla="*/ 5665389 h 6241143"/>
              <a:gd name="connsiteX8" fmla="*/ 0 w 11466286"/>
              <a:gd name="connsiteY8" fmla="*/ 604782 h 6241143"/>
              <a:gd name="connsiteX0" fmla="*/ 0 w 11466286"/>
              <a:gd name="connsiteY0" fmla="*/ 604782 h 6241143"/>
              <a:gd name="connsiteX1" fmla="*/ 1040211 w 11466286"/>
              <a:gd name="connsiteY1" fmla="*/ 0 h 6241143"/>
              <a:gd name="connsiteX2" fmla="*/ 10440589 w 11466286"/>
              <a:gd name="connsiteY2" fmla="*/ 0 h 6241143"/>
              <a:gd name="connsiteX3" fmla="*/ 11466286 w 11466286"/>
              <a:gd name="connsiteY3" fmla="*/ 604782 h 6241143"/>
              <a:gd name="connsiteX4" fmla="*/ 11451772 w 11466286"/>
              <a:gd name="connsiteY4" fmla="*/ 5665389 h 6241143"/>
              <a:gd name="connsiteX5" fmla="*/ 10440589 w 11466286"/>
              <a:gd name="connsiteY5" fmla="*/ 6241143 h 6241143"/>
              <a:gd name="connsiteX6" fmla="*/ 1040211 w 11466286"/>
              <a:gd name="connsiteY6" fmla="*/ 6241143 h 6241143"/>
              <a:gd name="connsiteX7" fmla="*/ 14514 w 11466286"/>
              <a:gd name="connsiteY7" fmla="*/ 5665389 h 6241143"/>
              <a:gd name="connsiteX8" fmla="*/ 0 w 11466286"/>
              <a:gd name="connsiteY8" fmla="*/ 604782 h 6241143"/>
              <a:gd name="connsiteX0" fmla="*/ 0 w 11466286"/>
              <a:gd name="connsiteY0" fmla="*/ 604782 h 6241143"/>
              <a:gd name="connsiteX1" fmla="*/ 1040211 w 11466286"/>
              <a:gd name="connsiteY1" fmla="*/ 0 h 6241143"/>
              <a:gd name="connsiteX2" fmla="*/ 10440589 w 11466286"/>
              <a:gd name="connsiteY2" fmla="*/ 0 h 6241143"/>
              <a:gd name="connsiteX3" fmla="*/ 11466286 w 11466286"/>
              <a:gd name="connsiteY3" fmla="*/ 604782 h 6241143"/>
              <a:gd name="connsiteX4" fmla="*/ 11451772 w 11466286"/>
              <a:gd name="connsiteY4" fmla="*/ 5665389 h 6241143"/>
              <a:gd name="connsiteX5" fmla="*/ 10440589 w 11466286"/>
              <a:gd name="connsiteY5" fmla="*/ 6241143 h 6241143"/>
              <a:gd name="connsiteX6" fmla="*/ 1040211 w 11466286"/>
              <a:gd name="connsiteY6" fmla="*/ 6241143 h 6241143"/>
              <a:gd name="connsiteX7" fmla="*/ 14514 w 11466286"/>
              <a:gd name="connsiteY7" fmla="*/ 5665389 h 6241143"/>
              <a:gd name="connsiteX8" fmla="*/ 0 w 11466286"/>
              <a:gd name="connsiteY8" fmla="*/ 604782 h 624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66286" h="6241143">
                <a:moveTo>
                  <a:pt x="0" y="604782"/>
                </a:moveTo>
                <a:cubicBezTo>
                  <a:pt x="0" y="30289"/>
                  <a:pt x="465718" y="0"/>
                  <a:pt x="1040211" y="0"/>
                </a:cubicBezTo>
                <a:lnTo>
                  <a:pt x="10440589" y="0"/>
                </a:lnTo>
                <a:cubicBezTo>
                  <a:pt x="11015082" y="0"/>
                  <a:pt x="11466286" y="30289"/>
                  <a:pt x="11466286" y="604782"/>
                </a:cubicBezTo>
                <a:lnTo>
                  <a:pt x="11451772" y="5665389"/>
                </a:lnTo>
                <a:cubicBezTo>
                  <a:pt x="11451772" y="6239882"/>
                  <a:pt x="11015082" y="6241143"/>
                  <a:pt x="10440589" y="6241143"/>
                </a:cubicBezTo>
                <a:lnTo>
                  <a:pt x="1040211" y="6241143"/>
                </a:lnTo>
                <a:cubicBezTo>
                  <a:pt x="465718" y="6241143"/>
                  <a:pt x="14514" y="6239882"/>
                  <a:pt x="14514" y="5665389"/>
                </a:cubicBezTo>
                <a:lnTo>
                  <a:pt x="0" y="604782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 54"/>
          <p:cNvSpPr txBox="1">
            <a:spLocks/>
          </p:cNvSpPr>
          <p:nvPr/>
        </p:nvSpPr>
        <p:spPr>
          <a:xfrm>
            <a:off x="1216752" y="3425371"/>
            <a:ext cx="9773007" cy="19596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 with Machine Learning </a:t>
            </a:r>
            <a:endParaRPr lang="en-US" sz="4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Culbertson 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Virginia</a:t>
            </a:r>
          </a:p>
          <a:p>
            <a:pPr>
              <a:spcBef>
                <a:spcPts val="0"/>
              </a:spcBef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16,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cdn2.vox-cdn.com/uploads/chorus_image/image/49666917/shutterstock_201425834.0.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7252" y="3934502"/>
            <a:ext cx="2315233" cy="16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sign-guidelines.web.cern.ch/sites/design-guidelines.web.cern.ch/files/u6/CERN-logo_outli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749" y="3934502"/>
            <a:ext cx="1672622" cy="164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the Test Sample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10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625" y="1792613"/>
            <a:ext cx="958728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used Monte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arlo simulations to generate my data for this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software packages were used to generate the initial hadrons and then the following jets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chose to generate the </a:t>
            </a:r>
            <a:r>
              <a:rPr lang="en-US" sz="2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tt+jj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process, where the proton collision produces 2 top quarks + 2 other hadrons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849" y="4102757"/>
            <a:ext cx="1928438" cy="1928438"/>
          </a:xfrm>
          <a:prstGeom prst="rect">
            <a:avLst/>
          </a:prstGeom>
        </p:spPr>
      </p:pic>
      <p:pic>
        <p:nvPicPr>
          <p:cNvPr id="9218" name="Picture 2" descr="http://www.infosun.fim.uni-passau.de/se/pythia/pythi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212" y="812231"/>
            <a:ext cx="2107332" cy="120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1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the jets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11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625" y="1792613"/>
            <a:ext cx="75723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MadGraph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gives the trajectories of the initial particles (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tt+jj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Pythia +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FastJet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gives me the trajectory of the resulting jets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matched each jet to an initial particle by picking out particle/jet pairs that are going very closely in the same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129337" y="2562449"/>
            <a:ext cx="3357562" cy="2980609"/>
            <a:chOff x="8520112" y="2722591"/>
            <a:chExt cx="2924175" cy="25958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3410" t="45500" r="50284"/>
            <a:stretch/>
          </p:blipFill>
          <p:spPr>
            <a:xfrm>
              <a:off x="8520112" y="2722591"/>
              <a:ext cx="2924175" cy="259587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8634412" y="2839453"/>
              <a:ext cx="525630" cy="519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 flipV="1">
            <a:off x="10056488" y="2974084"/>
            <a:ext cx="114208" cy="11326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10184825" y="4106780"/>
            <a:ext cx="586868" cy="10696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Look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12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04" y="1610100"/>
            <a:ext cx="4854742" cy="3424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256" y="1522826"/>
            <a:ext cx="4993544" cy="3522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6502" y="5487358"/>
            <a:ext cx="9587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attributes have very similar distributions…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Structure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13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347" y="1650576"/>
            <a:ext cx="9587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Displaying gluonjetP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8" name="Picture 4" descr="https://gm1.ggpht.com/qy8MtbrjnhY8-3VbEUaw3hWu9ytGjv5CPjFd5LMOyaA3CdRFh7XmD8nSFp_WOAoUWn2yAMl7lil_C5LiW8_BkerGjSFrIzzz2DPrZyuH93NJ39iGROQZZmCy3IbHZBQTpccjFqmd2XurNP3hA8sEEnsjGf8FXukFOlIKEm-pIv4SFT-YvYB4huKmWisNstUgrYa1P90JGg0C8g87BjMi8VdEUAu5wSuNLUtbe9nhL3vOcHusc6zSh6HE5bUczbBNkdrh-ZtseXzOH1OY_YDQQVrI7VbX6NehTpN8aFfeWlo9td-725jb-4DrP8uRovTusevdEgzmnNIxc6o3I9CJCQdW01w0i6lIOkIkwNysEd0EBNZv_ixvIecR3NDZszg9qmEoaxbOgQLmUolGXLjTY2Js6BcTpd4lRe8av7SIQm33YQCE3aehpOnQHj432FKQUlsdEpAp0Zva5SSfcvD-11zbEWe9-mkET71lA1QYeE3efRs7cbXJLZF-mAbV0TUK_DEPo-RVx_JonDntagRhqYNkvluGavJUA_dXRPzwzPY0hpKOWpvSGzbfUrkKAzuo43X1vceD0FgZw4MfCWyekvA5YeYXVSR9KAolOx6t3JeAD-FRMdWziWmzxQCEg3YT0O5Od57t-OPF-Bnaqa6jvvgpL3c5MTXbAS1Kkvd5mYs2jPQqFIOeUm4wg12WBbcUI20vCutddLWlJw=w1366-h661-l75-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446187"/>
            <a:ext cx="5526225" cy="37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s://gm1.ggpht.com/ZllS-mEvb5b2pzj-FoevbzUOV51BdT2rbR1XheGJFTalTsDJLLJgwXP334rWhuZyyNnArEa_4bYnLa2qwr-KAsc6TlKP3X0vxTvI3qjx0nOE4cK-L9L4gNUbOZk5i1cvZE8ItIYHfqoH8C8kE_pdB6iyx2gOyfhAyjEHA-j4WMXm2S6ocpemrmpPBpgdEIbdLqttCzzkMU5TQ4lqPOyaOnuuDoNmegXJEWmkHKweyIVG93iXVgAEKLLROTbMmMvw_ua0yFZ9HOvgLeN6A0J-AsuBDyr8nrqvyWh2-Gtt7X3lZteMMQsQbpUFEIEJ-Kl5gm5oa33Q3r8h2Uu1Z1jvZwtZ02MQjff9pStqu3rLRhGACUOMWCNAhtGBfZDbT1nexXLr0TiatpAq94API-hJ2JNhvQ9TrEKIMLNm4Lkp_hjKNTBJhmDM-THS8gjSq_n1xM-TaU3NjQVUeeICRhg3iEmlrZ_jw1aygr14rQK-eYeef6t9n3zrH131blqe2ngc2rygYA3bKIOrXK4Nmb6qom4RPSI277Vs_3PKe-v0IHIKfQohEL73Rl4wcoZx1shV35ucnEV5Zz3uB3f1IMzBk4GECY340T8EN_bVZcUlcZ8MXhEByz02zN9c3O2ecOXEf-H8G0CZ6kYyXl1s-cnINrPfJPttEJ2k9aObe6-LmdntcGhWi4LCgzQiDPRS8MZf23mewjciDk4IM5c=w1366-h661-l75-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394" y="1459792"/>
            <a:ext cx="5506062" cy="37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94913" y="5378345"/>
            <a:ext cx="9587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Plotting the distributions of a jet constituents reveals the difference in structure between flavors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14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713" y="1768872"/>
            <a:ext cx="95872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output mainly gives direction and energy information of 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information of a jet’s constituents, I can determine how spread out a jet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included multiple variables meant to measure this attribute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Importance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15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214437" y="1331919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0757" y="1894637"/>
            <a:ext cx="38030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a random column for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most attributes that performed worse than the random column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56" y="1565498"/>
            <a:ext cx="6400000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Importance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16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214437" y="1331919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0757" y="1894637"/>
            <a:ext cx="38030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a random column for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most attributes that performed worse than the random column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56" y="1565498"/>
            <a:ext cx="6400000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17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214437" y="1331919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0757" y="1020310"/>
            <a:ext cx="38030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algorithms tested (C5.0,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Jrip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had similar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models hardly ever predicts that a jet comes from light quarks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on other classes is relatively good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00" y="1610100"/>
            <a:ext cx="6400000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this Performance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18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214437" y="1331919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289" y="1894637"/>
            <a:ext cx="98463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engineer attributes that discriminate light jets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sample size was quite small (16,000 total jets) by physics standard, so this could be improved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 potential for this project take advantage of deep learning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19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262563" y="1060901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166" y="4583115"/>
            <a:ext cx="1135406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can turn my 2D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images, where each bin in the histogram represents a pixel.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convolutional neural network can then learn the general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29" y="1715914"/>
            <a:ext cx="5067300" cy="2705100"/>
          </a:xfrm>
          <a:prstGeom prst="rect">
            <a:avLst/>
          </a:prstGeom>
        </p:spPr>
      </p:pic>
      <p:pic>
        <p:nvPicPr>
          <p:cNvPr id="19460" name="Picture 4" descr="https://gm1.ggpht.com/CeVCuYAD1NzFEdAepap9i_z6WpAcNS7k8oZGnVzHzPhB0jO8ZgeJ10EnykfWu0sfZ2LEs1P3LXBo7Jqp4TEkqu6PUzV-V9NyQB-O_SSnfQ4c3qerDiXbPiXNC1CF2wdjNhji7D6JYSnJxPivFLCTq5KaHniewmb3IwhSkfWtWqlEcaYDn80FYXZCC8MxggVXufOJsznCqyF404U4OVIPsGvC_dvPc9v7u_uoQfrrf_5VlGNQavIhuG-YInmEnryVrc3QyIRyIbyjzdWcU45reg3vMJm5RpBpMIltarz8EHA1zthSLwD5pktsNO4ELbLugDDMsmHCSFerCLEVsM8c_YGHBzObJc4bCLvkfK-zUByu9poY-IKSZo7CjvbWuHh7iDHHOgi4Aq4_TcvK-Zxp29e100NNvdy5Jdum_7RtT_TPaUgAqhhY47upOY3v0ZGswQEwGXvVwdGKNMpedUJuZLe8OqW4TqoPUaJU2u96innKdwdYc8x2TzneBZ0a7g47rjQ_SS-LBeUGh5hWr7mDx4FvMpr9W_cqnwY3hJheUFPhokAs2szodyj6kft4vgTkBQ0_gok89IMv7oWCA7WSzk39z8rxryDVXmuPPDP9WX248XE_NAbb_xCDWM2bu_85tTFcVb9WsFXBVmmz3NCTlfNgDUsto-AsS8f-KQmch-QnfpqX0QcRsOK0JBRvP73rYtHyv3fUKeETnQ=w1366-h661-l75-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67" y="1715914"/>
            <a:ext cx="4092246" cy="276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9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192578"/>
            <a:ext cx="114681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Large Hadron Collider?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2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Shape 63"/>
          <p:cNvSpPr txBox="1">
            <a:spLocks/>
          </p:cNvSpPr>
          <p:nvPr/>
        </p:nvSpPr>
        <p:spPr>
          <a:xfrm>
            <a:off x="1816881" y="5024383"/>
            <a:ext cx="10405281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1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://atlasexperiment.org/photos/atlas_photos/selected-photos/detector-site/surface/9906026-A4-at-144-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2" y="1919606"/>
            <a:ext cx="5474865" cy="39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arge hadron colli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97" y="1919606"/>
            <a:ext cx="5863189" cy="39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7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20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262563" y="1060901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58" y="1641057"/>
            <a:ext cx="7467600" cy="293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5166" y="4583115"/>
            <a:ext cx="113540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neural network would need to classify a rather sparse jet distribution (left)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 taken from another jet study with higher statistics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21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262563" y="1060901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966" y="1747908"/>
            <a:ext cx="113540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Currently, my attempts at machine learning have mixed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Top/gluon jet discrimination performs well,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jet discrimination performs very poorly</a:t>
            </a:r>
          </a:p>
          <a:p>
            <a:pPr lvl="1"/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project has potential to use deep neural networks to improve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closely examines jet structure</a:t>
            </a:r>
          </a:p>
          <a:p>
            <a:pPr lvl="1"/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22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262563" y="1060901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966" y="1747908"/>
            <a:ext cx="11354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more images and train neural network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particle decay to my dataset to add more realism</a:t>
            </a:r>
          </a:p>
          <a:p>
            <a:pPr marL="1371600" lvl="2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breaks up my “top flavor” into bottom and charm flavors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from 4-flavor scheme to 5-flavor scheme at generation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detector simulation to my dataset</a:t>
            </a:r>
          </a:p>
        </p:txBody>
      </p:sp>
    </p:spTree>
    <p:extLst>
      <p:ext uri="{BB962C8B-B14F-4D97-AF65-F5344CB8AC3E}">
        <p14:creationId xmlns:p14="http://schemas.microsoft.com/office/powerpoint/2010/main" val="33225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192578"/>
            <a:ext cx="114681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CMS Detector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3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Shape 63"/>
          <p:cNvSpPr txBox="1">
            <a:spLocks/>
          </p:cNvSpPr>
          <p:nvPr/>
        </p:nvSpPr>
        <p:spPr>
          <a:xfrm>
            <a:off x="1816881" y="5024383"/>
            <a:ext cx="10405281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1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http://www.physics.ohio-state.edu/~ntg/random/full_size/CMSdetc3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22" y="1957574"/>
            <a:ext cx="5538672" cy="391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hep.baylor.edu/hatake/photos/CMS/CMSdetect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65" y="1974720"/>
            <a:ext cx="5868615" cy="389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3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4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Shape 63"/>
          <p:cNvSpPr txBox="1">
            <a:spLocks/>
          </p:cNvSpPr>
          <p:nvPr/>
        </p:nvSpPr>
        <p:spPr>
          <a:xfrm>
            <a:off x="1816881" y="5024383"/>
            <a:ext cx="10405281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1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://cms.web.cern.ch/sites/cms.web.cern.ch/files/styles/large/public/field/image/hiY1_0.jpg?itok=hWR38YY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9" y="396079"/>
            <a:ext cx="10521642" cy="60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physics overview…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5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0/00/Standard_Model_of_Elementary_Particles.svg/800px-Standard_Model_of_Elementary_Partic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02" y="1610100"/>
            <a:ext cx="6183132" cy="46450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/>
          <p:cNvSpPr txBox="1"/>
          <p:nvPr/>
        </p:nvSpPr>
        <p:spPr>
          <a:xfrm>
            <a:off x="8021054" y="1610100"/>
            <a:ext cx="37538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Fundamental Forces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Gravitational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Electromagnetic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physics overview…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6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0/00/Standard_Model_of_Elementary_Particles.svg/800px-Standard_Model_of_Elementary_Particles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3"/>
          <a:stretch/>
        </p:blipFill>
        <p:spPr bwMode="auto">
          <a:xfrm>
            <a:off x="2509134" y="1610101"/>
            <a:ext cx="6183132" cy="236834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Freeform 7"/>
          <p:cNvSpPr/>
          <p:nvPr/>
        </p:nvSpPr>
        <p:spPr>
          <a:xfrm>
            <a:off x="2963708" y="1661333"/>
            <a:ext cx="4481031" cy="2280748"/>
          </a:xfrm>
          <a:custGeom>
            <a:avLst/>
            <a:gdLst>
              <a:gd name="connsiteX0" fmla="*/ 3246591 w 4339544"/>
              <a:gd name="connsiteY0" fmla="*/ 1229147 h 1953640"/>
              <a:gd name="connsiteX1" fmla="*/ 3543771 w 4339544"/>
              <a:gd name="connsiteY1" fmla="*/ 893867 h 1953640"/>
              <a:gd name="connsiteX2" fmla="*/ 3589491 w 4339544"/>
              <a:gd name="connsiteY2" fmla="*/ 878627 h 1953640"/>
              <a:gd name="connsiteX3" fmla="*/ 3955251 w 4339544"/>
              <a:gd name="connsiteY3" fmla="*/ 710987 h 1953640"/>
              <a:gd name="connsiteX4" fmla="*/ 4305771 w 4339544"/>
              <a:gd name="connsiteY4" fmla="*/ 619547 h 1953640"/>
              <a:gd name="connsiteX5" fmla="*/ 4321011 w 4339544"/>
              <a:gd name="connsiteY5" fmla="*/ 512867 h 1953640"/>
              <a:gd name="connsiteX6" fmla="*/ 4336251 w 4339544"/>
              <a:gd name="connsiteY6" fmla="*/ 368087 h 1953640"/>
              <a:gd name="connsiteX7" fmla="*/ 4252431 w 4339544"/>
              <a:gd name="connsiteY7" fmla="*/ 208067 h 1953640"/>
              <a:gd name="connsiteX8" fmla="*/ 3955251 w 4339544"/>
              <a:gd name="connsiteY8" fmla="*/ 139487 h 1953640"/>
              <a:gd name="connsiteX9" fmla="*/ 480531 w 4339544"/>
              <a:gd name="connsiteY9" fmla="*/ 116627 h 1953640"/>
              <a:gd name="connsiteX10" fmla="*/ 297651 w 4339544"/>
              <a:gd name="connsiteY10" fmla="*/ 1747307 h 1953640"/>
              <a:gd name="connsiteX11" fmla="*/ 3002751 w 4339544"/>
              <a:gd name="connsiteY11" fmla="*/ 1876847 h 1953640"/>
              <a:gd name="connsiteX12" fmla="*/ 3246591 w 4339544"/>
              <a:gd name="connsiteY12" fmla="*/ 1229147 h 1953640"/>
              <a:gd name="connsiteX0" fmla="*/ 3246591 w 4338581"/>
              <a:gd name="connsiteY0" fmla="*/ 1228340 h 1952833"/>
              <a:gd name="connsiteX1" fmla="*/ 3543771 w 4338581"/>
              <a:gd name="connsiteY1" fmla="*/ 893060 h 1952833"/>
              <a:gd name="connsiteX2" fmla="*/ 3589491 w 4338581"/>
              <a:gd name="connsiteY2" fmla="*/ 877820 h 1952833"/>
              <a:gd name="connsiteX3" fmla="*/ 3955251 w 4338581"/>
              <a:gd name="connsiteY3" fmla="*/ 710180 h 1952833"/>
              <a:gd name="connsiteX4" fmla="*/ 4305771 w 4338581"/>
              <a:gd name="connsiteY4" fmla="*/ 618740 h 1952833"/>
              <a:gd name="connsiteX5" fmla="*/ 4321011 w 4338581"/>
              <a:gd name="connsiteY5" fmla="*/ 512060 h 1952833"/>
              <a:gd name="connsiteX6" fmla="*/ 4336251 w 4338581"/>
              <a:gd name="connsiteY6" fmla="*/ 367280 h 1952833"/>
              <a:gd name="connsiteX7" fmla="*/ 4267671 w 4338581"/>
              <a:gd name="connsiteY7" fmla="*/ 184400 h 1952833"/>
              <a:gd name="connsiteX8" fmla="*/ 3955251 w 4338581"/>
              <a:gd name="connsiteY8" fmla="*/ 138680 h 1952833"/>
              <a:gd name="connsiteX9" fmla="*/ 480531 w 4338581"/>
              <a:gd name="connsiteY9" fmla="*/ 115820 h 1952833"/>
              <a:gd name="connsiteX10" fmla="*/ 297651 w 4338581"/>
              <a:gd name="connsiteY10" fmla="*/ 1746500 h 1952833"/>
              <a:gd name="connsiteX11" fmla="*/ 3002751 w 4338581"/>
              <a:gd name="connsiteY11" fmla="*/ 1876040 h 1952833"/>
              <a:gd name="connsiteX12" fmla="*/ 3246591 w 4338581"/>
              <a:gd name="connsiteY12" fmla="*/ 1228340 h 1952833"/>
              <a:gd name="connsiteX0" fmla="*/ 3246591 w 4338581"/>
              <a:gd name="connsiteY0" fmla="*/ 1236808 h 1961301"/>
              <a:gd name="connsiteX1" fmla="*/ 3543771 w 4338581"/>
              <a:gd name="connsiteY1" fmla="*/ 901528 h 1961301"/>
              <a:gd name="connsiteX2" fmla="*/ 3589491 w 4338581"/>
              <a:gd name="connsiteY2" fmla="*/ 886288 h 1961301"/>
              <a:gd name="connsiteX3" fmla="*/ 3955251 w 4338581"/>
              <a:gd name="connsiteY3" fmla="*/ 718648 h 1961301"/>
              <a:gd name="connsiteX4" fmla="*/ 4305771 w 4338581"/>
              <a:gd name="connsiteY4" fmla="*/ 627208 h 1961301"/>
              <a:gd name="connsiteX5" fmla="*/ 4321011 w 4338581"/>
              <a:gd name="connsiteY5" fmla="*/ 520528 h 1961301"/>
              <a:gd name="connsiteX6" fmla="*/ 4336251 w 4338581"/>
              <a:gd name="connsiteY6" fmla="*/ 375748 h 1961301"/>
              <a:gd name="connsiteX7" fmla="*/ 4267671 w 4338581"/>
              <a:gd name="connsiteY7" fmla="*/ 192868 h 1961301"/>
              <a:gd name="connsiteX8" fmla="*/ 3955251 w 4338581"/>
              <a:gd name="connsiteY8" fmla="*/ 147148 h 1961301"/>
              <a:gd name="connsiteX9" fmla="*/ 480531 w 4338581"/>
              <a:gd name="connsiteY9" fmla="*/ 124288 h 1961301"/>
              <a:gd name="connsiteX10" fmla="*/ 297651 w 4338581"/>
              <a:gd name="connsiteY10" fmla="*/ 1754968 h 1961301"/>
              <a:gd name="connsiteX11" fmla="*/ 3002751 w 4338581"/>
              <a:gd name="connsiteY11" fmla="*/ 1884508 h 1961301"/>
              <a:gd name="connsiteX12" fmla="*/ 3246591 w 4338581"/>
              <a:gd name="connsiteY12" fmla="*/ 1236808 h 1961301"/>
              <a:gd name="connsiteX0" fmla="*/ 3246591 w 4338581"/>
              <a:gd name="connsiteY0" fmla="*/ 1236808 h 1961301"/>
              <a:gd name="connsiteX1" fmla="*/ 3543771 w 4338581"/>
              <a:gd name="connsiteY1" fmla="*/ 901528 h 1961301"/>
              <a:gd name="connsiteX2" fmla="*/ 3589491 w 4338581"/>
              <a:gd name="connsiteY2" fmla="*/ 886288 h 1961301"/>
              <a:gd name="connsiteX3" fmla="*/ 3955251 w 4338581"/>
              <a:gd name="connsiteY3" fmla="*/ 718648 h 1961301"/>
              <a:gd name="connsiteX4" fmla="*/ 4305771 w 4338581"/>
              <a:gd name="connsiteY4" fmla="*/ 627208 h 1961301"/>
              <a:gd name="connsiteX5" fmla="*/ 4321011 w 4338581"/>
              <a:gd name="connsiteY5" fmla="*/ 520528 h 1961301"/>
              <a:gd name="connsiteX6" fmla="*/ 4336251 w 4338581"/>
              <a:gd name="connsiteY6" fmla="*/ 375748 h 1961301"/>
              <a:gd name="connsiteX7" fmla="*/ 4267671 w 4338581"/>
              <a:gd name="connsiteY7" fmla="*/ 192868 h 1961301"/>
              <a:gd name="connsiteX8" fmla="*/ 3955251 w 4338581"/>
              <a:gd name="connsiteY8" fmla="*/ 147148 h 1961301"/>
              <a:gd name="connsiteX9" fmla="*/ 480531 w 4338581"/>
              <a:gd name="connsiteY9" fmla="*/ 124288 h 1961301"/>
              <a:gd name="connsiteX10" fmla="*/ 297651 w 4338581"/>
              <a:gd name="connsiteY10" fmla="*/ 1754968 h 1961301"/>
              <a:gd name="connsiteX11" fmla="*/ 3002751 w 4338581"/>
              <a:gd name="connsiteY11" fmla="*/ 1884508 h 1961301"/>
              <a:gd name="connsiteX12" fmla="*/ 3246591 w 4338581"/>
              <a:gd name="connsiteY12" fmla="*/ 1236808 h 1961301"/>
              <a:gd name="connsiteX0" fmla="*/ 3246591 w 4347270"/>
              <a:gd name="connsiteY0" fmla="*/ 1236808 h 1961301"/>
              <a:gd name="connsiteX1" fmla="*/ 3543771 w 4347270"/>
              <a:gd name="connsiteY1" fmla="*/ 901528 h 1961301"/>
              <a:gd name="connsiteX2" fmla="*/ 3589491 w 4347270"/>
              <a:gd name="connsiteY2" fmla="*/ 886288 h 1961301"/>
              <a:gd name="connsiteX3" fmla="*/ 3955251 w 4347270"/>
              <a:gd name="connsiteY3" fmla="*/ 718648 h 1961301"/>
              <a:gd name="connsiteX4" fmla="*/ 4305771 w 4347270"/>
              <a:gd name="connsiteY4" fmla="*/ 627208 h 1961301"/>
              <a:gd name="connsiteX5" fmla="*/ 4343871 w 4347270"/>
              <a:gd name="connsiteY5" fmla="*/ 512908 h 1961301"/>
              <a:gd name="connsiteX6" fmla="*/ 4336251 w 4347270"/>
              <a:gd name="connsiteY6" fmla="*/ 375748 h 1961301"/>
              <a:gd name="connsiteX7" fmla="*/ 4267671 w 4347270"/>
              <a:gd name="connsiteY7" fmla="*/ 192868 h 1961301"/>
              <a:gd name="connsiteX8" fmla="*/ 3955251 w 4347270"/>
              <a:gd name="connsiteY8" fmla="*/ 147148 h 1961301"/>
              <a:gd name="connsiteX9" fmla="*/ 480531 w 4347270"/>
              <a:gd name="connsiteY9" fmla="*/ 124288 h 1961301"/>
              <a:gd name="connsiteX10" fmla="*/ 297651 w 4347270"/>
              <a:gd name="connsiteY10" fmla="*/ 1754968 h 1961301"/>
              <a:gd name="connsiteX11" fmla="*/ 3002751 w 4347270"/>
              <a:gd name="connsiteY11" fmla="*/ 1884508 h 1961301"/>
              <a:gd name="connsiteX12" fmla="*/ 3246591 w 4347270"/>
              <a:gd name="connsiteY12" fmla="*/ 1236808 h 196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47270" h="1961301">
                <a:moveTo>
                  <a:pt x="3246591" y="1236808"/>
                </a:moveTo>
                <a:cubicBezTo>
                  <a:pt x="3336761" y="1072978"/>
                  <a:pt x="3486621" y="959948"/>
                  <a:pt x="3543771" y="901528"/>
                </a:cubicBezTo>
                <a:cubicBezTo>
                  <a:pt x="3600921" y="843108"/>
                  <a:pt x="3520911" y="916768"/>
                  <a:pt x="3589491" y="886288"/>
                </a:cubicBezTo>
                <a:cubicBezTo>
                  <a:pt x="3658071" y="855808"/>
                  <a:pt x="3835871" y="761828"/>
                  <a:pt x="3955251" y="718648"/>
                </a:cubicBezTo>
                <a:cubicBezTo>
                  <a:pt x="4074631" y="675468"/>
                  <a:pt x="4241001" y="661498"/>
                  <a:pt x="4305771" y="627208"/>
                </a:cubicBezTo>
                <a:cubicBezTo>
                  <a:pt x="4370541" y="592918"/>
                  <a:pt x="4338791" y="554818"/>
                  <a:pt x="4343871" y="512908"/>
                </a:cubicBezTo>
                <a:cubicBezTo>
                  <a:pt x="4348951" y="470998"/>
                  <a:pt x="4348951" y="429088"/>
                  <a:pt x="4336251" y="375748"/>
                </a:cubicBezTo>
                <a:cubicBezTo>
                  <a:pt x="4323551" y="322408"/>
                  <a:pt x="4331171" y="230968"/>
                  <a:pt x="4267671" y="192868"/>
                </a:cubicBezTo>
                <a:cubicBezTo>
                  <a:pt x="4204171" y="154768"/>
                  <a:pt x="4426421" y="196678"/>
                  <a:pt x="3955251" y="147148"/>
                </a:cubicBezTo>
                <a:cubicBezTo>
                  <a:pt x="3484081" y="97618"/>
                  <a:pt x="1090131" y="-143682"/>
                  <a:pt x="480531" y="124288"/>
                </a:cubicBezTo>
                <a:cubicBezTo>
                  <a:pt x="-129069" y="392258"/>
                  <a:pt x="-122719" y="1461598"/>
                  <a:pt x="297651" y="1754968"/>
                </a:cubicBezTo>
                <a:cubicBezTo>
                  <a:pt x="718021" y="2048338"/>
                  <a:pt x="2515071" y="1967058"/>
                  <a:pt x="3002751" y="1884508"/>
                </a:cubicBezTo>
                <a:cubicBezTo>
                  <a:pt x="3490431" y="1801958"/>
                  <a:pt x="3156421" y="1400638"/>
                  <a:pt x="3246591" y="123680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9134" y="3968712"/>
            <a:ext cx="6183132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Hadrons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are particles that can interact with the strong force!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strong force prevents these particles from existing independently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7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2900" y="1280738"/>
            <a:ext cx="6953250" cy="3723335"/>
            <a:chOff x="823912" y="1894637"/>
            <a:chExt cx="7678154" cy="3895725"/>
          </a:xfrm>
        </p:grpSpPr>
        <p:grpSp>
          <p:nvGrpSpPr>
            <p:cNvPr id="12" name="Group 11"/>
            <p:cNvGrpSpPr/>
            <p:nvPr/>
          </p:nvGrpSpPr>
          <p:grpSpPr>
            <a:xfrm>
              <a:off x="823912" y="1894637"/>
              <a:ext cx="7678154" cy="3895725"/>
              <a:chOff x="823912" y="1894637"/>
              <a:chExt cx="7678154" cy="38957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23912" y="1894637"/>
                <a:ext cx="7197141" cy="3895725"/>
                <a:chOff x="823912" y="1894637"/>
                <a:chExt cx="7197141" cy="3895725"/>
              </a:xfrm>
            </p:grpSpPr>
            <p:pic>
              <p:nvPicPr>
                <p:cNvPr id="8194" name="Picture 2" descr="http://cms.web.cern.ch/sites/cms.web.cern.ch/files/styles/large/public/field/image/Sketch_PartonParticleCaloJet.png?itok=SbSUp7_9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1743"/>
                <a:stretch/>
              </p:blipFill>
              <p:spPr bwMode="auto">
                <a:xfrm>
                  <a:off x="823912" y="1894637"/>
                  <a:ext cx="7197141" cy="3895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5855368" y="2561661"/>
                  <a:ext cx="1219200" cy="4989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8021054" y="1894637"/>
                <a:ext cx="481012" cy="38957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7761767" y="4763386"/>
              <a:ext cx="382773" cy="574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23" y="1782490"/>
            <a:ext cx="3914775" cy="29527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6275" y="5417753"/>
            <a:ext cx="9848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 strong force, lone hadrons create a shower of particles in their direction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8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7575" y="1719587"/>
            <a:ext cx="4676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Jets make “simple” processes much trickier to detect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an effective way to distinguish between different kinds of jets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650576"/>
            <a:ext cx="6448425" cy="41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30960"/>
            <a:ext cx="12192000" cy="427040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45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55603"/>
          </a:xfrm>
          <a:prstGeom prst="rect">
            <a:avLst/>
          </a:prstGeom>
          <a:solidFill>
            <a:srgbClr val="F4852A"/>
          </a:solidFill>
          <a:ln>
            <a:solidFill>
              <a:srgbClr val="F48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71436"/>
            <a:ext cx="2743200" cy="365125"/>
          </a:xfrm>
        </p:spPr>
        <p:txBody>
          <a:bodyPr/>
          <a:lstStyle/>
          <a:p>
            <a:fld id="{4FA2F5F6-D873-4667-A3CF-AAF2024BAF47}" type="slidenum">
              <a:rPr lang="en-US" sz="1800" b="1" smtClean="0">
                <a:solidFill>
                  <a:srgbClr val="002060"/>
                </a:solidFill>
              </a:rPr>
              <a:t>9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0" name="Shape 63"/>
          <p:cNvSpPr txBox="1">
            <a:spLocks/>
          </p:cNvSpPr>
          <p:nvPr/>
        </p:nvSpPr>
        <p:spPr>
          <a:xfrm>
            <a:off x="342900" y="1650576"/>
            <a:ext cx="85206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81000" y="6471436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 Flavor Identification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7"/>
          <p:cNvSpPr txBox="1">
            <a:spLocks/>
          </p:cNvSpPr>
          <p:nvPr/>
        </p:nvSpPr>
        <p:spPr>
          <a:xfrm>
            <a:off x="4114800" y="6461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Eric Culbertson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347" y="1650576"/>
            <a:ext cx="95872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flavor refers to the source particle of a 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flavor – up, down, strange quark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flavor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Gluon flavor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https://cdn2.vox-cdn.com/uploads/chorus_image/image/49666917/shutterstock_201425834.0.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37357" y="3671690"/>
            <a:ext cx="3384486" cy="238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717</Words>
  <Application>Microsoft Office PowerPoint</Application>
  <PresentationFormat>Widescreen</PresentationFormat>
  <Paragraphs>208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Analysis of Performance of a Radiation-Hard, Highly-Segmented Shashlik Electromagnetic Calorimeter in the CERN H4 Testbeam</vt:lpstr>
      <vt:lpstr>What is the Large Hadron Collider?</vt:lpstr>
      <vt:lpstr>The CMS Detector</vt:lpstr>
      <vt:lpstr>PowerPoint Presentation</vt:lpstr>
      <vt:lpstr>Brief physics overview…</vt:lpstr>
      <vt:lpstr>Brief physics overview…</vt:lpstr>
      <vt:lpstr>Jets</vt:lpstr>
      <vt:lpstr>Jets</vt:lpstr>
      <vt:lpstr>Jet Flavors</vt:lpstr>
      <vt:lpstr>Making the Test Sample</vt:lpstr>
      <vt:lpstr>Matching the jets</vt:lpstr>
      <vt:lpstr>Qualitative Look</vt:lpstr>
      <vt:lpstr>Jet Structure</vt:lpstr>
      <vt:lpstr>Feature Engineering</vt:lpstr>
      <vt:lpstr>Attribute Importance</vt:lpstr>
      <vt:lpstr>Attribute Importance</vt:lpstr>
      <vt:lpstr>Performance</vt:lpstr>
      <vt:lpstr>Improving this Performance</vt:lpstr>
      <vt:lpstr>Deep Neural Networks</vt:lpstr>
      <vt:lpstr>Deep Neural Networks</vt:lpstr>
      <vt:lpstr>Conclusions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Performance of a Radiation-Hard, Highly-Segmented Shashlik Electromagnetic Calorimeter in the CERN H4 Testbeam</dc:title>
  <dc:creator>Eric Culbertson</dc:creator>
  <cp:lastModifiedBy>Eric Culbertson</cp:lastModifiedBy>
  <cp:revision>59</cp:revision>
  <cp:lastPrinted>2016-11-10T17:01:59Z</cp:lastPrinted>
  <dcterms:created xsi:type="dcterms:W3CDTF">2016-11-09T18:43:31Z</dcterms:created>
  <dcterms:modified xsi:type="dcterms:W3CDTF">2016-12-16T15:22:50Z</dcterms:modified>
</cp:coreProperties>
</file>