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>
        <p:scale>
          <a:sx n="70" d="100"/>
          <a:sy n="70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 Dating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Culbertson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Project: Sentiment analysis of Tinder dating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grabbed a collection of tweets from New York and the LA area</a:t>
            </a:r>
          </a:p>
          <a:p>
            <a:r>
              <a:rPr lang="en-US" dirty="0" smtClean="0"/>
              <a:t>I wanted to see if attitudes on tinder differed between these locations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4" y="3628003"/>
            <a:ext cx="3152221" cy="2961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39" y="3628003"/>
            <a:ext cx="3385651" cy="29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60" y="2749227"/>
            <a:ext cx="4082821" cy="3784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50" y="2749227"/>
            <a:ext cx="3938484" cy="378463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09934" y="1725372"/>
            <a:ext cx="8946541" cy="4195481"/>
          </a:xfrm>
        </p:spPr>
        <p:txBody>
          <a:bodyPr/>
          <a:lstStyle/>
          <a:p>
            <a:r>
              <a:rPr lang="en-US" dirty="0" smtClean="0"/>
              <a:t>Tweets from LA are overall more positive and less negative than tweets from New York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3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97826"/>
            <a:ext cx="8946541" cy="4607189"/>
          </a:xfrm>
        </p:spPr>
        <p:txBody>
          <a:bodyPr/>
          <a:lstStyle/>
          <a:p>
            <a:r>
              <a:rPr lang="en-US" dirty="0" smtClean="0"/>
              <a:t>Predicting a gender based on preferences is much easier than determining a match</a:t>
            </a:r>
          </a:p>
          <a:p>
            <a:endParaRPr lang="en-US" dirty="0" smtClean="0"/>
          </a:p>
          <a:p>
            <a:r>
              <a:rPr lang="en-US" dirty="0" smtClean="0"/>
              <a:t>Preference for attractiveness is a good indicator of gender (playing into our stereotypes)</a:t>
            </a:r>
          </a:p>
          <a:p>
            <a:endParaRPr lang="en-US" dirty="0" smtClean="0"/>
          </a:p>
          <a:p>
            <a:r>
              <a:rPr lang="en-US" dirty="0" smtClean="0"/>
              <a:t>Because models for determining matches were not great, we should be suspicious of the variable importance they show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Different areas do seem to show different attitudes towards Tinder</a:t>
            </a:r>
          </a:p>
          <a:p>
            <a:pPr lvl="1"/>
            <a:r>
              <a:rPr lang="en-US" dirty="0" smtClean="0"/>
              <a:t>It might be more interesting to compare two cities from different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preferences for partners differ between genders?</a:t>
            </a:r>
          </a:p>
          <a:p>
            <a:pPr lvl="1"/>
            <a:r>
              <a:rPr lang="en-US" dirty="0" smtClean="0"/>
              <a:t>Provided data set is equipped with numerous attributes that we could test</a:t>
            </a:r>
            <a:endParaRPr lang="en-US" dirty="0"/>
          </a:p>
          <a:p>
            <a:pPr lvl="1"/>
            <a:r>
              <a:rPr lang="en-US" dirty="0" smtClean="0"/>
              <a:t>We can try to determine gender based on attribute preference</a:t>
            </a:r>
          </a:p>
          <a:p>
            <a:pPr lvl="1"/>
            <a:r>
              <a:rPr lang="en-US" dirty="0" smtClean="0"/>
              <a:t>We can also try to rank attribute importance for each gender when predicting a match</a:t>
            </a:r>
          </a:p>
          <a:p>
            <a:pPr lvl="1"/>
            <a:endParaRPr lang="en-US" dirty="0"/>
          </a:p>
          <a:p>
            <a:r>
              <a:rPr lang="en-US" dirty="0" smtClean="0"/>
              <a:t>As an additional study, I performed a sentiment analysis on Tinder for two different cities</a:t>
            </a:r>
          </a:p>
          <a:p>
            <a:pPr lvl="1"/>
            <a:r>
              <a:rPr lang="en-US" dirty="0" smtClean="0"/>
              <a:t>Is Tinder better received in other areas?</a:t>
            </a:r>
          </a:p>
        </p:txBody>
      </p:sp>
    </p:spTree>
    <p:extLst>
      <p:ext uri="{BB962C8B-B14F-4D97-AF65-F5344CB8AC3E}">
        <p14:creationId xmlns:p14="http://schemas.microsoft.com/office/powerpoint/2010/main" val="304520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dataset, there was a bunch of missing data that needed to be accounted for</a:t>
            </a:r>
          </a:p>
          <a:p>
            <a:endParaRPr lang="en-US" dirty="0"/>
          </a:p>
          <a:p>
            <a:r>
              <a:rPr lang="en-US" dirty="0" smtClean="0"/>
              <a:t>I first removed all columns that had more than 10% NA’s</a:t>
            </a:r>
          </a:p>
          <a:p>
            <a:endParaRPr lang="en-US" dirty="0"/>
          </a:p>
          <a:p>
            <a:r>
              <a:rPr lang="en-US" dirty="0" smtClean="0"/>
              <a:t>Then, I used the mice package to remove NA’s</a:t>
            </a:r>
          </a:p>
          <a:p>
            <a:pPr lvl="1"/>
            <a:r>
              <a:rPr lang="en-US" dirty="0" smtClean="0"/>
              <a:t>Mice uses PMM for numeric variables, and </a:t>
            </a:r>
            <a:r>
              <a:rPr lang="en-US" dirty="0" err="1" smtClean="0"/>
              <a:t>polyreg</a:t>
            </a:r>
            <a:r>
              <a:rPr lang="en-US" dirty="0" smtClean="0"/>
              <a:t> for categorical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282226" cy="4195481"/>
          </a:xfrm>
        </p:spPr>
        <p:txBody>
          <a:bodyPr/>
          <a:lstStyle/>
          <a:p>
            <a:r>
              <a:rPr lang="en-US" dirty="0" smtClean="0"/>
              <a:t>Mice assumes that the missing values are randomly distributed</a:t>
            </a:r>
          </a:p>
          <a:p>
            <a:endParaRPr lang="en-US" dirty="0"/>
          </a:p>
          <a:p>
            <a:r>
              <a:rPr lang="en-US" dirty="0" smtClean="0"/>
              <a:t>As shown in the plot to the right, this isn’t always the case</a:t>
            </a:r>
          </a:p>
          <a:p>
            <a:endParaRPr lang="en-US" dirty="0"/>
          </a:p>
          <a:p>
            <a:r>
              <a:rPr lang="en-US" dirty="0" smtClean="0"/>
              <a:t>Yellow clusters appear when certain waves are missing attributes for all participants</a:t>
            </a:r>
          </a:p>
          <a:p>
            <a:endParaRPr lang="en-US" dirty="0"/>
          </a:p>
          <a:p>
            <a:r>
              <a:rPr lang="en-US" dirty="0" smtClean="0"/>
              <a:t>I chose to ignore these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6" y="1443530"/>
            <a:ext cx="430590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1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numerical attributes were simply normalized such that they span from 0 to 1</a:t>
            </a:r>
          </a:p>
          <a:p>
            <a:endParaRPr lang="en-US" dirty="0"/>
          </a:p>
          <a:p>
            <a:r>
              <a:rPr lang="en-US" dirty="0" smtClean="0"/>
              <a:t>For some attributes, however, certain waves defined attributes in different ways (</a:t>
            </a:r>
            <a:r>
              <a:rPr lang="en-US" dirty="0" err="1" smtClean="0"/>
              <a:t>eg</a:t>
            </a:r>
            <a:r>
              <a:rPr lang="en-US" dirty="0" smtClean="0"/>
              <a:t>. attr4_1, sinc4_1, …)</a:t>
            </a:r>
          </a:p>
          <a:p>
            <a:pPr lvl="1"/>
            <a:r>
              <a:rPr lang="en-US" dirty="0" smtClean="0"/>
              <a:t>These attributes where sometimes on a scale from 0-10, and other times 100 points were allotted among the 5-6 attributes</a:t>
            </a:r>
          </a:p>
          <a:p>
            <a:pPr lvl="1"/>
            <a:r>
              <a:rPr lang="en-US" dirty="0" smtClean="0"/>
              <a:t>To handle this, I added up the values of all attributes in the grouping and then divided each attribute by the sum</a:t>
            </a:r>
          </a:p>
        </p:txBody>
      </p:sp>
    </p:spTree>
    <p:extLst>
      <p:ext uri="{BB962C8B-B14F-4D97-AF65-F5344CB8AC3E}">
        <p14:creationId xmlns:p14="http://schemas.microsoft.com/office/powerpoint/2010/main" val="303952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age_diff</a:t>
            </a:r>
            <a:r>
              <a:rPr lang="en-US" dirty="0" smtClean="0"/>
              <a:t>”  = participant’s age – date’s age</a:t>
            </a:r>
          </a:p>
          <a:p>
            <a:endParaRPr lang="en-US" dirty="0"/>
          </a:p>
          <a:p>
            <a:r>
              <a:rPr lang="en-US" dirty="0" smtClean="0"/>
              <a:t>“confidence”  = sum of how highly the participant rated him/herself</a:t>
            </a:r>
          </a:p>
          <a:p>
            <a:endParaRPr lang="en-US" dirty="0"/>
          </a:p>
          <a:p>
            <a:r>
              <a:rPr lang="en-US" dirty="0" smtClean="0"/>
              <a:t>“similarity” = a “distance” between the rating of the participant and the rating of the date in attractiveness, fun, ambition,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7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838" y="1474782"/>
            <a:ext cx="4987999" cy="4195481"/>
          </a:xfrm>
        </p:spPr>
        <p:txBody>
          <a:bodyPr/>
          <a:lstStyle/>
          <a:p>
            <a:r>
              <a:rPr lang="en-US" dirty="0" smtClean="0"/>
              <a:t>I wanted to see if I could predict gender based on stated partner preference</a:t>
            </a:r>
          </a:p>
          <a:p>
            <a:endParaRPr lang="en-US" dirty="0"/>
          </a:p>
          <a:p>
            <a:r>
              <a:rPr lang="en-US" dirty="0" smtClean="0"/>
              <a:t>It seems easiest to determine gender based on how much they prefer attractiveness</a:t>
            </a:r>
          </a:p>
          <a:p>
            <a:endParaRPr lang="en-US" dirty="0"/>
          </a:p>
          <a:p>
            <a:r>
              <a:rPr lang="en-US" dirty="0" smtClean="0"/>
              <a:t>Variable importance done with random forest, and prediction done with C5.0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4" y="666838"/>
            <a:ext cx="4855879" cy="40291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06515"/>
              </p:ext>
            </p:extLst>
          </p:nvPr>
        </p:nvGraphicFramePr>
        <p:xfrm>
          <a:off x="4623723" y="5333066"/>
          <a:ext cx="6914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770"/>
                <a:gridCol w="2304770"/>
                <a:gridCol w="23047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</a:t>
                      </a:r>
                      <a:r>
                        <a:rPr lang="en-US" baseline="0" dirty="0" smtClean="0"/>
                        <a:t>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Predicted: 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Actual: Female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Actual: Male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00C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3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variable importance for each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71130" cy="4195481"/>
          </a:xfrm>
        </p:spPr>
        <p:txBody>
          <a:bodyPr/>
          <a:lstStyle/>
          <a:p>
            <a:r>
              <a:rPr lang="en-US" dirty="0" smtClean="0"/>
              <a:t>To test this, I split up the data set into halves to separate the genders</a:t>
            </a:r>
          </a:p>
          <a:p>
            <a:endParaRPr lang="en-US" dirty="0"/>
          </a:p>
          <a:p>
            <a:r>
              <a:rPr lang="en-US" dirty="0" smtClean="0"/>
              <a:t>Using the random forest package, I determined which attributes were most important in determining a match</a:t>
            </a:r>
          </a:p>
          <a:p>
            <a:endParaRPr lang="en-US" dirty="0"/>
          </a:p>
          <a:p>
            <a:r>
              <a:rPr lang="en-US" dirty="0"/>
              <a:t>Variables chosen: </a:t>
            </a:r>
            <a:r>
              <a:rPr lang="en-US" dirty="0" err="1"/>
              <a:t>samerace</a:t>
            </a:r>
            <a:r>
              <a:rPr lang="en-US" dirty="0"/>
              <a:t>, </a:t>
            </a:r>
            <a:r>
              <a:rPr lang="en-US" dirty="0" err="1"/>
              <a:t>attr_o</a:t>
            </a:r>
            <a:r>
              <a:rPr lang="en-US" dirty="0"/>
              <a:t>, </a:t>
            </a:r>
            <a:r>
              <a:rPr lang="en-US" dirty="0" err="1"/>
              <a:t>sinc_o</a:t>
            </a:r>
            <a:r>
              <a:rPr lang="en-US" dirty="0"/>
              <a:t>, </a:t>
            </a:r>
            <a:r>
              <a:rPr lang="en-US" dirty="0" err="1"/>
              <a:t>intel_o</a:t>
            </a:r>
            <a:r>
              <a:rPr lang="en-US" dirty="0"/>
              <a:t>, </a:t>
            </a:r>
            <a:r>
              <a:rPr lang="en-US" dirty="0" err="1"/>
              <a:t>fun_o</a:t>
            </a:r>
            <a:r>
              <a:rPr lang="en-US" dirty="0"/>
              <a:t>, </a:t>
            </a:r>
            <a:r>
              <a:rPr lang="en-US" dirty="0" err="1"/>
              <a:t>amb_o</a:t>
            </a:r>
            <a:r>
              <a:rPr lang="en-US" dirty="0"/>
              <a:t>, </a:t>
            </a:r>
            <a:r>
              <a:rPr lang="en-US" dirty="0" smtClean="0"/>
              <a:t>race</a:t>
            </a:r>
            <a:r>
              <a:rPr lang="en-US" dirty="0"/>
              <a:t>, </a:t>
            </a:r>
            <a:r>
              <a:rPr lang="en-US" dirty="0" err="1"/>
              <a:t>career_c,age_diff</a:t>
            </a:r>
            <a:r>
              <a:rPr lang="en-US" dirty="0" smtClean="0"/>
              <a:t>, </a:t>
            </a:r>
            <a:r>
              <a:rPr lang="en-US" dirty="0" err="1"/>
              <a:t>int_corr</a:t>
            </a:r>
            <a:r>
              <a:rPr lang="en-US" dirty="0"/>
              <a:t>, similarity, confidence, date, </a:t>
            </a:r>
            <a:r>
              <a:rPr lang="en-US" dirty="0" err="1" smtClean="0"/>
              <a:t>field_cd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Variable Importance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63" y="1395191"/>
            <a:ext cx="4562509" cy="373026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64538"/>
              </p:ext>
            </p:extLst>
          </p:nvPr>
        </p:nvGraphicFramePr>
        <p:xfrm>
          <a:off x="256577" y="5325121"/>
          <a:ext cx="56950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075"/>
                <a:gridCol w="2010885"/>
                <a:gridCol w="188808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Predicted:</a:t>
                      </a:r>
                      <a:r>
                        <a:rPr lang="en-US" sz="1600" baseline="0" dirty="0" smtClean="0"/>
                        <a:t>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Predicted:1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Actual:0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Actual: 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00C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47169"/>
              </p:ext>
            </p:extLst>
          </p:nvPr>
        </p:nvGraphicFramePr>
        <p:xfrm>
          <a:off x="6268970" y="5336274"/>
          <a:ext cx="569504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075"/>
                <a:gridCol w="2010885"/>
                <a:gridCol w="1888084"/>
              </a:tblGrid>
              <a:tr h="3596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Predicted:</a:t>
                      </a:r>
                      <a:r>
                        <a:rPr lang="en-US" sz="1600" baseline="0" dirty="0" smtClean="0"/>
                        <a:t>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Predicted: 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Actual: 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Actual: 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B00C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16" y="1395191"/>
            <a:ext cx="4798352" cy="37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9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580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Speed Dating Analysis</vt:lpstr>
      <vt:lpstr>Primary Goals</vt:lpstr>
      <vt:lpstr>Data Cleaning</vt:lpstr>
      <vt:lpstr>Data Cleaning</vt:lpstr>
      <vt:lpstr>Normalization</vt:lpstr>
      <vt:lpstr>Added Variables</vt:lpstr>
      <vt:lpstr>Classifying gender</vt:lpstr>
      <vt:lpstr>Ranking variable importance for each gender</vt:lpstr>
      <vt:lpstr>Ranking Variable Importance</vt:lpstr>
      <vt:lpstr>Extra Project: Sentiment analysis of Tinder dating app</vt:lpstr>
      <vt:lpstr>Polarity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Dating Analysis</dc:title>
  <dc:creator>Eric Culbertson</dc:creator>
  <cp:lastModifiedBy>Eric Culbertson</cp:lastModifiedBy>
  <cp:revision>10</cp:revision>
  <dcterms:created xsi:type="dcterms:W3CDTF">2016-11-07T16:23:26Z</dcterms:created>
  <dcterms:modified xsi:type="dcterms:W3CDTF">2016-11-07T17:55:26Z</dcterms:modified>
</cp:coreProperties>
</file>