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handoutMasterIdLst>
    <p:handoutMasterId r:id="rId29"/>
  </p:handoutMasterIdLst>
  <p:sldIdLst>
    <p:sldId id="256" r:id="rId3"/>
    <p:sldId id="276" r:id="rId4"/>
    <p:sldId id="277" r:id="rId5"/>
    <p:sldId id="275" r:id="rId6"/>
    <p:sldId id="289" r:id="rId7"/>
    <p:sldId id="280" r:id="rId8"/>
    <p:sldId id="284" r:id="rId9"/>
    <p:sldId id="285" r:id="rId10"/>
    <p:sldId id="286" r:id="rId11"/>
    <p:sldId id="287" r:id="rId12"/>
    <p:sldId id="288" r:id="rId13"/>
    <p:sldId id="281" r:id="rId14"/>
    <p:sldId id="259" r:id="rId15"/>
    <p:sldId id="262" r:id="rId16"/>
    <p:sldId id="265" r:id="rId17"/>
    <p:sldId id="266" r:id="rId18"/>
    <p:sldId id="273" r:id="rId19"/>
    <p:sldId id="274" r:id="rId20"/>
    <p:sldId id="257" r:id="rId21"/>
    <p:sldId id="258" r:id="rId22"/>
    <p:sldId id="268" r:id="rId23"/>
    <p:sldId id="261" r:id="rId24"/>
    <p:sldId id="269" r:id="rId25"/>
    <p:sldId id="263"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CCDD29-10D3-4FE7-9CE8-F70772FDC222}">
          <p14:sldIdLst>
            <p14:sldId id="256"/>
            <p14:sldId id="276"/>
            <p14:sldId id="277"/>
            <p14:sldId id="275"/>
            <p14:sldId id="289"/>
            <p14:sldId id="280"/>
            <p14:sldId id="284"/>
            <p14:sldId id="285"/>
            <p14:sldId id="286"/>
            <p14:sldId id="287"/>
            <p14:sldId id="288"/>
            <p14:sldId id="281"/>
          </p14:sldIdLst>
        </p14:section>
        <p14:section name="Project Plan" id="{84B511A2-FDDB-41A8-B349-4876E89AC3B5}">
          <p14:sldIdLst>
            <p14:sldId id="259"/>
            <p14:sldId id="262"/>
            <p14:sldId id="265"/>
            <p14:sldId id="266"/>
            <p14:sldId id="273"/>
            <p14:sldId id="274"/>
            <p14:sldId id="257"/>
            <p14:sldId id="258"/>
            <p14:sldId id="268"/>
            <p14:sldId id="261"/>
            <p14:sldId id="269"/>
            <p14:sldId id="263"/>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6721E9-16D9-4821-8D44-19117A6CDF9E}" type="datetimeFigureOut">
              <a:rPr lang="en-US" smtClean="0"/>
              <a:pPr/>
              <a:t>11/20/2015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A81701-1A97-48F7-9859-E2F65509E276}" type="slidenum">
              <a:rPr lang="en-US" smtClean="0"/>
              <a:pPr/>
              <a:t>‹#›</a:t>
            </a:fld>
            <a:endParaRPr lang="en-US"/>
          </a:p>
        </p:txBody>
      </p:sp>
    </p:spTree>
    <p:extLst>
      <p:ext uri="{BB962C8B-B14F-4D97-AF65-F5344CB8AC3E}">
        <p14:creationId xmlns:p14="http://schemas.microsoft.com/office/powerpoint/2010/main" val="1778393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5653-F1E2-4964-9B3A-95D85FB78918}" type="datetimeFigureOut">
              <a:rPr lang="en-US" smtClean="0"/>
              <a:pPr/>
              <a:t>11/20/2015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40F23-3B8C-46FE-8EEE-EB9C12AE82B3}" type="slidenum">
              <a:rPr lang="en-US" smtClean="0"/>
              <a:pPr/>
              <a:t>‹#›</a:t>
            </a:fld>
            <a:endParaRPr lang="en-US"/>
          </a:p>
        </p:txBody>
      </p:sp>
    </p:spTree>
    <p:extLst>
      <p:ext uri="{BB962C8B-B14F-4D97-AF65-F5344CB8AC3E}">
        <p14:creationId xmlns:p14="http://schemas.microsoft.com/office/powerpoint/2010/main" val="16314377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DA59-41D7-4101-91E3-F417A8A6DED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4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40455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749347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sz="4200" b="1">
                <a:solidFill>
                  <a:srgbClr val="C00000"/>
                </a:solidFill>
                <a:latin typeface="Cambria (Heading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11200" y="0"/>
            <a:ext cx="10261600" cy="1752600"/>
          </a:xfrm>
          <a:prstGeom prst="rect">
            <a:avLst/>
          </a:prstGeom>
        </p:spPr>
        <p:txBody>
          <a:bodyPr/>
          <a:lstStyle>
            <a:lvl1pPr marL="0" indent="0" algn="ctr">
              <a:buNone/>
              <a:defRPr sz="2200" b="1">
                <a:solidFill>
                  <a:schemeClr val="tx2">
                    <a:lumMod val="50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301755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1280"/>
            <a:ext cx="10972800" cy="528320"/>
          </a:xfrm>
          <a:prstGeom prst="rect">
            <a:avLst/>
          </a:prstGeom>
        </p:spPr>
        <p:txBody>
          <a:bodyPr/>
          <a:lstStyle>
            <a:lvl1pPr>
              <a:defRPr sz="2800"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1"/>
            <a:ext cx="10972800" cy="5211763"/>
          </a:xfrm>
          <a:prstGeom prst="rect">
            <a:avLst/>
          </a:prstGeom>
        </p:spPr>
        <p:txBody>
          <a:bodyPr/>
          <a:lstStyle>
            <a:lvl1pPr marL="457200" indent="-457200">
              <a:buFont typeface="+mj-lt"/>
              <a:buAutoNum type="arabicParenR"/>
              <a:defRPr sz="2400">
                <a:latin typeface="Cambria" pitchFamily="18" charset="0"/>
              </a:defRPr>
            </a:lvl1pPr>
            <a:lvl2pPr>
              <a:defRPr sz="22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65563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1280"/>
            <a:ext cx="10972800" cy="528320"/>
          </a:xfrm>
          <a:prstGeom prst="rect">
            <a:avLst/>
          </a:prstGeom>
        </p:spPr>
        <p:txBody>
          <a:bodyPr/>
          <a:lstStyle>
            <a:lvl1pPr>
              <a:defRPr sz="2800"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1"/>
            <a:ext cx="10972800" cy="5211763"/>
          </a:xfrm>
          <a:prstGeom prst="rect">
            <a:avLst/>
          </a:prstGeom>
        </p:spPr>
        <p:txBody>
          <a:bodyPr/>
          <a:lstStyle>
            <a:lvl1pPr marL="0" indent="0">
              <a:buFontTx/>
              <a:buNone/>
              <a:defRPr sz="2400">
                <a:latin typeface="Cambria" pitchFamily="18" charset="0"/>
              </a:defRPr>
            </a:lvl1pPr>
            <a:lvl2pPr>
              <a:defRPr sz="22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778932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0" y="2590801"/>
            <a:ext cx="10363200" cy="1362075"/>
          </a:xfrm>
          <a:prstGeom prst="rect">
            <a:avLst/>
          </a:prstGeom>
        </p:spPr>
        <p:txBody>
          <a:bodyPr anchor="t"/>
          <a:lstStyle>
            <a:lvl1pPr algn="ctr">
              <a:defRPr sz="3200" b="1" cap="all">
                <a:latin typeface="Cambria (Headings)"/>
              </a:defRPr>
            </a:lvl1p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4" name="Slide Number Placeholder 5"/>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lgn="ctr">
              <a:defRPr>
                <a:solidFill>
                  <a:srgbClr val="000000"/>
                </a:solidFill>
                <a:latin typeface="Calibri" pitchFamily="34" charset="0"/>
              </a:defRPr>
            </a:lvl1pPr>
          </a:lstStyle>
          <a:p>
            <a:pPr eaLnBrk="0" fontAlgn="base" hangingPunct="0">
              <a:spcBef>
                <a:spcPct val="0"/>
              </a:spcBef>
              <a:spcAft>
                <a:spcPct val="0"/>
              </a:spcAft>
            </a:pPr>
            <a:fld id="{D6E822E5-6B8B-4DA7-B495-8AB71A7C246E}" type="slidenum">
              <a:rPr lang="en-US" altLang="en-US" sz="2400" smtClean="0"/>
              <a:pPr eaLnBrk="0" fontAlgn="base" hangingPunct="0">
                <a:spcBef>
                  <a:spcPct val="0"/>
                </a:spcBef>
                <a:spcAft>
                  <a:spcPct val="0"/>
                </a:spcAft>
              </a:pPr>
              <a:t>‹#›</a:t>
            </a:fld>
            <a:endParaRPr lang="en-US" altLang="en-US" sz="2400" smtClean="0"/>
          </a:p>
        </p:txBody>
      </p:sp>
    </p:spTree>
    <p:extLst>
      <p:ext uri="{BB962C8B-B14F-4D97-AF65-F5344CB8AC3E}">
        <p14:creationId xmlns:p14="http://schemas.microsoft.com/office/powerpoint/2010/main" val="245093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6" name="Slide Number Placeholder 6"/>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lgn="ctr">
              <a:defRPr>
                <a:solidFill>
                  <a:srgbClr val="000000"/>
                </a:solidFill>
                <a:latin typeface="Calibri" pitchFamily="34" charset="0"/>
              </a:defRPr>
            </a:lvl1pPr>
          </a:lstStyle>
          <a:p>
            <a:pPr eaLnBrk="0" fontAlgn="base" hangingPunct="0">
              <a:spcBef>
                <a:spcPct val="0"/>
              </a:spcBef>
              <a:spcAft>
                <a:spcPct val="0"/>
              </a:spcAft>
            </a:pPr>
            <a:fld id="{2F271C70-DD4A-428B-A65B-1388F6C7EDF3}" type="slidenum">
              <a:rPr lang="en-US" altLang="en-US" sz="2400" smtClean="0"/>
              <a:pPr eaLnBrk="0" fontAlgn="base" hangingPunct="0">
                <a:spcBef>
                  <a:spcPct val="0"/>
                </a:spcBef>
                <a:spcAft>
                  <a:spcPct val="0"/>
                </a:spcAft>
              </a:pPr>
              <a:t>‹#›</a:t>
            </a:fld>
            <a:endParaRPr lang="en-US" altLang="en-US" sz="2400" smtClean="0"/>
          </a:p>
        </p:txBody>
      </p:sp>
    </p:spTree>
    <p:extLst>
      <p:ext uri="{BB962C8B-B14F-4D97-AF65-F5344CB8AC3E}">
        <p14:creationId xmlns:p14="http://schemas.microsoft.com/office/powerpoint/2010/main" val="4154624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7"/>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8" name="Slide Number Placeholder 8"/>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lgn="ctr">
              <a:defRPr>
                <a:solidFill>
                  <a:srgbClr val="000000"/>
                </a:solidFill>
                <a:latin typeface="Calibri" pitchFamily="34" charset="0"/>
              </a:defRPr>
            </a:lvl1pPr>
          </a:lstStyle>
          <a:p>
            <a:pPr eaLnBrk="0" fontAlgn="base" hangingPunct="0">
              <a:spcBef>
                <a:spcPct val="0"/>
              </a:spcBef>
              <a:spcAft>
                <a:spcPct val="0"/>
              </a:spcAft>
            </a:pPr>
            <a:fld id="{E8DB9B72-F480-4559-8172-60D0E8B401CB}" type="slidenum">
              <a:rPr lang="en-US" altLang="en-US" sz="2400" smtClean="0"/>
              <a:pPr eaLnBrk="0" fontAlgn="base" hangingPunct="0">
                <a:spcBef>
                  <a:spcPct val="0"/>
                </a:spcBef>
                <a:spcAft>
                  <a:spcPct val="0"/>
                </a:spcAft>
              </a:pPr>
              <a:t>‹#›</a:t>
            </a:fld>
            <a:endParaRPr lang="en-US" altLang="en-US" sz="2400" smtClean="0"/>
          </a:p>
        </p:txBody>
      </p:sp>
    </p:spTree>
    <p:extLst>
      <p:ext uri="{BB962C8B-B14F-4D97-AF65-F5344CB8AC3E}">
        <p14:creationId xmlns:p14="http://schemas.microsoft.com/office/powerpoint/2010/main" val="517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609600" y="81280"/>
            <a:ext cx="10972800" cy="528320"/>
          </a:xfrm>
          <a:prstGeom prst="rect">
            <a:avLst/>
          </a:prstGeom>
        </p:spPr>
        <p:txBody>
          <a:bodyPr/>
          <a:lstStyle>
            <a:lvl1pPr>
              <a:defRPr sz="2800" b="1">
                <a:latin typeface="Cambria" pitchFamily="18" charset="0"/>
              </a:defRPr>
            </a:lvl1pPr>
          </a:lstStyle>
          <a:p>
            <a:r>
              <a:rPr lang="en-US" dirty="0" smtClean="0"/>
              <a:t>Click to edit Master title style</a:t>
            </a:r>
            <a:endParaRPr lang="en-US" dirty="0"/>
          </a:p>
        </p:txBody>
      </p:sp>
      <p:sp>
        <p:nvSpPr>
          <p:cNvPr id="3" name="Footer Placeholder 3"/>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3676857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287732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1265146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2842596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Tree>
    <p:extLst>
      <p:ext uri="{BB962C8B-B14F-4D97-AF65-F5344CB8AC3E}">
        <p14:creationId xmlns:p14="http://schemas.microsoft.com/office/powerpoint/2010/main" val="1616812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5" name="Slide Number Placeholder 5"/>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lgn="ctr">
              <a:defRPr>
                <a:solidFill>
                  <a:srgbClr val="000000"/>
                </a:solidFill>
                <a:latin typeface="Calibri" pitchFamily="34" charset="0"/>
              </a:defRPr>
            </a:lvl1pPr>
          </a:lstStyle>
          <a:p>
            <a:pPr eaLnBrk="0" fontAlgn="base" hangingPunct="0">
              <a:spcBef>
                <a:spcPct val="0"/>
              </a:spcBef>
              <a:spcAft>
                <a:spcPct val="0"/>
              </a:spcAft>
            </a:pPr>
            <a:fld id="{4F391138-911D-494A-9A6E-43468E02B484}" type="slidenum">
              <a:rPr lang="en-US" altLang="en-US" sz="2400" smtClean="0"/>
              <a:pPr eaLnBrk="0" fontAlgn="base" hangingPunct="0">
                <a:spcBef>
                  <a:spcPct val="0"/>
                </a:spcBef>
                <a:spcAft>
                  <a:spcPct val="0"/>
                </a:spcAft>
              </a:pPr>
              <a:t>‹#›</a:t>
            </a:fld>
            <a:endParaRPr lang="en-US" altLang="en-US" sz="2400" smtClean="0"/>
          </a:p>
        </p:txBody>
      </p:sp>
    </p:spTree>
    <p:extLst>
      <p:ext uri="{BB962C8B-B14F-4D97-AF65-F5344CB8AC3E}">
        <p14:creationId xmlns:p14="http://schemas.microsoft.com/office/powerpoint/2010/main" val="3122281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165600" y="4419601"/>
            <a:ext cx="3860800" cy="365125"/>
          </a:xfrm>
          <a:prstGeom prst="rect">
            <a:avLst/>
          </a:prstGeom>
        </p:spPr>
        <p:txBody>
          <a:bodyPr/>
          <a:lstStyle>
            <a:lvl1pPr algn="ctr">
              <a:defRPr/>
            </a:lvl1p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5" name="Slide Number Placeholder 5"/>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lgn="ctr">
              <a:defRPr>
                <a:solidFill>
                  <a:srgbClr val="000000"/>
                </a:solidFill>
                <a:latin typeface="Calibri" pitchFamily="34" charset="0"/>
              </a:defRPr>
            </a:lvl1pPr>
          </a:lstStyle>
          <a:p>
            <a:pPr eaLnBrk="0" fontAlgn="base" hangingPunct="0">
              <a:spcBef>
                <a:spcPct val="0"/>
              </a:spcBef>
              <a:spcAft>
                <a:spcPct val="0"/>
              </a:spcAft>
            </a:pPr>
            <a:fld id="{D836C3F9-EB63-4193-A2CF-46CEB87E26A6}" type="slidenum">
              <a:rPr lang="en-US" altLang="en-US" sz="2400" smtClean="0"/>
              <a:pPr eaLnBrk="0" fontAlgn="base" hangingPunct="0">
                <a:spcBef>
                  <a:spcPct val="0"/>
                </a:spcBef>
                <a:spcAft>
                  <a:spcPct val="0"/>
                </a:spcAft>
              </a:pPr>
              <a:t>‹#›</a:t>
            </a:fld>
            <a:endParaRPr lang="en-US" altLang="en-US" sz="2400" smtClean="0"/>
          </a:p>
        </p:txBody>
      </p:sp>
    </p:spTree>
    <p:extLst>
      <p:ext uri="{BB962C8B-B14F-4D97-AF65-F5344CB8AC3E}">
        <p14:creationId xmlns:p14="http://schemas.microsoft.com/office/powerpoint/2010/main" val="416345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DA59-41D7-4101-91E3-F417A8A6DED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28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356991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29844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44886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136215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9F6DC7-2614-4CCD-8845-2330E67E4E81}" type="datetimeFigureOut">
              <a:rPr lang="en-US" smtClean="0"/>
              <a:pPr/>
              <a:t>11/20/2015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A7DA59-41D7-4101-91E3-F417A8A6DED0}" type="slidenum">
              <a:rPr lang="en-US" smtClean="0"/>
              <a:pPr/>
              <a:t>‹#›</a:t>
            </a:fld>
            <a:endParaRPr lang="en-US"/>
          </a:p>
        </p:txBody>
      </p:sp>
    </p:spTree>
    <p:extLst>
      <p:ext uri="{BB962C8B-B14F-4D97-AF65-F5344CB8AC3E}">
        <p14:creationId xmlns:p14="http://schemas.microsoft.com/office/powerpoint/2010/main" val="252176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F6DC7-2614-4CCD-8845-2330E67E4E81}"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7DA59-41D7-4101-91E3-F417A8A6DED0}" type="slidenum">
              <a:rPr lang="en-US" smtClean="0"/>
              <a:pPr/>
              <a:t>‹#›</a:t>
            </a:fld>
            <a:endParaRPr lang="en-US"/>
          </a:p>
        </p:txBody>
      </p:sp>
    </p:spTree>
    <p:extLst>
      <p:ext uri="{BB962C8B-B14F-4D97-AF65-F5344CB8AC3E}">
        <p14:creationId xmlns:p14="http://schemas.microsoft.com/office/powerpoint/2010/main" val="276197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003635" y="6576368"/>
            <a:ext cx="184730" cy="230832"/>
          </a:xfrm>
          <a:prstGeom prst="rect">
            <a:avLst/>
          </a:prstGeom>
        </p:spPr>
        <p:txBody>
          <a:bodyPr vert="horz" wrap="none" lIns="91440" tIns="45720" rIns="91440" bIns="45720" rtlCol="0" anchor="b" anchorCtr="1">
            <a:spAutoFit/>
          </a:bodyPr>
          <a:lstStyle>
            <a:lvl1pPr algn="ctr">
              <a:defRPr sz="900" cap="all" baseline="0">
                <a:solidFill>
                  <a:srgbClr val="FFFFFF"/>
                </a:solidFill>
              </a:defRPr>
            </a:lvl1pPr>
          </a:lstStyle>
          <a:p>
            <a:endParaRPr lang="en-US"/>
          </a:p>
        </p:txBody>
      </p:sp>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9F6DC7-2614-4CCD-8845-2330E67E4E81}" type="datetimeFigureOut">
              <a:rPr lang="en-US" smtClean="0"/>
              <a:pPr/>
              <a:t>11/20/2015</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A7DA59-41D7-4101-91E3-F417A8A6DED0}"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97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TextBox 7"/>
          <p:cNvSpPr txBox="1">
            <a:spLocks noChangeArrowheads="1"/>
          </p:cNvSpPr>
          <p:nvPr userDrawn="1"/>
        </p:nvSpPr>
        <p:spPr bwMode="auto">
          <a:xfrm>
            <a:off x="5486400" y="6608764"/>
            <a:ext cx="1219200" cy="646331"/>
          </a:xfrm>
          <a:prstGeom prst="rect">
            <a:avLst/>
          </a:prstGeom>
          <a:noFill/>
          <a:ln>
            <a:noFill/>
          </a:ln>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fld id="{796D5262-2228-4D21-B9B1-D0D7F0C8D0E8}" type="slidenum">
              <a:rPr lang="en-US" altLang="en-US" sz="1200" smtClean="0">
                <a:solidFill>
                  <a:srgbClr val="000000"/>
                </a:solidFill>
                <a:cs typeface="Arial" charset="0"/>
              </a:rPr>
              <a:pPr algn="ctr" eaLnBrk="0" fontAlgn="base" hangingPunct="0">
                <a:spcBef>
                  <a:spcPct val="0"/>
                </a:spcBef>
                <a:spcAft>
                  <a:spcPct val="0"/>
                </a:spcAft>
              </a:pPr>
              <a:t>‹#›</a:t>
            </a:fld>
            <a:endParaRPr lang="en-US" altLang="en-US" sz="1200" smtClean="0">
              <a:solidFill>
                <a:srgbClr val="000000"/>
              </a:solidFill>
              <a:cs typeface="Arial" charset="0"/>
            </a:endParaRPr>
          </a:p>
          <a:p>
            <a:pPr algn="ctr" eaLnBrk="0" fontAlgn="base" hangingPunct="0">
              <a:spcBef>
                <a:spcPct val="0"/>
              </a:spcBef>
              <a:spcAft>
                <a:spcPct val="0"/>
              </a:spcAft>
            </a:pPr>
            <a:endParaRPr lang="en-US" altLang="en-US" smtClean="0">
              <a:solidFill>
                <a:srgbClr val="000000"/>
              </a:solidFill>
              <a:cs typeface="Arial" charset="0"/>
            </a:endParaRPr>
          </a:p>
        </p:txBody>
      </p:sp>
      <p:cxnSp>
        <p:nvCxnSpPr>
          <p:cNvPr id="13" name="Straight Connector 12"/>
          <p:cNvCxnSpPr/>
          <p:nvPr userDrawn="1"/>
        </p:nvCxnSpPr>
        <p:spPr>
          <a:xfrm>
            <a:off x="0" y="742950"/>
            <a:ext cx="12192000"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0" y="6400800"/>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Date Placeholder 3"/>
          <p:cNvSpPr txBox="1">
            <a:spLocks/>
          </p:cNvSpPr>
          <p:nvPr userDrawn="1"/>
        </p:nvSpPr>
        <p:spPr>
          <a:xfrm>
            <a:off x="14817" y="6457951"/>
            <a:ext cx="3697816" cy="365125"/>
          </a:xfrm>
          <a:prstGeom prst="rect">
            <a:avLst/>
          </a:prstGeom>
        </p:spPr>
        <p:txBody>
          <a:bodyPr/>
          <a:lstStyle>
            <a:defPPr>
              <a:defRPr lang="en-US"/>
            </a:defPPr>
            <a:lvl1pPr algn="l" rtl="0" eaLnBrk="0" fontAlgn="auto" hangingPunct="0">
              <a:spcBef>
                <a:spcPts val="0"/>
              </a:spcBef>
              <a:spcAft>
                <a:spcPts val="0"/>
              </a:spcAft>
              <a:defRPr sz="105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solidFill>
                  <a:prstClr val="black"/>
                </a:solidFill>
              </a:rPr>
              <a:t>Dr. Jerrell Stracener, PhD</a:t>
            </a:r>
            <a:endParaRPr lang="en-US" dirty="0">
              <a:solidFill>
                <a:prstClr val="black"/>
              </a:solidFill>
            </a:endParaRPr>
          </a:p>
        </p:txBody>
      </p:sp>
      <p:sp>
        <p:nvSpPr>
          <p:cNvPr id="12" name="Rectangle 4"/>
          <p:cNvSpPr>
            <a:spLocks noGrp="1" noChangeArrowheads="1"/>
          </p:cNvSpPr>
          <p:nvPr>
            <p:ph type="dt" sz="half" idx="2"/>
          </p:nvPr>
        </p:nvSpPr>
        <p:spPr>
          <a:xfrm>
            <a:off x="162984" y="5791200"/>
            <a:ext cx="2540000" cy="457200"/>
          </a:xfrm>
          <a:prstGeom prst="rect">
            <a:avLst/>
          </a:prstGeom>
          <a:ln/>
        </p:spPr>
        <p:txBody>
          <a:bodyPr/>
          <a:lstStyle>
            <a:lvl1pPr algn="ctr">
              <a:defRPr sz="1000"/>
            </a:lvl1pPr>
          </a:lstStyle>
          <a:p>
            <a:pPr eaLnBrk="0" fontAlgn="base" hangingPunct="0">
              <a:spcBef>
                <a:spcPct val="0"/>
              </a:spcBef>
              <a:spcAft>
                <a:spcPct val="0"/>
              </a:spcAft>
              <a:defRPr/>
            </a:pPr>
            <a:r>
              <a:rPr lang="en-US">
                <a:solidFill>
                  <a:prstClr val="black"/>
                </a:solidFill>
                <a:latin typeface="Times New Roman" pitchFamily="18" charset="0"/>
              </a:rPr>
              <a:t>Date 05-18-2011</a:t>
            </a:r>
          </a:p>
          <a:p>
            <a:pPr eaLnBrk="0" fontAlgn="base" hangingPunct="0">
              <a:spcBef>
                <a:spcPct val="0"/>
              </a:spcBef>
              <a:spcAft>
                <a:spcPct val="0"/>
              </a:spcAft>
              <a:defRPr/>
            </a:pPr>
            <a:endParaRPr lang="en-US">
              <a:solidFill>
                <a:prstClr val="black"/>
              </a:solidFill>
              <a:latin typeface="Times New Roman" pitchFamily="18" charset="0"/>
            </a:endParaRPr>
          </a:p>
        </p:txBody>
      </p:sp>
    </p:spTree>
    <p:extLst>
      <p:ext uri="{BB962C8B-B14F-4D97-AF65-F5344CB8AC3E}">
        <p14:creationId xmlns:p14="http://schemas.microsoft.com/office/powerpoint/2010/main" val="36569231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03635" y="6576368"/>
            <a:ext cx="184730" cy="230832"/>
          </a:xfrm>
        </p:spPr>
        <p:txBody>
          <a:bodyPr wrap="none" anchor="b" anchorCtr="1">
            <a:spAutoFit/>
          </a:bodyPr>
          <a:lstStyle/>
          <a:p>
            <a:endParaRPr lang="en-US"/>
          </a:p>
        </p:txBody>
      </p:sp>
      <p:sp>
        <p:nvSpPr>
          <p:cNvPr id="2" name="Title 1"/>
          <p:cNvSpPr>
            <a:spLocks noGrp="1"/>
          </p:cNvSpPr>
          <p:nvPr>
            <p:ph type="ctrTitle"/>
          </p:nvPr>
        </p:nvSpPr>
        <p:spPr/>
        <p:txBody>
          <a:bodyPr>
            <a:normAutofit fontScale="90000"/>
          </a:bodyPr>
          <a:lstStyle/>
          <a:p>
            <a:r>
              <a:rPr lang="en-US" dirty="0" smtClean="0"/>
              <a:t>Sustainment in Deployment Optimization Tool (</a:t>
            </a:r>
            <a:r>
              <a:rPr lang="en-US" dirty="0" err="1" smtClean="0"/>
              <a:t>SiDOT</a:t>
            </a:r>
            <a:r>
              <a:rPr lang="en-US" dirty="0" smtClean="0"/>
              <a:t>) </a:t>
            </a:r>
            <a:endParaRPr lang="en-US" dirty="0"/>
          </a:p>
        </p:txBody>
      </p:sp>
      <p:sp>
        <p:nvSpPr>
          <p:cNvPr id="3" name="Subtitle 2"/>
          <p:cNvSpPr>
            <a:spLocks noGrp="1"/>
          </p:cNvSpPr>
          <p:nvPr>
            <p:ph type="subTitle" idx="1"/>
          </p:nvPr>
        </p:nvSpPr>
        <p:spPr/>
        <p:txBody>
          <a:bodyPr>
            <a:noAutofit/>
          </a:bodyPr>
          <a:lstStyle/>
          <a:p>
            <a:r>
              <a:rPr lang="en-US" dirty="0" smtClean="0"/>
              <a:t>Evan McCaleb</a:t>
            </a:r>
          </a:p>
          <a:p>
            <a:r>
              <a:rPr lang="en-US" dirty="0" smtClean="0"/>
              <a:t>Jesse Mooney</a:t>
            </a:r>
          </a:p>
          <a:p>
            <a:r>
              <a:rPr lang="en-US" dirty="0" smtClean="0"/>
              <a:t>Daniel Stovall</a:t>
            </a:r>
            <a:endParaRPr lang="en-US" dirty="0"/>
          </a:p>
        </p:txBody>
      </p:sp>
    </p:spTree>
    <p:extLst>
      <p:ext uri="{BB962C8B-B14F-4D97-AF65-F5344CB8AC3E}">
        <p14:creationId xmlns:p14="http://schemas.microsoft.com/office/powerpoint/2010/main" val="53445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Evaluation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600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600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253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a:t>
            </a:r>
            <a:endParaRPr lang="en-US" dirty="0"/>
          </a:p>
        </p:txBody>
      </p:sp>
      <p:sp>
        <p:nvSpPr>
          <p:cNvPr id="3" name="Content Placeholder 2"/>
          <p:cNvSpPr>
            <a:spLocks noGrp="1"/>
          </p:cNvSpPr>
          <p:nvPr>
            <p:ph idx="1"/>
          </p:nvPr>
        </p:nvSpPr>
        <p:spPr/>
        <p:txBody>
          <a:bodyPr>
            <a:normAutofit/>
          </a:bodyPr>
          <a:lstStyle/>
          <a:p>
            <a:pPr lvl="1"/>
            <a:r>
              <a:rPr lang="en-US" sz="2400" dirty="0" smtClean="0"/>
              <a:t>Scope</a:t>
            </a:r>
          </a:p>
          <a:p>
            <a:pPr lvl="2"/>
            <a:r>
              <a:rPr lang="en-US" sz="1800" dirty="0" smtClean="0"/>
              <a:t>Develop tool to aid in determination of the optimum solution of a sustainment problem in the program deployment phase. This tool determines optimal repair solutions based on available resources to minimize downtime and costs.  The initial tool is tailored to the Lockheed Martin F-35 program, but it may be easily customized to other programs. </a:t>
            </a:r>
          </a:p>
          <a:p>
            <a:pPr lvl="1"/>
            <a:r>
              <a:rPr lang="en-US" sz="2400" dirty="0" smtClean="0"/>
              <a:t>Motivation</a:t>
            </a:r>
          </a:p>
          <a:p>
            <a:pPr lvl="2"/>
            <a:r>
              <a:rPr lang="en-US" sz="1800" dirty="0" smtClean="0"/>
              <a:t>Repair and modifications are often needed to effectively maintain deployable field assets in order to meet program reliability and availability requirements.  However, multiple solutions can often be implemented to solve a given problem.  A </a:t>
            </a:r>
            <a:r>
              <a:rPr lang="en-US" sz="1800" dirty="0"/>
              <a:t>n</a:t>
            </a:r>
            <a:r>
              <a:rPr lang="en-US" sz="1800" dirty="0" smtClean="0"/>
              <a:t>eed exists to analyze which solution is optimal depending on materials availability and operational need.</a:t>
            </a:r>
          </a:p>
          <a:p>
            <a:pPr lvl="1"/>
            <a:r>
              <a:rPr lang="en-US" sz="2400" dirty="0" smtClean="0"/>
              <a:t>Goal</a:t>
            </a:r>
          </a:p>
          <a:p>
            <a:pPr lvl="2"/>
            <a:r>
              <a:rPr lang="en-US" sz="1800" dirty="0" smtClean="0"/>
              <a:t>Deliver a tool capable of comparing multiple sustainment solutions for a given product and provide a direct comparison in cost, schedule, and performance impact of each.</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6363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pPr lvl="1"/>
            <a:r>
              <a:rPr lang="en-US" sz="2400" dirty="0" smtClean="0"/>
              <a:t>Objectives</a:t>
            </a:r>
          </a:p>
          <a:p>
            <a:pPr lvl="2"/>
            <a:r>
              <a:rPr lang="en-US" sz="1800" dirty="0"/>
              <a:t>Deliver user-friendly tool that takes a wide variety of minor product anomalies and outputs an approved solution that </a:t>
            </a:r>
            <a:r>
              <a:rPr lang="en-US" sz="1800" dirty="0" smtClean="0"/>
              <a:t>fits the optimal solution for cost, and availability.</a:t>
            </a:r>
          </a:p>
          <a:p>
            <a:pPr lvl="1"/>
            <a:r>
              <a:rPr lang="en-US" sz="2400" dirty="0" smtClean="0"/>
              <a:t>Needs</a:t>
            </a:r>
          </a:p>
          <a:p>
            <a:pPr lvl="2"/>
            <a:r>
              <a:rPr lang="en-US" sz="1800" dirty="0" smtClean="0"/>
              <a:t>Materials Database</a:t>
            </a:r>
          </a:p>
          <a:p>
            <a:pPr lvl="2"/>
            <a:r>
              <a:rPr lang="en-US" sz="1800" dirty="0" smtClean="0"/>
              <a:t>Tooling and Support Equipment Database</a:t>
            </a:r>
          </a:p>
          <a:p>
            <a:pPr lvl="2"/>
            <a:r>
              <a:rPr lang="en-US" sz="1800" dirty="0" smtClean="0"/>
              <a:t>Proposed Solution Costs</a:t>
            </a:r>
          </a:p>
          <a:p>
            <a:pPr lvl="2"/>
            <a:r>
              <a:rPr lang="en-US" sz="1800" dirty="0" smtClean="0"/>
              <a:t>Program Reliability Requirements</a:t>
            </a:r>
          </a:p>
          <a:p>
            <a:pPr lvl="2"/>
            <a:r>
              <a:rPr lang="en-US" sz="1800" dirty="0" smtClean="0"/>
              <a:t>Program Availability Requirements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853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Autofit/>
          </a:bodyPr>
          <a:lstStyle/>
          <a:p>
            <a:pPr lvl="1"/>
            <a:r>
              <a:rPr lang="en-US" sz="2400" dirty="0"/>
              <a:t>Tool Development Resource Requirements</a:t>
            </a:r>
          </a:p>
          <a:p>
            <a:pPr lvl="2"/>
            <a:r>
              <a:rPr lang="en-US" sz="1800" dirty="0"/>
              <a:t>Software Engineering for </a:t>
            </a:r>
            <a:r>
              <a:rPr lang="en-US" sz="1800" dirty="0" smtClean="0"/>
              <a:t>Developing </a:t>
            </a:r>
            <a:r>
              <a:rPr lang="en-US" sz="1800" dirty="0"/>
              <a:t>T</a:t>
            </a:r>
            <a:r>
              <a:rPr lang="en-US" sz="1800" dirty="0" smtClean="0"/>
              <a:t>ools</a:t>
            </a:r>
            <a:endParaRPr lang="en-US" sz="1800" dirty="0"/>
          </a:p>
          <a:p>
            <a:pPr lvl="2"/>
            <a:r>
              <a:rPr lang="en-US" sz="1800" dirty="0"/>
              <a:t>Systems Engineering for Reliability/Availability Analysis</a:t>
            </a:r>
          </a:p>
          <a:p>
            <a:pPr lvl="2"/>
            <a:r>
              <a:rPr lang="en-US" sz="1800" dirty="0"/>
              <a:t>Logistical and Field Tech Support for Creating Databases and Assumptions</a:t>
            </a:r>
          </a:p>
          <a:p>
            <a:pPr lvl="2"/>
            <a:r>
              <a:rPr lang="en-US" sz="1800" dirty="0"/>
              <a:t>Software Package</a:t>
            </a:r>
          </a:p>
          <a:p>
            <a:pPr lvl="1"/>
            <a:r>
              <a:rPr lang="en-US" sz="2400" dirty="0" smtClean="0"/>
              <a:t>Risks</a:t>
            </a:r>
          </a:p>
          <a:p>
            <a:pPr lvl="2"/>
            <a:r>
              <a:rPr lang="en-US" sz="1800" dirty="0" smtClean="0"/>
              <a:t>Inaccurate Materials/Tooling Database</a:t>
            </a:r>
          </a:p>
          <a:p>
            <a:pPr lvl="2"/>
            <a:r>
              <a:rPr lang="en-US" sz="1800" dirty="0" smtClean="0"/>
              <a:t>Buy-in from Joint Project Office (JPO), Program Management (PM), Support Teams, Chief Engineer Office</a:t>
            </a:r>
          </a:p>
          <a:p>
            <a:pPr lvl="2"/>
            <a:r>
              <a:rPr lang="en-US" sz="1800" dirty="0" smtClean="0"/>
              <a:t>Inaccurate Dispositions</a:t>
            </a:r>
          </a:p>
          <a:p>
            <a:pPr lvl="1"/>
            <a:endParaRPr lang="en-US" sz="2200" dirty="0"/>
          </a:p>
          <a:p>
            <a:pPr lvl="2"/>
            <a:endParaRPr lang="en-US" sz="1800" dirty="0"/>
          </a:p>
          <a:p>
            <a:endParaRPr lang="en-US" sz="2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829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Autofit/>
          </a:bodyPr>
          <a:lstStyle/>
          <a:p>
            <a:pPr lvl="1"/>
            <a:r>
              <a:rPr lang="en-US" sz="2400" dirty="0" smtClean="0"/>
              <a:t>Tool Benefits</a:t>
            </a:r>
          </a:p>
          <a:p>
            <a:pPr lvl="2"/>
            <a:r>
              <a:rPr lang="en-US" sz="1800" dirty="0"/>
              <a:t>Decreased product downtime due to the normal period of time it takes to obtain an approved repair disposition</a:t>
            </a:r>
          </a:p>
          <a:p>
            <a:pPr lvl="2"/>
            <a:r>
              <a:rPr lang="en-US" sz="1800" dirty="0"/>
              <a:t>Known logistical constraints such as materials, new components, consumables, required hazmat, etc.</a:t>
            </a:r>
          </a:p>
          <a:p>
            <a:pPr lvl="2"/>
            <a:r>
              <a:rPr lang="en-US" sz="1800" dirty="0"/>
              <a:t>Tool program that is easy to learn, maintainable, and usable by many consumers</a:t>
            </a:r>
          </a:p>
          <a:p>
            <a:pPr lvl="1"/>
            <a:r>
              <a:rPr lang="en-US" sz="2400" dirty="0" smtClean="0"/>
              <a:t>Intended Achievements</a:t>
            </a:r>
          </a:p>
          <a:p>
            <a:pPr lvl="2"/>
            <a:r>
              <a:rPr lang="en-US" sz="1800" dirty="0"/>
              <a:t>Provide the best logistical, most engineered solution in an expedited time frame in order to increase product availability</a:t>
            </a:r>
          </a:p>
          <a:p>
            <a:pPr lvl="2"/>
            <a:r>
              <a:rPr lang="en-US" sz="1800" dirty="0"/>
              <a:t>Example Demonstration Case: </a:t>
            </a:r>
            <a:r>
              <a:rPr lang="en-US" sz="1800" dirty="0" err="1"/>
              <a:t>Misdrilled</a:t>
            </a:r>
            <a:r>
              <a:rPr lang="en-US" sz="1800" dirty="0"/>
              <a:t> hole in an F-35 exterior access panel due to a stuck fastener</a:t>
            </a:r>
            <a:r>
              <a:rPr lang="en-US" sz="1800" dirty="0" smtClean="0"/>
              <a:t>.</a:t>
            </a:r>
          </a:p>
          <a:p>
            <a:pPr lvl="1"/>
            <a:endParaRPr lang="en-US" sz="2800" dirty="0"/>
          </a:p>
          <a:p>
            <a:pPr lvl="2"/>
            <a:endParaRPr lang="en-US" sz="2400" dirty="0"/>
          </a:p>
          <a:p>
            <a:endParaRPr lang="en-US" sz="3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330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Autofit/>
          </a:bodyPr>
          <a:lstStyle/>
          <a:p>
            <a:r>
              <a:rPr lang="en-US" sz="2600" dirty="0" smtClean="0"/>
              <a:t>Statement of Work for Program Release 0.1</a:t>
            </a:r>
          </a:p>
          <a:p>
            <a:pPr lvl="1"/>
            <a:r>
              <a:rPr lang="en-US" sz="2400" dirty="0" smtClean="0"/>
              <a:t>1. Program</a:t>
            </a:r>
          </a:p>
          <a:p>
            <a:pPr lvl="2"/>
            <a:r>
              <a:rPr lang="en-US" sz="2000" dirty="0" smtClean="0"/>
              <a:t>1.1. Inputs</a:t>
            </a:r>
          </a:p>
          <a:p>
            <a:pPr lvl="3"/>
            <a:r>
              <a:rPr lang="en-US" sz="2000" dirty="0" smtClean="0"/>
              <a:t>1.1.1. Materials Availability and Cost Database Integration</a:t>
            </a:r>
          </a:p>
          <a:p>
            <a:pPr lvl="3"/>
            <a:r>
              <a:rPr lang="en-US" sz="2000" dirty="0" smtClean="0"/>
              <a:t>1.1.2. Support Equipment Database Simulated with single “Maintenance space” variable</a:t>
            </a:r>
          </a:p>
          <a:p>
            <a:pPr lvl="3"/>
            <a:r>
              <a:rPr lang="en-US" sz="2000" dirty="0" smtClean="0"/>
              <a:t>1.1.3. Cost and Availability Limits</a:t>
            </a:r>
          </a:p>
          <a:p>
            <a:pPr lvl="3"/>
            <a:r>
              <a:rPr lang="en-US" sz="2000" dirty="0" smtClean="0"/>
              <a:t>1.1.4. User Assigned Cost and Availability Weights</a:t>
            </a:r>
          </a:p>
          <a:p>
            <a:pPr lvl="3"/>
            <a:r>
              <a:rPr lang="en-US" sz="2000" dirty="0" smtClean="0"/>
              <a:t>1.1.5. Repair type Database with a Minimum of 3 Repairs which Address a Single Problem</a:t>
            </a:r>
          </a:p>
          <a:p>
            <a:pPr lvl="3"/>
            <a:r>
              <a:rPr lang="en-US" sz="2000" dirty="0" smtClean="0"/>
              <a:t>1.1.6. Limited Fleet Data for Multi-Aircraft Simulation</a:t>
            </a:r>
          </a:p>
          <a:p>
            <a:pPr lvl="2"/>
            <a:r>
              <a:rPr lang="en-US" sz="2000" dirty="0" smtClean="0"/>
              <a:t>1.2  Interfaces</a:t>
            </a:r>
          </a:p>
          <a:p>
            <a:pPr lvl="3"/>
            <a:r>
              <a:rPr lang="en-US" sz="2000" dirty="0" smtClean="0"/>
              <a:t>1.2.1 – Ability to Load Limited Databases from CSV files</a:t>
            </a:r>
          </a:p>
          <a:p>
            <a:pPr lvl="3"/>
            <a:r>
              <a:rPr lang="en-US" sz="2000" dirty="0" smtClean="0"/>
              <a:t>1.2.2 – Simple GUI </a:t>
            </a:r>
          </a:p>
          <a:p>
            <a:pPr lvl="3"/>
            <a:endParaRPr lang="en-US" sz="2000" dirty="0" smtClean="0"/>
          </a:p>
          <a:p>
            <a:pPr lvl="1"/>
            <a:endParaRPr lang="en-US" sz="2800" dirty="0"/>
          </a:p>
          <a:p>
            <a:pPr lvl="2"/>
            <a:endParaRPr lang="en-US" sz="2400" dirty="0"/>
          </a:p>
          <a:p>
            <a:endParaRPr lang="en-US" sz="3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330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Autofit/>
          </a:bodyPr>
          <a:lstStyle/>
          <a:p>
            <a:r>
              <a:rPr lang="en-US" sz="2600" dirty="0" smtClean="0"/>
              <a:t>Statement of Work for Program Release 0.1 Cont.</a:t>
            </a:r>
          </a:p>
          <a:p>
            <a:pPr lvl="2"/>
            <a:r>
              <a:rPr lang="en-US" sz="2000" dirty="0" smtClean="0"/>
              <a:t>1.3 Output</a:t>
            </a:r>
          </a:p>
          <a:p>
            <a:pPr lvl="3"/>
            <a:r>
              <a:rPr lang="en-US" sz="2000" dirty="0" smtClean="0"/>
              <a:t>1.3.1 Optimized List of Repair</a:t>
            </a:r>
          </a:p>
          <a:p>
            <a:pPr lvl="4"/>
            <a:r>
              <a:rPr lang="en-US" sz="2000" dirty="0" smtClean="0"/>
              <a:t>1.3.1.1 Summarized Cost and availability impacts</a:t>
            </a:r>
          </a:p>
          <a:p>
            <a:pPr lvl="3"/>
            <a:r>
              <a:rPr lang="en-US" sz="2000" dirty="0" smtClean="0"/>
              <a:t>1.3.2 Analysis Aids</a:t>
            </a:r>
          </a:p>
          <a:p>
            <a:pPr lvl="4"/>
            <a:r>
              <a:rPr lang="en-US" sz="2000" dirty="0" smtClean="0"/>
              <a:t>1.3.3 Minimum of 3 Analysis aids that allow assessment of Cost vs Availability, Future Availability Impacts, Performance Impacts, etc.</a:t>
            </a:r>
          </a:p>
          <a:p>
            <a:pPr lvl="1"/>
            <a:r>
              <a:rPr lang="en-US" sz="2400" dirty="0" smtClean="0"/>
              <a:t>2. Report</a:t>
            </a:r>
          </a:p>
          <a:p>
            <a:pPr lvl="2"/>
            <a:r>
              <a:rPr lang="en-US" sz="2000" dirty="0" smtClean="0"/>
              <a:t>2.1 Must Follow Requirements Outlined In Course Assignment</a:t>
            </a:r>
          </a:p>
          <a:p>
            <a:pPr lvl="2"/>
            <a:r>
              <a:rPr lang="en-US" sz="2000" dirty="0" smtClean="0"/>
              <a:t>2.2 Appendix Including Project Source Code</a:t>
            </a:r>
          </a:p>
          <a:p>
            <a:pPr lvl="1"/>
            <a:r>
              <a:rPr lang="en-US" sz="2400" dirty="0" smtClean="0"/>
              <a:t>3. Presentation</a:t>
            </a:r>
          </a:p>
          <a:p>
            <a:pPr lvl="2"/>
            <a:r>
              <a:rPr lang="en-US" sz="2000" dirty="0" smtClean="0"/>
              <a:t>3.1 Will Include Tool Usage Demonstration</a:t>
            </a:r>
            <a:endParaRPr lang="en-US" sz="2000" dirty="0"/>
          </a:p>
          <a:p>
            <a:pPr lvl="2"/>
            <a:endParaRPr lang="en-US" sz="2400" dirty="0"/>
          </a:p>
          <a:p>
            <a:endParaRPr lang="en-US" sz="3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330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Summary</a:t>
            </a:r>
            <a:endParaRPr lang="en-US" dirty="0"/>
          </a:p>
        </p:txBody>
      </p:sp>
      <p:sp>
        <p:nvSpPr>
          <p:cNvPr id="3" name="Content Placeholder 2"/>
          <p:cNvSpPr>
            <a:spLocks noGrp="1"/>
          </p:cNvSpPr>
          <p:nvPr>
            <p:ph idx="1"/>
          </p:nvPr>
        </p:nvSpPr>
        <p:spPr>
          <a:xfrm>
            <a:off x="838200" y="1871929"/>
            <a:ext cx="10515600" cy="4779484"/>
          </a:xfrm>
        </p:spPr>
        <p:txBody>
          <a:bodyPr/>
          <a:lstStyle/>
          <a:p>
            <a:r>
              <a:rPr lang="en-US" dirty="0" smtClean="0"/>
              <a:t>Inputs:</a:t>
            </a:r>
          </a:p>
          <a:p>
            <a:pPr lvl="1"/>
            <a:r>
              <a:rPr lang="en-US" dirty="0" smtClean="0"/>
              <a:t>Deployed Product Availability Requirement</a:t>
            </a:r>
          </a:p>
          <a:p>
            <a:pPr lvl="2"/>
            <a:r>
              <a:rPr lang="en-US" dirty="0" smtClean="0"/>
              <a:t>Single Aircraft Availability</a:t>
            </a:r>
          </a:p>
          <a:p>
            <a:pPr lvl="2"/>
            <a:r>
              <a:rPr lang="en-US" dirty="0" smtClean="0"/>
              <a:t>Fleet Availability </a:t>
            </a:r>
          </a:p>
          <a:p>
            <a:pPr lvl="1"/>
            <a:r>
              <a:rPr lang="en-US" dirty="0" smtClean="0"/>
              <a:t>Material and Tooling Availability </a:t>
            </a:r>
            <a:r>
              <a:rPr lang="en-US" dirty="0"/>
              <a:t>O</a:t>
            </a:r>
            <a:r>
              <a:rPr lang="en-US" dirty="0" smtClean="0"/>
              <a:t>nsite</a:t>
            </a:r>
          </a:p>
          <a:p>
            <a:pPr lvl="1"/>
            <a:r>
              <a:rPr lang="en-US" dirty="0" smtClean="0"/>
              <a:t>Repair Types</a:t>
            </a:r>
          </a:p>
          <a:p>
            <a:pPr lvl="2"/>
            <a:r>
              <a:rPr lang="en-US" dirty="0" smtClean="0"/>
              <a:t>Material and Equipment Requirements</a:t>
            </a:r>
          </a:p>
          <a:p>
            <a:pPr lvl="2"/>
            <a:r>
              <a:rPr lang="en-US" dirty="0" smtClean="0"/>
              <a:t>Deployment capable repairs vs. depot level</a:t>
            </a:r>
          </a:p>
          <a:p>
            <a:pPr lvl="2"/>
            <a:r>
              <a:rPr lang="en-US" dirty="0" smtClean="0"/>
              <a:t>Cost associated with each type of repair</a:t>
            </a:r>
          </a:p>
          <a:p>
            <a:pPr lvl="2"/>
            <a:r>
              <a:rPr lang="en-US" dirty="0" smtClean="0"/>
              <a:t>Downtime (availability)</a:t>
            </a:r>
          </a:p>
          <a:p>
            <a:pPr lvl="2"/>
            <a:r>
              <a:rPr lang="en-US" dirty="0" smtClean="0"/>
              <a:t>Effectiveness of each type of repair</a:t>
            </a:r>
          </a:p>
          <a:p>
            <a:pPr lvl="1"/>
            <a:r>
              <a:rPr lang="en-US" dirty="0" smtClean="0"/>
              <a:t>Cost vs. Availability Weights</a:t>
            </a:r>
          </a:p>
          <a:p>
            <a:pPr lvl="1"/>
            <a:r>
              <a:rPr lang="en-US" dirty="0" smtClean="0"/>
              <a:t>Maximum Cost Requirements</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381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bwMode="auto">
          <a:xfrm>
            <a:off x="609600" y="80966"/>
            <a:ext cx="10972800" cy="528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Course Project Assignment and Grading</a:t>
            </a:r>
            <a:br>
              <a:rPr lang="en-US" altLang="en-US" smtClean="0"/>
            </a:br>
            <a:endParaRPr lang="en-US" altLang="en-US" smtClean="0"/>
          </a:p>
        </p:txBody>
      </p:sp>
      <p:sp>
        <p:nvSpPr>
          <p:cNvPr id="16387"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u="sng" dirty="0" smtClean="0"/>
              <a:t>Submittal</a:t>
            </a:r>
            <a:r>
              <a:rPr lang="en-US" altLang="en-US" dirty="0" smtClean="0"/>
              <a:t>			</a:t>
            </a:r>
            <a:r>
              <a:rPr lang="en-US" altLang="en-US" u="sng" dirty="0" smtClean="0"/>
              <a:t>Due Date</a:t>
            </a:r>
            <a:r>
              <a:rPr lang="en-US" altLang="en-US" dirty="0" smtClean="0"/>
              <a:t>	       </a:t>
            </a:r>
            <a:r>
              <a:rPr lang="en-US" altLang="en-US" u="sng" dirty="0" smtClean="0"/>
              <a:t>Grade %</a:t>
            </a:r>
            <a:r>
              <a:rPr lang="en-US" altLang="en-US" dirty="0" smtClean="0"/>
              <a:t>	</a:t>
            </a:r>
          </a:p>
          <a:p>
            <a:r>
              <a:rPr lang="en-US" altLang="en-US" dirty="0" smtClean="0"/>
              <a:t> Project Plan		          September 01,2015         20</a:t>
            </a:r>
          </a:p>
          <a:p>
            <a:r>
              <a:rPr lang="en-US" altLang="en-US" dirty="0" smtClean="0"/>
              <a:t> Presentation Charts           December 04, 2015          30</a:t>
            </a:r>
          </a:p>
          <a:p>
            <a:r>
              <a:rPr lang="en-US" altLang="en-US" dirty="0" smtClean="0"/>
              <a:t> Final Report	                       December 04, 2015           50</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387969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Summary</a:t>
            </a:r>
            <a:endParaRPr lang="en-US" dirty="0"/>
          </a:p>
        </p:txBody>
      </p:sp>
      <p:sp>
        <p:nvSpPr>
          <p:cNvPr id="3" name="Content Placeholder 2"/>
          <p:cNvSpPr>
            <a:spLocks noGrp="1"/>
          </p:cNvSpPr>
          <p:nvPr>
            <p:ph idx="1"/>
          </p:nvPr>
        </p:nvSpPr>
        <p:spPr>
          <a:xfrm>
            <a:off x="760562" y="1970273"/>
            <a:ext cx="10515600" cy="4779484"/>
          </a:xfrm>
        </p:spPr>
        <p:txBody>
          <a:bodyPr/>
          <a:lstStyle/>
          <a:p>
            <a:r>
              <a:rPr lang="en-US" dirty="0" smtClean="0"/>
              <a:t>Outputs:</a:t>
            </a:r>
          </a:p>
          <a:p>
            <a:pPr lvl="1"/>
            <a:r>
              <a:rPr lang="en-US" dirty="0" smtClean="0"/>
              <a:t>Repair Solutions listed by Optimality of Cost and Availability</a:t>
            </a:r>
          </a:p>
          <a:p>
            <a:pPr lvl="2"/>
            <a:r>
              <a:rPr lang="en-US" dirty="0" smtClean="0"/>
              <a:t>Potential for combined solution in multi aircraft simulation (</a:t>
            </a:r>
            <a:r>
              <a:rPr lang="en-US" dirty="0" err="1" smtClean="0"/>
              <a:t>e.g</a:t>
            </a:r>
            <a:r>
              <a:rPr lang="en-US" dirty="0" smtClean="0"/>
              <a:t> .optimal solution 4 aircraft receive repair A and 6 aircraft repair B)</a:t>
            </a:r>
          </a:p>
          <a:p>
            <a:pPr lvl="1"/>
            <a:r>
              <a:rPr lang="en-US" dirty="0" smtClean="0"/>
              <a:t>Analysis Tools</a:t>
            </a:r>
          </a:p>
          <a:p>
            <a:pPr lvl="2"/>
            <a:r>
              <a:rPr lang="en-US" dirty="0" smtClean="0"/>
              <a:t>Reliability vs. Time function</a:t>
            </a:r>
          </a:p>
          <a:p>
            <a:pPr lvl="2"/>
            <a:r>
              <a:rPr lang="en-US" dirty="0" smtClean="0"/>
              <a:t>Cost, Cost vs. Time</a:t>
            </a:r>
          </a:p>
          <a:p>
            <a:pPr lvl="2"/>
            <a:r>
              <a:rPr lang="en-US" dirty="0" smtClean="0"/>
              <a:t>Schedule Impacts (Availability)</a:t>
            </a:r>
          </a:p>
          <a:p>
            <a:pPr lvl="2"/>
            <a:r>
              <a:rPr lang="en-US" dirty="0" smtClean="0"/>
              <a:t>Performance Impact</a:t>
            </a:r>
          </a:p>
          <a:p>
            <a:pPr lvl="2"/>
            <a:r>
              <a:rPr lang="en-US" dirty="0" smtClean="0"/>
              <a:t>Complexity (or Risks associated w/ repair) (Depot vs. Field)</a:t>
            </a:r>
          </a:p>
          <a:p>
            <a:pPr lvl="1"/>
            <a:endParaRPr lang="en-US" dirty="0" smtClean="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8163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List</a:t>
            </a:r>
            <a:endParaRPr lang="en-US" dirty="0"/>
          </a:p>
        </p:txBody>
      </p:sp>
      <p:sp>
        <p:nvSpPr>
          <p:cNvPr id="3" name="Content Placeholder 2"/>
          <p:cNvSpPr>
            <a:spLocks noGrp="1"/>
          </p:cNvSpPr>
          <p:nvPr>
            <p:ph idx="1"/>
          </p:nvPr>
        </p:nvSpPr>
        <p:spPr/>
        <p:txBody>
          <a:bodyPr>
            <a:noAutofit/>
          </a:bodyPr>
          <a:lstStyle/>
          <a:p>
            <a:pPr lvl="1"/>
            <a:r>
              <a:rPr lang="en-US" sz="2000" dirty="0" smtClean="0"/>
              <a:t>Data Gathering (24 hours)</a:t>
            </a:r>
          </a:p>
          <a:p>
            <a:pPr lvl="2"/>
            <a:r>
              <a:rPr lang="en-US" sz="1600" dirty="0" smtClean="0"/>
              <a:t>Identify Currently Available Databases Regarding Tool/Material Availability (8 hours)</a:t>
            </a:r>
          </a:p>
          <a:p>
            <a:pPr lvl="3"/>
            <a:r>
              <a:rPr lang="en-US" sz="1600" dirty="0" smtClean="0"/>
              <a:t>Create Software Requirements, Interface Definitions (4 hours)</a:t>
            </a:r>
          </a:p>
          <a:p>
            <a:pPr lvl="2"/>
            <a:r>
              <a:rPr lang="en-US" sz="1600" dirty="0" smtClean="0"/>
              <a:t>Create Database of Common Discrepancies (6 hours)</a:t>
            </a:r>
          </a:p>
          <a:p>
            <a:pPr lvl="2"/>
            <a:r>
              <a:rPr lang="en-US" sz="1600" dirty="0" smtClean="0"/>
              <a:t>Create Database of Common Solutions (6 hours)</a:t>
            </a:r>
            <a:endParaRPr lang="en-US" sz="1600" dirty="0"/>
          </a:p>
          <a:p>
            <a:pPr lvl="1"/>
            <a:r>
              <a:rPr lang="en-US" sz="2000" dirty="0" smtClean="0"/>
              <a:t>Reliability/Availability Analysis (10 hours)</a:t>
            </a:r>
          </a:p>
          <a:p>
            <a:pPr lvl="2"/>
            <a:r>
              <a:rPr lang="en-US" sz="1600" dirty="0" smtClean="0"/>
              <a:t>Identify Common Reliability/Availability Functions to be Used in Tool (5 hours)</a:t>
            </a:r>
          </a:p>
          <a:p>
            <a:pPr lvl="2"/>
            <a:r>
              <a:rPr lang="en-US" sz="1600" dirty="0" smtClean="0"/>
              <a:t>Create Input Requirements the Tool Must Handle (5 hours)</a:t>
            </a:r>
          </a:p>
          <a:p>
            <a:pPr lvl="1"/>
            <a:r>
              <a:rPr lang="en-US" sz="2000" dirty="0" smtClean="0"/>
              <a:t>Define Software Requirements (12 hours)</a:t>
            </a:r>
          </a:p>
          <a:p>
            <a:pPr lvl="2"/>
            <a:r>
              <a:rPr lang="en-US" sz="1600" dirty="0" smtClean="0"/>
              <a:t>Define User-Interface Design (2 hour)</a:t>
            </a:r>
          </a:p>
          <a:p>
            <a:pPr lvl="2"/>
            <a:r>
              <a:rPr lang="en-US" sz="1600" dirty="0" smtClean="0"/>
              <a:t>Define Software Architecture (6 hours)</a:t>
            </a:r>
          </a:p>
          <a:p>
            <a:pPr lvl="2"/>
            <a:r>
              <a:rPr lang="en-US" sz="1600" dirty="0"/>
              <a:t>Define Output </a:t>
            </a:r>
            <a:r>
              <a:rPr lang="en-US" sz="1600" dirty="0" smtClean="0"/>
              <a:t>Format (2 hour)</a:t>
            </a:r>
          </a:p>
          <a:p>
            <a:pPr lvl="2"/>
            <a:r>
              <a:rPr lang="en-US" sz="1600" dirty="0" smtClean="0"/>
              <a:t>Choose Software Package (2 hours)</a:t>
            </a:r>
          </a:p>
          <a:p>
            <a:pPr lvl="2"/>
            <a:endParaRPr lang="en-US" sz="1600" dirty="0" smtClean="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0714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List</a:t>
            </a:r>
            <a:endParaRPr lang="en-US" dirty="0"/>
          </a:p>
        </p:txBody>
      </p:sp>
      <p:sp>
        <p:nvSpPr>
          <p:cNvPr id="3" name="Content Placeholder 2"/>
          <p:cNvSpPr>
            <a:spLocks noGrp="1"/>
          </p:cNvSpPr>
          <p:nvPr>
            <p:ph idx="1"/>
          </p:nvPr>
        </p:nvSpPr>
        <p:spPr/>
        <p:txBody>
          <a:bodyPr>
            <a:normAutofit/>
          </a:bodyPr>
          <a:lstStyle/>
          <a:p>
            <a:pPr lvl="1"/>
            <a:r>
              <a:rPr lang="en-US" sz="2000" dirty="0" smtClean="0"/>
              <a:t>Software Creation (42 hours)</a:t>
            </a:r>
          </a:p>
          <a:p>
            <a:pPr lvl="2"/>
            <a:r>
              <a:rPr lang="en-US" sz="1600" dirty="0" smtClean="0"/>
              <a:t>Develop GUI (20 hours)</a:t>
            </a:r>
          </a:p>
          <a:p>
            <a:pPr lvl="2"/>
            <a:r>
              <a:rPr lang="en-US" sz="1600" dirty="0" smtClean="0"/>
              <a:t>Implement Database Interfaces and Reliability/Availability Equations (10 hours)</a:t>
            </a:r>
          </a:p>
          <a:p>
            <a:pPr lvl="2"/>
            <a:r>
              <a:rPr lang="en-US" sz="1600" dirty="0" smtClean="0"/>
              <a:t>Develop Output Software (12 hours)</a:t>
            </a:r>
          </a:p>
          <a:p>
            <a:pPr lvl="1"/>
            <a:r>
              <a:rPr lang="en-US" sz="2000" dirty="0" smtClean="0"/>
              <a:t>Benchmark Tool (16 hours)</a:t>
            </a:r>
          </a:p>
          <a:p>
            <a:pPr lvl="2"/>
            <a:r>
              <a:rPr lang="en-US" sz="1600" dirty="0" smtClean="0"/>
              <a:t>Identify Common Sustainment Disposition with Available Data (2 hours)</a:t>
            </a:r>
          </a:p>
          <a:p>
            <a:pPr lvl="2"/>
            <a:r>
              <a:rPr lang="en-US" sz="1600" dirty="0" smtClean="0"/>
              <a:t>Create Inputs for at Least Three Possible Solutions to Disposition (4 hours)</a:t>
            </a:r>
          </a:p>
          <a:p>
            <a:pPr lvl="2"/>
            <a:r>
              <a:rPr lang="en-US" sz="1600" dirty="0" smtClean="0"/>
              <a:t>Analyze Solutions Options (2 hours)</a:t>
            </a:r>
          </a:p>
          <a:p>
            <a:pPr lvl="2"/>
            <a:r>
              <a:rPr lang="en-US" sz="1600" dirty="0" smtClean="0"/>
              <a:t>Compare Results to Actual Path Taken by Program (8 hours)</a:t>
            </a:r>
          </a:p>
          <a:p>
            <a:pPr lvl="1"/>
            <a:r>
              <a:rPr lang="en-US" sz="2000" dirty="0" smtClean="0"/>
              <a:t>Document Results (8 hours)</a:t>
            </a:r>
          </a:p>
          <a:p>
            <a:pPr lvl="2"/>
            <a:endParaRPr lang="en-US" sz="1600" dirty="0" smtClean="0"/>
          </a:p>
          <a:p>
            <a:pPr lvl="2"/>
            <a:endParaRPr lang="en-US" sz="1600" dirty="0" smtClean="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5277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Roles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Evan McCaleb</a:t>
            </a:r>
          </a:p>
          <a:p>
            <a:pPr lvl="1"/>
            <a:r>
              <a:rPr lang="en-US" dirty="0" smtClean="0"/>
              <a:t>Lead - Software Implementation</a:t>
            </a:r>
          </a:p>
          <a:p>
            <a:pPr lvl="1"/>
            <a:r>
              <a:rPr lang="en-US" dirty="0" smtClean="0"/>
              <a:t>Support - Software Requirements, Reliability/Availability Analysis, Benchmark</a:t>
            </a:r>
            <a:endParaRPr lang="en-US" dirty="0"/>
          </a:p>
          <a:p>
            <a:r>
              <a:rPr lang="en-US" sz="2400" dirty="0" smtClean="0"/>
              <a:t>Jesse Mooney</a:t>
            </a:r>
          </a:p>
          <a:p>
            <a:pPr lvl="1"/>
            <a:r>
              <a:rPr lang="en-US" dirty="0" smtClean="0"/>
              <a:t>Lead - Software Requirements, Reliability/Availability Analysis, Documentation</a:t>
            </a:r>
          </a:p>
          <a:p>
            <a:pPr lvl="1"/>
            <a:r>
              <a:rPr lang="en-US" dirty="0" smtClean="0"/>
              <a:t>Support – Software Implementation, Data Gathering</a:t>
            </a:r>
          </a:p>
          <a:p>
            <a:pPr lvl="1"/>
            <a:r>
              <a:rPr lang="en-US" dirty="0" smtClean="0"/>
              <a:t>Currently working Army Tactical Missile System Service Life </a:t>
            </a:r>
            <a:r>
              <a:rPr lang="en-US" dirty="0" err="1" smtClean="0"/>
              <a:t>Extention</a:t>
            </a:r>
            <a:r>
              <a:rPr lang="en-US" dirty="0" smtClean="0"/>
              <a:t> Program to improve reliability beyond original deployment timeframe</a:t>
            </a:r>
            <a:endParaRPr lang="en-US" dirty="0"/>
          </a:p>
          <a:p>
            <a:r>
              <a:rPr lang="en-US" sz="2400" dirty="0" smtClean="0"/>
              <a:t>Daniel Stovall</a:t>
            </a:r>
          </a:p>
          <a:p>
            <a:pPr lvl="1"/>
            <a:r>
              <a:rPr lang="en-US" dirty="0" smtClean="0"/>
              <a:t>Lead – Data Gathering, Benchmark</a:t>
            </a:r>
          </a:p>
          <a:p>
            <a:pPr lvl="1"/>
            <a:r>
              <a:rPr lang="en-US" dirty="0" smtClean="0"/>
              <a:t>Support – Documentation, Software Requirements</a:t>
            </a:r>
          </a:p>
          <a:p>
            <a:pPr lvl="1"/>
            <a:r>
              <a:rPr lang="en-US" dirty="0" smtClean="0"/>
              <a:t>Sustainment Group Liaison</a:t>
            </a:r>
          </a:p>
          <a:p>
            <a:pPr lvl="1"/>
            <a:r>
              <a:rPr lang="en-US" dirty="0" smtClean="0"/>
              <a:t>Direct </a:t>
            </a:r>
            <a:r>
              <a:rPr lang="en-US" dirty="0"/>
              <a:t>i</a:t>
            </a:r>
            <a:r>
              <a:rPr lang="en-US" dirty="0" smtClean="0"/>
              <a:t>mpact as a current F-35 Sustainment Engineer answering Structural discrepancies within fleet</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40975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Program Milestones</a:t>
            </a:r>
            <a:endParaRPr lang="en-US" dirty="0"/>
          </a:p>
        </p:txBody>
      </p:sp>
      <p:sp>
        <p:nvSpPr>
          <p:cNvPr id="3" name="Content Placeholder 2"/>
          <p:cNvSpPr>
            <a:spLocks noGrp="1"/>
          </p:cNvSpPr>
          <p:nvPr>
            <p:ph idx="1"/>
          </p:nvPr>
        </p:nvSpPr>
        <p:spPr/>
        <p:txBody>
          <a:bodyPr>
            <a:noAutofit/>
          </a:bodyPr>
          <a:lstStyle/>
          <a:p>
            <a:pPr lvl="1"/>
            <a:r>
              <a:rPr lang="en-US" sz="2000" dirty="0"/>
              <a:t>Analysis of Alternatives (September 28)</a:t>
            </a:r>
          </a:p>
          <a:p>
            <a:pPr lvl="2"/>
            <a:r>
              <a:rPr lang="en-US" sz="1600" dirty="0"/>
              <a:t>Identify available databases and software packages currently available</a:t>
            </a:r>
          </a:p>
          <a:p>
            <a:pPr lvl="1"/>
            <a:r>
              <a:rPr lang="en-US" sz="2000" dirty="0"/>
              <a:t>System Requirements Review (October 1)</a:t>
            </a:r>
          </a:p>
          <a:p>
            <a:pPr lvl="2"/>
            <a:r>
              <a:rPr lang="en-US" sz="1600" dirty="0"/>
              <a:t>Finalize all requirements for software development</a:t>
            </a:r>
          </a:p>
          <a:p>
            <a:pPr lvl="1"/>
            <a:r>
              <a:rPr lang="en-US" sz="2000" dirty="0"/>
              <a:t>Preliminary Design Review (October 7)</a:t>
            </a:r>
          </a:p>
          <a:p>
            <a:pPr lvl="2"/>
            <a:r>
              <a:rPr lang="en-US" sz="1600" dirty="0"/>
              <a:t>Review Software Architecture</a:t>
            </a:r>
          </a:p>
          <a:p>
            <a:pPr lvl="2"/>
            <a:r>
              <a:rPr lang="en-US" sz="1600" dirty="0"/>
              <a:t>Review GUI and Output Design</a:t>
            </a:r>
          </a:p>
          <a:p>
            <a:pPr lvl="1"/>
            <a:r>
              <a:rPr lang="en-US" sz="2000" dirty="0"/>
              <a:t>Critical Design Review (November 10)</a:t>
            </a:r>
          </a:p>
          <a:p>
            <a:pPr lvl="2"/>
            <a:r>
              <a:rPr lang="en-US" sz="1600" dirty="0"/>
              <a:t>Review Implementation of Requirements and Overall Tool</a:t>
            </a:r>
          </a:p>
          <a:p>
            <a:pPr lvl="2"/>
            <a:r>
              <a:rPr lang="en-US" sz="1600" dirty="0"/>
              <a:t>Review Results of Preliminary Testing</a:t>
            </a:r>
          </a:p>
          <a:p>
            <a:pPr lvl="1"/>
            <a:r>
              <a:rPr lang="en-US" sz="2000" dirty="0"/>
              <a:t>Initial Operational Capability – FRP Decision (December 4)</a:t>
            </a:r>
          </a:p>
          <a:p>
            <a:pPr lvl="2"/>
            <a:r>
              <a:rPr lang="en-US" sz="1600" dirty="0"/>
              <a:t>Present Final Tool Structure</a:t>
            </a:r>
          </a:p>
          <a:p>
            <a:pPr lvl="2"/>
            <a:r>
              <a:rPr lang="en-US" sz="1600" dirty="0"/>
              <a:t>Present Results of Benchmark Case</a:t>
            </a:r>
          </a:p>
          <a:p>
            <a:pPr lvl="2"/>
            <a:endParaRPr lang="en-US" sz="1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921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5239"/>
            <a:ext cx="10058400" cy="1450757"/>
          </a:xfrm>
        </p:spPr>
        <p:txBody>
          <a:bodyPr anchor="t"/>
          <a:lstStyle/>
          <a:p>
            <a:r>
              <a:rPr lang="en-US" dirty="0" smtClean="0"/>
              <a:t>Master Schedule</a:t>
            </a:r>
            <a:endParaRPr lang="en-US" dirty="0"/>
          </a:p>
        </p:txBody>
      </p:sp>
      <p:sp>
        <p:nvSpPr>
          <p:cNvPr id="4" name="Footer Placeholder 3"/>
          <p:cNvSpPr>
            <a:spLocks noGrp="1"/>
          </p:cNvSpPr>
          <p:nvPr>
            <p:ph type="ftr" sz="quarter" idx="11"/>
          </p:nvPr>
        </p:nvSpPr>
        <p:spPr/>
        <p:txBody>
          <a:bodyPr/>
          <a:lstStyle/>
          <a:p>
            <a:endParaRPr lang="en-US"/>
          </a:p>
        </p:txBody>
      </p:sp>
      <p:pic>
        <p:nvPicPr>
          <p:cNvPr id="5" name="Content Placeholder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4471" t="23354" r="4403" b="10869"/>
          <a:stretch/>
        </p:blipFill>
        <p:spPr bwMode="auto">
          <a:xfrm>
            <a:off x="34791" y="1377273"/>
            <a:ext cx="12122418" cy="4922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88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bwMode="auto">
          <a:xfrm>
            <a:off x="609600" y="80966"/>
            <a:ext cx="10972800" cy="528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Course Project Presentation</a:t>
            </a:r>
            <a:br>
              <a:rPr lang="en-US" altLang="en-US" smtClean="0"/>
            </a:br>
            <a:endParaRPr lang="en-US" altLang="en-US" smtClean="0"/>
          </a:p>
        </p:txBody>
      </p:sp>
      <p:sp>
        <p:nvSpPr>
          <p:cNvPr id="5" name="Content Placeholder 4"/>
          <p:cNvSpPr>
            <a:spLocks noGrp="1"/>
          </p:cNvSpPr>
          <p:nvPr>
            <p:ph idx="1"/>
          </p:nvPr>
        </p:nvSpPr>
        <p:spPr/>
        <p:txBody>
          <a:bodyPr/>
          <a:lstStyle/>
          <a:p>
            <a:pPr marL="342900" indent="-342900">
              <a:buFont typeface="Wingdings" pitchFamily="2" charset="2"/>
              <a:buChar char="Ø"/>
              <a:defRPr/>
            </a:pPr>
            <a:r>
              <a:rPr lang="en-US" dirty="0"/>
              <a:t>Presentation Outline (Suggested): 20 </a:t>
            </a:r>
            <a:r>
              <a:rPr lang="en-US" dirty="0" smtClean="0"/>
              <a:t>minutes </a:t>
            </a:r>
          </a:p>
          <a:p>
            <a:pPr marL="1085850" lvl="1" indent="-342900">
              <a:buFont typeface="Cambria" pitchFamily="18" charset="0"/>
              <a:buChar char="‾"/>
              <a:defRPr/>
            </a:pPr>
            <a:r>
              <a:rPr lang="en-US" dirty="0" smtClean="0"/>
              <a:t>Overview  (Summary of Presentation)</a:t>
            </a:r>
          </a:p>
          <a:p>
            <a:pPr marL="1485900" lvl="2" indent="-342900">
              <a:buFont typeface="Arial" panose="020B0604020202020204" pitchFamily="34" charset="0"/>
              <a:buChar char="•"/>
              <a:defRPr/>
            </a:pPr>
            <a:r>
              <a:rPr lang="en-US" dirty="0" smtClean="0"/>
              <a:t>Pictures/Diagrams </a:t>
            </a:r>
            <a:r>
              <a:rPr lang="en-US" dirty="0"/>
              <a:t>( to increase </a:t>
            </a:r>
            <a:r>
              <a:rPr lang="en-US" dirty="0" smtClean="0"/>
              <a:t>understandability)</a:t>
            </a:r>
          </a:p>
          <a:p>
            <a:pPr marL="1485900" lvl="2" indent="-342900">
              <a:buFont typeface="Arial" panose="020B0604020202020204" pitchFamily="34" charset="0"/>
              <a:buChar char="•"/>
              <a:defRPr/>
            </a:pPr>
            <a:r>
              <a:rPr lang="en-US" dirty="0" smtClean="0"/>
              <a:t>Statement </a:t>
            </a:r>
            <a:r>
              <a:rPr lang="en-US" dirty="0"/>
              <a:t>of Need and Problem</a:t>
            </a:r>
          </a:p>
          <a:p>
            <a:pPr marL="1085850" lvl="1" indent="-342900">
              <a:buFont typeface="Cambria" pitchFamily="18" charset="0"/>
              <a:buChar char="‾"/>
              <a:defRPr/>
            </a:pPr>
            <a:r>
              <a:rPr lang="en-US" dirty="0" smtClean="0"/>
              <a:t>Analysis/Study/Evaluation/</a:t>
            </a:r>
            <a:r>
              <a:rPr lang="en-US" dirty="0" err="1" smtClean="0"/>
              <a:t>Etc</a:t>
            </a:r>
            <a:endParaRPr lang="en-US" dirty="0" smtClean="0"/>
          </a:p>
          <a:p>
            <a:pPr marL="1085850" lvl="1" indent="-342900">
              <a:buFont typeface="Cambria" pitchFamily="18" charset="0"/>
              <a:buChar char="‾"/>
              <a:defRPr/>
            </a:pPr>
            <a:r>
              <a:rPr lang="en-US" dirty="0" smtClean="0"/>
              <a:t>Results</a:t>
            </a:r>
          </a:p>
          <a:p>
            <a:pPr marL="1085850" lvl="1" indent="-342900">
              <a:buFont typeface="Cambria" pitchFamily="18" charset="0"/>
              <a:buChar char="‾"/>
              <a:defRPr/>
            </a:pPr>
            <a:r>
              <a:rPr lang="en-US" dirty="0" smtClean="0"/>
              <a:t>Summary </a:t>
            </a:r>
            <a:r>
              <a:rPr lang="en-US" dirty="0"/>
              <a:t>and Conclusions (key points)</a:t>
            </a:r>
          </a:p>
          <a:p>
            <a:pPr>
              <a:defRPr/>
            </a:pPr>
            <a:endParaRPr lang="en-US" dirty="0"/>
          </a:p>
          <a:p>
            <a:pPr marL="342900" indent="-342900">
              <a:buFont typeface="Wingdings" pitchFamily="2" charset="2"/>
              <a:buChar char="Ø"/>
              <a:defRPr/>
            </a:pPr>
            <a:r>
              <a:rPr lang="en-US" dirty="0"/>
              <a:t>Grading Criteria</a:t>
            </a:r>
          </a:p>
          <a:p>
            <a:pPr marL="640080">
              <a:buFont typeface="Cambria" pitchFamily="18" charset="0"/>
              <a:buChar char="–"/>
              <a:defRPr/>
            </a:pPr>
            <a:r>
              <a:rPr lang="en-US" dirty="0" smtClean="0"/>
              <a:t> Understandability 		10</a:t>
            </a:r>
          </a:p>
          <a:p>
            <a:pPr marL="640080">
              <a:buFont typeface="Cambria" pitchFamily="18" charset="0"/>
              <a:buChar char="–"/>
              <a:defRPr/>
            </a:pPr>
            <a:r>
              <a:rPr lang="en-US" dirty="0" smtClean="0"/>
              <a:t> Follow-through 		10</a:t>
            </a:r>
          </a:p>
          <a:p>
            <a:pPr marL="640080">
              <a:buFont typeface="Cambria" pitchFamily="18" charset="0"/>
              <a:buChar char="–"/>
              <a:defRPr/>
            </a:pPr>
            <a:r>
              <a:rPr lang="en-US" dirty="0" smtClean="0"/>
              <a:t> Results 			10</a:t>
            </a:r>
          </a:p>
          <a:p>
            <a:pPr marL="640080">
              <a:buFont typeface="Cambria" pitchFamily="18" charset="0"/>
              <a:buChar char="–"/>
              <a:defRPr/>
            </a:pPr>
            <a:r>
              <a:rPr lang="en-US" dirty="0" smtClean="0"/>
              <a:t> Total				30</a:t>
            </a:r>
          </a:p>
          <a:p>
            <a:pPr>
              <a:defRPr/>
            </a:pPr>
            <a:endParaRPr lang="en-US" dirty="0"/>
          </a:p>
        </p:txBody>
      </p:sp>
      <p:sp>
        <p:nvSpPr>
          <p:cNvPr id="20484" name="Line 3"/>
          <p:cNvSpPr>
            <a:spLocks noChangeShapeType="1"/>
          </p:cNvSpPr>
          <p:nvPr/>
        </p:nvSpPr>
        <p:spPr bwMode="auto">
          <a:xfrm>
            <a:off x="6604000" y="5867400"/>
            <a:ext cx="101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ndParaRPr>
          </a:p>
        </p:txBody>
      </p:sp>
      <p:sp>
        <p:nvSpPr>
          <p:cNvPr id="20485" name="Line 3"/>
          <p:cNvSpPr>
            <a:spLocks noChangeShapeType="1"/>
          </p:cNvSpPr>
          <p:nvPr/>
        </p:nvSpPr>
        <p:spPr bwMode="auto">
          <a:xfrm>
            <a:off x="1625602" y="5889625"/>
            <a:ext cx="2315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ndParaRPr>
          </a:p>
        </p:txBody>
      </p:sp>
    </p:spTree>
    <p:extLst>
      <p:ext uri="{BB962C8B-B14F-4D97-AF65-F5344CB8AC3E}">
        <p14:creationId xmlns:p14="http://schemas.microsoft.com/office/powerpoint/2010/main" val="167599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lvl="1"/>
            <a:r>
              <a:rPr lang="en-US" sz="2400" dirty="0"/>
              <a:t>Problem</a:t>
            </a:r>
          </a:p>
          <a:p>
            <a:pPr lvl="2"/>
            <a:r>
              <a:rPr lang="en-US" sz="1800" dirty="0"/>
              <a:t>Repair and modifications are often needed to effectively maintain deployable field assets in order to meet program reliability and availability requirements.  However, multiple solutions can often be implemented to solve a given problem.  A need exists to analyze which solution is optimal depending on materials availability and operational need.</a:t>
            </a:r>
          </a:p>
          <a:p>
            <a:pPr lvl="1"/>
            <a:r>
              <a:rPr lang="en-US" sz="2400" dirty="0" smtClean="0"/>
              <a:t>Need</a:t>
            </a:r>
            <a:endParaRPr lang="en-US" sz="2400" dirty="0"/>
          </a:p>
          <a:p>
            <a:pPr lvl="2"/>
            <a:r>
              <a:rPr lang="en-US" sz="1800" dirty="0"/>
              <a:t>Develop tool to aid in determination of the optimum solution of a sustainment problem in the program deployment phase. </a:t>
            </a:r>
            <a:r>
              <a:rPr lang="en-US" sz="1800" dirty="0" smtClean="0"/>
              <a:t>The </a:t>
            </a:r>
            <a:r>
              <a:rPr lang="en-US" sz="1800" dirty="0"/>
              <a:t>initial tool is tailored to the Lockheed Martin F-35 program, but it may be easily customized to other programs. The tool comparing multiple sustainment solutions for a given product and provide a direct comparison in cost, schedule, and performance impact of each.</a:t>
            </a:r>
          </a:p>
          <a:p>
            <a:endParaRPr lang="en-US" dirty="0"/>
          </a:p>
        </p:txBody>
      </p:sp>
      <p:sp>
        <p:nvSpPr>
          <p:cNvPr id="4" name="TextBox 3"/>
          <p:cNvSpPr txBox="1"/>
          <p:nvPr/>
        </p:nvSpPr>
        <p:spPr>
          <a:xfrm rot="20246799">
            <a:off x="7486650" y="613261"/>
            <a:ext cx="3028950" cy="400110"/>
          </a:xfrm>
          <a:prstGeom prst="rect">
            <a:avLst/>
          </a:prstGeom>
          <a:noFill/>
        </p:spPr>
        <p:txBody>
          <a:bodyPr wrap="square" rtlCol="0">
            <a:spAutoFit/>
          </a:bodyPr>
          <a:lstStyle/>
          <a:p>
            <a:r>
              <a:rPr lang="en-US" sz="2000" b="1" dirty="0" smtClean="0">
                <a:solidFill>
                  <a:srgbClr val="FF0000"/>
                </a:solidFill>
              </a:rPr>
              <a:t>ADD PICTURES/DIAGRAMS</a:t>
            </a:r>
            <a:endParaRPr lang="en-US" sz="2000" b="1" dirty="0">
              <a:solidFill>
                <a:srgbClr val="FF0000"/>
              </a:solidFill>
            </a:endParaRPr>
          </a:p>
        </p:txBody>
      </p:sp>
    </p:spTree>
    <p:extLst>
      <p:ext uri="{BB962C8B-B14F-4D97-AF65-F5344CB8AC3E}">
        <p14:creationId xmlns:p14="http://schemas.microsoft.com/office/powerpoint/2010/main" val="217205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Assumptions/Limitations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648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925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Study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600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600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60025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1202</Words>
  <Application>Microsoft Office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Cambria</vt:lpstr>
      <vt:lpstr>Cambria (Headings)</vt:lpstr>
      <vt:lpstr>Times New Roman</vt:lpstr>
      <vt:lpstr>Wingdings</vt:lpstr>
      <vt:lpstr>Retrospect</vt:lpstr>
      <vt:lpstr>4_Office Theme</vt:lpstr>
      <vt:lpstr>Sustainment in Deployment Optimization Tool (SiDOT) </vt:lpstr>
      <vt:lpstr>Course Project Assignment and Grading </vt:lpstr>
      <vt:lpstr>Course Project Presentation </vt:lpstr>
      <vt:lpstr>Overview</vt:lpstr>
      <vt:lpstr>Assumptions/Limitations</vt:lpstr>
      <vt:lpstr>Flow Chart</vt:lpstr>
      <vt:lpstr>Tool Study</vt:lpstr>
      <vt:lpstr>Tool Design</vt:lpstr>
      <vt:lpstr>Tool Analysis</vt:lpstr>
      <vt:lpstr>Tool Evaluation</vt:lpstr>
      <vt:lpstr>Results</vt:lpstr>
      <vt:lpstr>Summary and Conclusions</vt:lpstr>
      <vt:lpstr>Project Proposal</vt:lpstr>
      <vt:lpstr>Project Description</vt:lpstr>
      <vt:lpstr>Project Description</vt:lpstr>
      <vt:lpstr>Project Description</vt:lpstr>
      <vt:lpstr>Project Description</vt:lpstr>
      <vt:lpstr>Project Description</vt:lpstr>
      <vt:lpstr>Tool Summary</vt:lpstr>
      <vt:lpstr>Tool Summary</vt:lpstr>
      <vt:lpstr>Task List</vt:lpstr>
      <vt:lpstr>Task List</vt:lpstr>
      <vt:lpstr>Team Member Roles</vt:lpstr>
      <vt:lpstr>Key Program Milestones</vt:lpstr>
      <vt:lpstr>Master Schedule</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Mooney, Jesse</dc:creator>
  <cp:lastModifiedBy>Evan</cp:lastModifiedBy>
  <cp:revision>40</cp:revision>
  <dcterms:created xsi:type="dcterms:W3CDTF">2015-08-31T22:41:32Z</dcterms:created>
  <dcterms:modified xsi:type="dcterms:W3CDTF">2015-11-20T23:26:38Z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ACCT02\mooneyj2</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ies>
</file>