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324" r:id="rId9"/>
    <p:sldId id="325" r:id="rId10"/>
    <p:sldId id="265" r:id="rId11"/>
    <p:sldId id="266" r:id="rId12"/>
    <p:sldId id="269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5" r:id="rId42"/>
    <p:sldId id="356" r:id="rId43"/>
    <p:sldId id="357" r:id="rId44"/>
    <p:sldId id="358" r:id="rId45"/>
    <p:sldId id="359" r:id="rId46"/>
    <p:sldId id="36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5"/>
    <p:restoredTop sz="93243"/>
  </p:normalViewPr>
  <p:slideViewPr>
    <p:cSldViewPr snapToGrid="0">
      <p:cViewPr>
        <p:scale>
          <a:sx n="50" d="100"/>
          <a:sy n="50" d="100"/>
        </p:scale>
        <p:origin x="25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D961-F1E7-2D96-D347-9B826F2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9" y="1371599"/>
            <a:ext cx="47244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Importing and transforming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4524-DD60-A172-1708-1BBB74733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FDE7-AA09-2912-8041-6660AFF6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9144"/>
            <a:ext cx="9486900" cy="1371600"/>
          </a:xfrm>
        </p:spPr>
        <p:txBody>
          <a:bodyPr/>
          <a:lstStyle/>
          <a:p>
            <a:r>
              <a:rPr lang="en-US" dirty="0"/>
              <a:t>Some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9159"/>
            <a:ext cx="9486901" cy="3918098"/>
          </a:xfrm>
        </p:spPr>
        <p:txBody>
          <a:bodyPr/>
          <a:lstStyle/>
          <a:p>
            <a:r>
              <a:rPr lang="en-US" dirty="0"/>
              <a:t>Parsing is not always trivial</a:t>
            </a:r>
          </a:p>
          <a:p>
            <a:pPr lvl="1"/>
            <a:r>
              <a:rPr lang="en-US" dirty="0"/>
              <a:t>Numbers are written differently in different parts of the world (“,” vs. “.”)</a:t>
            </a:r>
          </a:p>
          <a:p>
            <a:pPr lvl="1"/>
            <a:r>
              <a:rPr lang="en-US" dirty="0"/>
              <a:t>Numbers are often surrounded by other characters (“$1000”, “10%”)</a:t>
            </a:r>
          </a:p>
          <a:p>
            <a:pPr lvl="1"/>
            <a:r>
              <a:rPr lang="en-US" dirty="0"/>
              <a:t>Numbers often contain “grouping” characters (“1,000,000”)</a:t>
            </a:r>
          </a:p>
          <a:p>
            <a:pPr lvl="1"/>
            <a:r>
              <a:rPr lang="en-US" dirty="0"/>
              <a:t>There are many different ways of writing dates and times</a:t>
            </a:r>
          </a:p>
          <a:p>
            <a:pPr lvl="1"/>
            <a:r>
              <a:rPr lang="en-US" dirty="0"/>
              <a:t>Times can be in different time zones</a:t>
            </a:r>
          </a:p>
          <a:p>
            <a:pPr lvl="1"/>
            <a:r>
              <a:rPr lang="en-US" dirty="0"/>
              <a:t>Encodings: special characters 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69230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112"/>
            <a:ext cx="9486900" cy="1371600"/>
          </a:xfrm>
        </p:spPr>
        <p:txBody>
          <a:bodyPr/>
          <a:lstStyle/>
          <a:p>
            <a:r>
              <a:rPr lang="en-US" dirty="0"/>
              <a:t>locales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5415"/>
            <a:ext cx="9486901" cy="3762650"/>
          </a:xfrm>
        </p:spPr>
        <p:txBody>
          <a:bodyPr/>
          <a:lstStyle/>
          <a:p>
            <a:r>
              <a:rPr lang="en-US" dirty="0"/>
              <a:t>A locale specifies common options varying between languages and places</a:t>
            </a:r>
          </a:p>
          <a:p>
            <a:r>
              <a:rPr lang="en-US" dirty="0"/>
              <a:t>To create a new locale, you use the locale() function: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EB0B5-04BD-C8E2-EF57-FAE14991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590800"/>
            <a:ext cx="8741590" cy="41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6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Parsing dates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French format with full name of month: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 more by typing ?</a:t>
            </a:r>
            <a:r>
              <a:rPr lang="en-US" dirty="0" err="1"/>
              <a:t>parse_date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008D8-151E-ADA0-092D-B5E0A2E6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49" y="3102408"/>
            <a:ext cx="8591551" cy="2346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733CFB-63D7-FC54-769E-FE830C2D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49" y="1892808"/>
            <a:ext cx="3420484" cy="5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Parsing times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 err="1"/>
              <a:t>parse_time</a:t>
            </a:r>
            <a:r>
              <a:rPr lang="en-US" dirty="0"/>
              <a:t> expects the hour, the colon (</a:t>
            </a:r>
            <a:r>
              <a:rPr lang="en-US" dirty="0">
                <a:sym typeface="Wingdings" pitchFamily="2" charset="2"/>
              </a:rPr>
              <a:t>:), and the minutes</a:t>
            </a:r>
          </a:p>
          <a:p>
            <a:pPr lvl="1"/>
            <a:r>
              <a:rPr lang="en-US" dirty="0">
                <a:sym typeface="Wingdings" pitchFamily="2" charset="2"/>
              </a:rPr>
              <a:t>Optionally: seconds, and am/pm specifier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Parsing dates and times: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E7D87-D7A6-81B5-E8F0-80BB6B29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71800"/>
            <a:ext cx="3630706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06202-779A-DD09-7507-C751AD8B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197603"/>
            <a:ext cx="1000461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6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Parsing real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/>
              <a:t>Using a different decimal mark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4FB3B-CCE4-A7B9-6F3A-B5C2D21C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49" y="2552700"/>
            <a:ext cx="6747739" cy="37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6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Parsing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 err="1"/>
              <a:t>parse_number</a:t>
            </a:r>
            <a:r>
              <a:rPr lang="en-US" dirty="0"/>
              <a:t> ignores non-numeric characters before and after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Parsing numbers with locales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2D63C9-6EA0-8E5D-48E6-5069B4FF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99" y="2616200"/>
            <a:ext cx="3133019" cy="1358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0676E-C52A-4040-A7A8-3BFF1784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99" y="2616200"/>
            <a:ext cx="4503783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DE250-D4A6-5099-6B0E-78A8AA2CE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099" y="4577990"/>
            <a:ext cx="8678618" cy="10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6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37592"/>
            <a:ext cx="9486900" cy="1371600"/>
          </a:xfrm>
        </p:spPr>
        <p:txBody>
          <a:bodyPr/>
          <a:lstStyle/>
          <a:p>
            <a:r>
              <a:rPr lang="en-US" dirty="0"/>
              <a:t>Parsing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30710"/>
            <a:ext cx="9486901" cy="5327290"/>
          </a:xfrm>
        </p:spPr>
        <p:txBody>
          <a:bodyPr/>
          <a:lstStyle/>
          <a:p>
            <a:r>
              <a:rPr lang="en-US" dirty="0"/>
              <a:t>Factors are categorical variables with a known set of possible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levels are not known in advance: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044F1-BDF3-C46B-9215-517B88AF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5928980"/>
            <a:ext cx="5994401" cy="915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9E1E94-BC1A-1854-1146-87C21CC5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44192"/>
            <a:ext cx="6550302" cy="33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0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files with </a:t>
            </a:r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 err="1"/>
              <a:t>Readr’s</a:t>
            </a:r>
            <a:r>
              <a:rPr lang="en-US" dirty="0"/>
              <a:t> strategy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 err="1"/>
              <a:t>readr</a:t>
            </a:r>
            <a:r>
              <a:rPr lang="en-US" dirty="0"/>
              <a:t> uses a heuristic to determine column type using the first 1,000 rows</a:t>
            </a:r>
          </a:p>
          <a:p>
            <a:r>
              <a:rPr lang="en-US" dirty="0"/>
              <a:t>You can emulate this process with two functions:</a:t>
            </a:r>
          </a:p>
          <a:p>
            <a:pPr lvl="1"/>
            <a:r>
              <a:rPr lang="en-US" dirty="0" err="1"/>
              <a:t>guess_parser</a:t>
            </a:r>
            <a:r>
              <a:rPr lang="en-US" dirty="0"/>
              <a:t>(): returns </a:t>
            </a:r>
            <a:r>
              <a:rPr lang="en-US" dirty="0" err="1"/>
              <a:t>readr’s</a:t>
            </a:r>
            <a:r>
              <a:rPr lang="en-US" dirty="0"/>
              <a:t> best guess</a:t>
            </a:r>
          </a:p>
          <a:p>
            <a:pPr lvl="1"/>
            <a:r>
              <a:rPr lang="en-US" dirty="0" err="1"/>
              <a:t>parse_guess</a:t>
            </a:r>
            <a:r>
              <a:rPr lang="en-US" dirty="0"/>
              <a:t>(): uses that guess to parse the column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heuristic tries a sequences of types and stops when it finds a match</a:t>
            </a:r>
          </a:p>
          <a:p>
            <a:r>
              <a:rPr lang="en-US" dirty="0"/>
              <a:t>If none of the rules apply, then the column will stay as a vector of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B90D6-FEBA-5ECF-D8FB-F06F0F7D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972358"/>
            <a:ext cx="4236204" cy="1082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131E8-42F2-9F4C-3147-4D05B7BD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2358"/>
            <a:ext cx="3708400" cy="10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9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69392"/>
            <a:ext cx="9486900" cy="1371600"/>
          </a:xfrm>
        </p:spPr>
        <p:txBody>
          <a:bodyPr/>
          <a:lstStyle/>
          <a:p>
            <a:r>
              <a:rPr lang="en-US" dirty="0"/>
              <a:t>When the default strategy fails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98910"/>
            <a:ext cx="9486901" cy="4603897"/>
          </a:xfrm>
        </p:spPr>
        <p:txBody>
          <a:bodyPr/>
          <a:lstStyle/>
          <a:p>
            <a:r>
              <a:rPr lang="en-US" dirty="0"/>
              <a:t>The default strategy does not always work for larger files</a:t>
            </a:r>
          </a:p>
          <a:p>
            <a:pPr lvl="1"/>
            <a:r>
              <a:rPr lang="en-US" dirty="0"/>
              <a:t>The first 1,000 rows might be a special case</a:t>
            </a:r>
          </a:p>
          <a:p>
            <a:pPr lvl="1"/>
            <a:r>
              <a:rPr lang="en-US" dirty="0"/>
              <a:t>The column might contain a lot of missing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C451E-0470-D720-C259-A2B3B37F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14546"/>
            <a:ext cx="7061200" cy="43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AD-EA65-88FC-3E82-EB20894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41C-889C-E268-FABF-D51A3BFD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rectangular text files</a:t>
            </a:r>
          </a:p>
          <a:p>
            <a:r>
              <a:rPr lang="en-US" dirty="0"/>
              <a:t>Importing other types of data</a:t>
            </a:r>
          </a:p>
          <a:p>
            <a:r>
              <a:rPr lang="en-US" dirty="0"/>
              <a:t>Transforming data</a:t>
            </a:r>
          </a:p>
        </p:txBody>
      </p:sp>
    </p:spTree>
    <p:extLst>
      <p:ext uri="{BB962C8B-B14F-4D97-AF65-F5344CB8AC3E}">
        <p14:creationId xmlns:p14="http://schemas.microsoft.com/office/powerpoint/2010/main" val="39176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69392"/>
            <a:ext cx="9486900" cy="1371600"/>
          </a:xfrm>
        </p:spPr>
        <p:txBody>
          <a:bodyPr/>
          <a:lstStyle/>
          <a:p>
            <a:r>
              <a:rPr lang="en-US" dirty="0"/>
              <a:t>Examining what went wrong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98910"/>
            <a:ext cx="9486901" cy="5759090"/>
          </a:xfrm>
        </p:spPr>
        <p:txBody>
          <a:bodyPr/>
          <a:lstStyle/>
          <a:p>
            <a:r>
              <a:rPr lang="en-US" dirty="0"/>
              <a:t>See problems(…) for more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seems the first column should be doable</a:t>
            </a:r>
          </a:p>
          <a:p>
            <a:r>
              <a:rPr lang="en-US" dirty="0"/>
              <a:t>Then work column by column until there are no problems remaining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ABA0D-1274-2E66-41D9-0039211D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562100"/>
            <a:ext cx="906019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5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69392"/>
            <a:ext cx="9486900" cy="1371600"/>
          </a:xfrm>
        </p:spPr>
        <p:txBody>
          <a:bodyPr/>
          <a:lstStyle/>
          <a:p>
            <a:r>
              <a:rPr lang="en-US" dirty="0"/>
              <a:t>Fixing the column specifications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98910"/>
            <a:ext cx="9486901" cy="5759090"/>
          </a:xfrm>
        </p:spPr>
        <p:txBody>
          <a:bodyPr/>
          <a:lstStyle/>
          <a:p>
            <a:r>
              <a:rPr lang="en-US" dirty="0"/>
              <a:t>Automatic column specifications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column should be: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6E785B-A40C-8DE5-8DB4-9984D68F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8" y="2555692"/>
            <a:ext cx="8507859" cy="4099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4A0B7A-7295-3B69-B67C-D8992113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521004"/>
            <a:ext cx="8507858" cy="5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6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88392"/>
            <a:ext cx="9486900" cy="1371600"/>
          </a:xfrm>
        </p:spPr>
        <p:txBody>
          <a:bodyPr/>
          <a:lstStyle/>
          <a:p>
            <a:r>
              <a:rPr lang="en-US" dirty="0"/>
              <a:t>Fixing the column specifications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9110"/>
            <a:ext cx="9486901" cy="5759090"/>
          </a:xfrm>
        </p:spPr>
        <p:txBody>
          <a:bodyPr/>
          <a:lstStyle/>
          <a:p>
            <a:r>
              <a:rPr lang="en-US" dirty="0"/>
              <a:t>Are we done? </a:t>
            </a:r>
          </a:p>
          <a:p>
            <a:pPr lvl="1"/>
            <a:r>
              <a:rPr lang="en-US" dirty="0"/>
              <a:t>Check the “y” column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 yet: dates are stored as strings </a:t>
            </a:r>
            <a:r>
              <a:rPr lang="en-US" dirty="0">
                <a:sym typeface="Wingdings" pitchFamily="2" charset="2"/>
              </a:rPr>
              <a:t> to fix this, we use: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Every </a:t>
            </a:r>
            <a:r>
              <a:rPr lang="en-US" dirty="0" err="1"/>
              <a:t>parse_xyz</a:t>
            </a:r>
            <a:r>
              <a:rPr lang="en-US" dirty="0"/>
              <a:t>() function has a corresponding </a:t>
            </a:r>
            <a:r>
              <a:rPr lang="en-US" dirty="0" err="1"/>
              <a:t>col_xyz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col_xyz</a:t>
            </a:r>
            <a:r>
              <a:rPr lang="en-US" dirty="0"/>
              <a:t>() tells </a:t>
            </a:r>
            <a:r>
              <a:rPr lang="en-US" dirty="0" err="1"/>
              <a:t>readr</a:t>
            </a:r>
            <a:r>
              <a:rPr lang="en-US" dirty="0"/>
              <a:t> how to load the data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0C6C0-EF01-3B4F-B805-EFF38F61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98699"/>
            <a:ext cx="2082800" cy="258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98283-5118-6A3D-47AF-6D4C9500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9" y="5331100"/>
            <a:ext cx="8281057" cy="5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55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596392"/>
            <a:ext cx="9486900" cy="1371600"/>
          </a:xfrm>
        </p:spPr>
        <p:txBody>
          <a:bodyPr/>
          <a:lstStyle/>
          <a:p>
            <a:r>
              <a:rPr lang="en-US" dirty="0"/>
              <a:t>Diagnosing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21110"/>
            <a:ext cx="9486901" cy="5759090"/>
          </a:xfrm>
        </p:spPr>
        <p:txBody>
          <a:bodyPr/>
          <a:lstStyle/>
          <a:p>
            <a:r>
              <a:rPr lang="en-US" dirty="0"/>
              <a:t>It may be easier to diagnose problems if all columns are read as characters:</a:t>
            </a:r>
          </a:p>
          <a:p>
            <a:endParaRPr lang="en-US" dirty="0"/>
          </a:p>
          <a:p>
            <a:r>
              <a:rPr lang="en-US" dirty="0"/>
              <a:t>Then use </a:t>
            </a:r>
            <a:r>
              <a:rPr lang="en-US" dirty="0" err="1"/>
              <a:t>type_convert</a:t>
            </a:r>
            <a:r>
              <a:rPr lang="en-US" dirty="0"/>
              <a:t>(), which applies the parsing heuristic to the character columns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A49857-5B2A-35C0-C70D-47C95A17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2371543"/>
            <a:ext cx="3098800" cy="440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398B69-02CF-0DB7-81B5-D162D169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49" y="1387654"/>
            <a:ext cx="7021111" cy="51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2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4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/>
              <a:t>At this point, we have learned how to:</a:t>
            </a:r>
          </a:p>
          <a:p>
            <a:pPr lvl="1"/>
            <a:r>
              <a:rPr lang="en-US" dirty="0"/>
              <a:t>Import data into R</a:t>
            </a:r>
          </a:p>
          <a:p>
            <a:pPr lvl="1"/>
            <a:r>
              <a:rPr lang="en-US" dirty="0"/>
              <a:t>Visualize it</a:t>
            </a:r>
          </a:p>
          <a:p>
            <a:r>
              <a:rPr lang="en-US" dirty="0"/>
              <a:t>However, rarely do you get the data in the form you need</a:t>
            </a:r>
          </a:p>
          <a:p>
            <a:r>
              <a:rPr lang="en-US" dirty="0"/>
              <a:t>For example, you may need to:</a:t>
            </a:r>
          </a:p>
          <a:p>
            <a:pPr lvl="1"/>
            <a:r>
              <a:rPr lang="en-US" dirty="0"/>
              <a:t>Create new variables or summaries</a:t>
            </a:r>
          </a:p>
          <a:p>
            <a:pPr lvl="1"/>
            <a:r>
              <a:rPr lang="en-US" dirty="0"/>
              <a:t>Rename the variables</a:t>
            </a:r>
          </a:p>
          <a:p>
            <a:pPr lvl="1"/>
            <a:r>
              <a:rPr lang="en-US" dirty="0"/>
              <a:t>Reorder the observations</a:t>
            </a:r>
          </a:p>
          <a:p>
            <a:r>
              <a:rPr lang="en-US" dirty="0"/>
              <a:t>We will now learn how to do this and more</a:t>
            </a:r>
          </a:p>
        </p:txBody>
      </p:sp>
    </p:spTree>
    <p:extLst>
      <p:ext uri="{BB962C8B-B14F-4D97-AF65-F5344CB8AC3E}">
        <p14:creationId xmlns:p14="http://schemas.microsoft.com/office/powerpoint/2010/main" val="170819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486900" cy="1371600"/>
          </a:xfrm>
        </p:spPr>
        <p:txBody>
          <a:bodyPr/>
          <a:lstStyle/>
          <a:p>
            <a:r>
              <a:rPr lang="en-US" dirty="0"/>
              <a:t>New York city flights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Dataset on flights departing New York City in 2013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03CD2-03F1-699E-3378-8D5FB8D6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98" y="2198274"/>
            <a:ext cx="8178801" cy="4481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EA8B1-9E41-10FD-8261-4B5D3F53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99" y="1825804"/>
            <a:ext cx="3606802" cy="2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9486900" cy="1371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73102"/>
            <a:ext cx="9486901" cy="531509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is part of the core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solves most of your data manipulation challenges:</a:t>
            </a:r>
          </a:p>
          <a:p>
            <a:pPr lvl="1"/>
            <a:r>
              <a:rPr lang="en-US" dirty="0"/>
              <a:t>Pick observations by their values: filter()</a:t>
            </a:r>
          </a:p>
          <a:p>
            <a:pPr lvl="1"/>
            <a:r>
              <a:rPr lang="en-US" dirty="0"/>
              <a:t>Reorder the rows: arrange()</a:t>
            </a:r>
          </a:p>
          <a:p>
            <a:pPr lvl="1"/>
            <a:r>
              <a:rPr lang="en-US" dirty="0"/>
              <a:t>Pick variables by their names: select()</a:t>
            </a:r>
          </a:p>
          <a:p>
            <a:pPr lvl="1"/>
            <a:r>
              <a:rPr lang="en-US" dirty="0"/>
              <a:t>Create new variables with functions of existing variables: mutate()</a:t>
            </a:r>
          </a:p>
          <a:p>
            <a:pPr lvl="1"/>
            <a:r>
              <a:rPr lang="en-US" dirty="0"/>
              <a:t>Collapse many values down to a single summary: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  <a:p>
            <a:r>
              <a:rPr lang="en-US" dirty="0"/>
              <a:t>All verbs work similarly:</a:t>
            </a:r>
          </a:p>
          <a:p>
            <a:pPr lvl="1"/>
            <a:r>
              <a:rPr lang="en-US" dirty="0"/>
              <a:t>The first argument is a </a:t>
            </a:r>
            <a:r>
              <a:rPr lang="en-US" dirty="0" err="1"/>
              <a:t>tibble</a:t>
            </a:r>
            <a:r>
              <a:rPr lang="en-US" dirty="0"/>
              <a:t> or data frame</a:t>
            </a:r>
          </a:p>
          <a:p>
            <a:pPr lvl="1"/>
            <a:r>
              <a:rPr lang="en-US" dirty="0"/>
              <a:t>The subsequent ones describe what to do using the variable names</a:t>
            </a:r>
          </a:p>
          <a:p>
            <a:pPr lvl="1"/>
            <a:r>
              <a:rPr lang="en-US" dirty="0"/>
              <a:t>The result is a new </a:t>
            </a:r>
            <a:r>
              <a:rPr lang="en-US" dirty="0" err="1"/>
              <a:t>tibble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BCF83-7FA8-5F9B-AD5F-6CE11DB1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29" y="2377095"/>
            <a:ext cx="2472288" cy="3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8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486900" cy="1371600"/>
          </a:xfrm>
        </p:spPr>
        <p:txBody>
          <a:bodyPr/>
          <a:lstStyle/>
          <a:p>
            <a:r>
              <a:rPr lang="en-US" dirty="0"/>
              <a:t>Filter rows with filter()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filter() allows you to subset observations based on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package </a:t>
            </a:r>
            <a:r>
              <a:rPr lang="en-US" dirty="0" err="1"/>
              <a:t>dplyr</a:t>
            </a:r>
            <a:r>
              <a:rPr lang="en-US" dirty="0"/>
              <a:t> executes the filtering and returns a new data frame without modifying the original 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298D9-7D30-919A-5FDB-EC7910FC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796690"/>
            <a:ext cx="7772400" cy="40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2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76808"/>
            <a:ext cx="9486900" cy="1371600"/>
          </a:xfrm>
        </p:spPr>
        <p:txBody>
          <a:bodyPr/>
          <a:lstStyle/>
          <a:p>
            <a:r>
              <a:rPr lang="en-US" dirty="0"/>
              <a:t>Comparison operators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94310"/>
            <a:ext cx="9486901" cy="5759090"/>
          </a:xfrm>
        </p:spPr>
        <p:txBody>
          <a:bodyPr/>
          <a:lstStyle/>
          <a:p>
            <a:r>
              <a:rPr lang="en-US" dirty="0"/>
              <a:t>In order to use filter(), you need to use comparison operators</a:t>
            </a:r>
          </a:p>
          <a:p>
            <a:r>
              <a:rPr lang="en-US" dirty="0"/>
              <a:t>R provides the standard suite: &gt;, &gt;=, &lt;, &lt;=, != (not equal), and == (equal)</a:t>
            </a:r>
          </a:p>
          <a:p>
            <a:r>
              <a:rPr lang="en-US" dirty="0"/>
              <a:t>The == operator can be tricky with floating point numbers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near() is the safe way of checking if two vectors of floating point numbers are (pairwise) equal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CDF65-6A34-EFAC-2733-C5EF9A64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05250"/>
            <a:ext cx="3050761" cy="1403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2BF29-AB3C-20CA-E53A-3E02F293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905249"/>
            <a:ext cx="2521964" cy="14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data with </a:t>
            </a:r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2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76808"/>
            <a:ext cx="9486900" cy="1371600"/>
          </a:xfrm>
        </p:spPr>
        <p:txBody>
          <a:bodyPr/>
          <a:lstStyle/>
          <a:p>
            <a:r>
              <a:rPr lang="en-US" dirty="0"/>
              <a:t>logical operators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94310"/>
            <a:ext cx="9486901" cy="5759090"/>
          </a:xfrm>
        </p:spPr>
        <p:txBody>
          <a:bodyPr/>
          <a:lstStyle/>
          <a:p>
            <a:r>
              <a:rPr lang="en-US" dirty="0"/>
              <a:t>By default, filter() combines multiple arguments with a logical AND</a:t>
            </a:r>
          </a:p>
          <a:p>
            <a:r>
              <a:rPr lang="en-US" dirty="0"/>
              <a:t>For example, this finds all flights that departed in November or December: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A15D0F-3A17-3364-1C0D-94167FF7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841389"/>
            <a:ext cx="9400454" cy="390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EA98D-73F8-4665-8A97-65FBAD58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3390900"/>
            <a:ext cx="6426201" cy="3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83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76808"/>
            <a:ext cx="9486900" cy="1371600"/>
          </a:xfrm>
        </p:spPr>
        <p:txBody>
          <a:bodyPr/>
          <a:lstStyle/>
          <a:p>
            <a:r>
              <a:rPr lang="en-US" dirty="0"/>
              <a:t>The logic of missing values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94310"/>
            <a:ext cx="9486901" cy="5759090"/>
          </a:xfrm>
        </p:spPr>
        <p:txBody>
          <a:bodyPr/>
          <a:lstStyle/>
          <a:p>
            <a:r>
              <a:rPr lang="en-US" dirty="0"/>
              <a:t>Missing values are contagious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filter() includes rows where a condition is TRUE (neither FALSE nor NA)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D18DC-5B44-061C-4B24-F5B93D81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2857500"/>
            <a:ext cx="1456308" cy="1929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49654-2D08-493F-26D6-BE0F085D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7499"/>
            <a:ext cx="1456308" cy="1816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0A8DCC-FC9E-6A94-DEE1-CA0CC84E8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49" y="5377298"/>
            <a:ext cx="6487433" cy="3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53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4792"/>
            <a:ext cx="9486900" cy="1371600"/>
          </a:xfrm>
        </p:spPr>
        <p:txBody>
          <a:bodyPr/>
          <a:lstStyle/>
          <a:p>
            <a:r>
              <a:rPr lang="en-US" dirty="0"/>
              <a:t>Arrange rows with arrange()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22710"/>
            <a:ext cx="9486901" cy="5759090"/>
          </a:xfrm>
        </p:spPr>
        <p:txBody>
          <a:bodyPr/>
          <a:lstStyle/>
          <a:p>
            <a:r>
              <a:rPr lang="en-US" dirty="0"/>
              <a:t>Like filter(), but it only changes the order of rows</a:t>
            </a:r>
          </a:p>
          <a:p>
            <a:r>
              <a:rPr lang="en-US" dirty="0"/>
              <a:t>It takes a data frame and a set of column names to order by</a:t>
            </a:r>
          </a:p>
          <a:p>
            <a:pPr lvl="1"/>
            <a:r>
              <a:rPr lang="en-US" dirty="0"/>
              <a:t>Additional column names are used to break ties</a:t>
            </a:r>
          </a:p>
          <a:p>
            <a:r>
              <a:rPr lang="en-US" dirty="0"/>
              <a:t>For descending order, use the function desc() around the column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88ADA-4FC9-6BE9-C465-EF69DA52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2870200"/>
            <a:ext cx="7545688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0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4792"/>
            <a:ext cx="9486900" cy="1371600"/>
          </a:xfrm>
        </p:spPr>
        <p:txBody>
          <a:bodyPr/>
          <a:lstStyle/>
          <a:p>
            <a:r>
              <a:rPr lang="en-US" dirty="0"/>
              <a:t>Select columns with select()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22710"/>
            <a:ext cx="9486901" cy="5759090"/>
          </a:xfrm>
        </p:spPr>
        <p:txBody>
          <a:bodyPr/>
          <a:lstStyle/>
          <a:p>
            <a:r>
              <a:rPr lang="en-US" dirty="0"/>
              <a:t>select() zooms in on a subset of variables specified by name</a:t>
            </a:r>
          </a:p>
          <a:p>
            <a:r>
              <a:rPr lang="en-US" dirty="0"/>
              <a:t>This is most useful for large datasets with many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1CCDC-438C-6E28-F759-80CD0531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49" y="2054405"/>
            <a:ext cx="4893748" cy="4476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342A7B-AFB8-D4D8-E222-DC6075BB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054404"/>
            <a:ext cx="3594098" cy="44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40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4408"/>
            <a:ext cx="9486900" cy="1371600"/>
          </a:xfrm>
        </p:spPr>
        <p:txBody>
          <a:bodyPr/>
          <a:lstStyle/>
          <a:p>
            <a:r>
              <a:rPr lang="en-US" dirty="0"/>
              <a:t>Helper functions for select()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41910"/>
            <a:ext cx="9486901" cy="5759090"/>
          </a:xfrm>
        </p:spPr>
        <p:txBody>
          <a:bodyPr/>
          <a:lstStyle/>
          <a:p>
            <a:r>
              <a:rPr lang="en-US" dirty="0"/>
              <a:t>There are several helper functions you can use within select():</a:t>
            </a:r>
          </a:p>
          <a:p>
            <a:pPr lvl="1"/>
            <a:r>
              <a:rPr lang="en-US" dirty="0" err="1"/>
              <a:t>starts_with</a:t>
            </a:r>
            <a:r>
              <a:rPr lang="en-US" dirty="0"/>
              <a:t>(“abc”): matches names that begin with “abc”</a:t>
            </a:r>
          </a:p>
          <a:p>
            <a:pPr lvl="1"/>
            <a:r>
              <a:rPr lang="en-US" dirty="0" err="1"/>
              <a:t>ends_with</a:t>
            </a:r>
            <a:r>
              <a:rPr lang="en-US" dirty="0"/>
              <a:t>(“xyz”): matches names that end with “xyz”</a:t>
            </a:r>
          </a:p>
          <a:p>
            <a:pPr lvl="1"/>
            <a:r>
              <a:rPr lang="en-US" dirty="0"/>
              <a:t>contains(“</a:t>
            </a:r>
            <a:r>
              <a:rPr lang="en-US" dirty="0" err="1"/>
              <a:t>ijk</a:t>
            </a:r>
            <a:r>
              <a:rPr lang="en-US" dirty="0"/>
              <a:t>”): matches names that contain “</a:t>
            </a:r>
            <a:r>
              <a:rPr lang="en-US" dirty="0" err="1"/>
              <a:t>ijk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matches: selects variables that match a regular expression</a:t>
            </a:r>
          </a:p>
          <a:p>
            <a:pPr lvl="1"/>
            <a:r>
              <a:rPr lang="en-US" dirty="0" err="1"/>
              <a:t>num_range</a:t>
            </a:r>
            <a:r>
              <a:rPr lang="en-US" dirty="0"/>
              <a:t>(“x”, 1:3): matches x1, x2, and x3</a:t>
            </a:r>
          </a:p>
          <a:p>
            <a:r>
              <a:rPr lang="en-US" dirty="0"/>
              <a:t>To move some columns to the beginning, use the everything() helper:</a:t>
            </a:r>
          </a:p>
          <a:p>
            <a:endParaRPr lang="en-US" dirty="0"/>
          </a:p>
          <a:p>
            <a:r>
              <a:rPr lang="en-US" dirty="0"/>
              <a:t>See ?select for more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8D4E2-7A16-B7B3-816F-422B74C5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5146854"/>
            <a:ext cx="5369312" cy="26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20A76-64C3-E737-E592-26E355B3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6085230"/>
            <a:ext cx="5816186" cy="4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8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486900" cy="1371600"/>
          </a:xfrm>
        </p:spPr>
        <p:txBody>
          <a:bodyPr/>
          <a:lstStyle/>
          <a:p>
            <a:r>
              <a:rPr lang="en-US"/>
              <a:t>add </a:t>
            </a:r>
            <a:r>
              <a:rPr lang="en-US" dirty="0"/>
              <a:t>new variables with mutate()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mutate() adds new columns that are a function of existing ones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discard old variables, use transmute() instead of mutate()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6DACB-CFC3-A7CB-D6EC-72AEEE05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822450"/>
            <a:ext cx="7145819" cy="43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91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4408"/>
            <a:ext cx="9486900" cy="1371600"/>
          </a:xfrm>
        </p:spPr>
        <p:txBody>
          <a:bodyPr/>
          <a:lstStyle/>
          <a:p>
            <a:r>
              <a:rPr lang="en-US" dirty="0"/>
              <a:t>Helper functions for mutate()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41910"/>
            <a:ext cx="9486901" cy="5759090"/>
          </a:xfrm>
        </p:spPr>
        <p:txBody>
          <a:bodyPr/>
          <a:lstStyle/>
          <a:p>
            <a:r>
              <a:rPr lang="en-US" dirty="0"/>
              <a:t>Many functions can be used together with mutate():</a:t>
            </a:r>
          </a:p>
          <a:p>
            <a:pPr lvl="1"/>
            <a:r>
              <a:rPr lang="en-US" dirty="0"/>
              <a:t>Arithmetic operators (+, -, *, /)</a:t>
            </a:r>
          </a:p>
          <a:p>
            <a:pPr lvl="1"/>
            <a:r>
              <a:rPr lang="en-US" dirty="0"/>
              <a:t>Modular arithmetic: integer division (%), remainder (%%)</a:t>
            </a:r>
          </a:p>
          <a:p>
            <a:pPr lvl="1"/>
            <a:r>
              <a:rPr lang="en-US" dirty="0"/>
              <a:t>Logarithms (log, log10) and exponentials (exp)</a:t>
            </a:r>
          </a:p>
          <a:p>
            <a:pPr lvl="1"/>
            <a:r>
              <a:rPr lang="en-US" dirty="0"/>
              <a:t>Offsets (lead, lag)</a:t>
            </a:r>
          </a:p>
          <a:p>
            <a:pPr lvl="1"/>
            <a:r>
              <a:rPr lang="en-US" dirty="0"/>
              <a:t>Cumulative and rolling aggregates (</a:t>
            </a:r>
            <a:r>
              <a:rPr lang="en-US" dirty="0" err="1"/>
              <a:t>cumsum</a:t>
            </a:r>
            <a:r>
              <a:rPr lang="en-US" dirty="0"/>
              <a:t>, </a:t>
            </a:r>
            <a:r>
              <a:rPr lang="en-US" dirty="0" err="1"/>
              <a:t>cumprod</a:t>
            </a:r>
            <a:r>
              <a:rPr lang="en-US" dirty="0"/>
              <a:t>, cumin, </a:t>
            </a:r>
            <a:r>
              <a:rPr lang="en-US" dirty="0" err="1"/>
              <a:t>cummax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Logical comparisons (&lt;, &lt;=, &gt;, &gt;=, ==, !=)</a:t>
            </a:r>
          </a:p>
          <a:p>
            <a:pPr lvl="1"/>
            <a:r>
              <a:rPr lang="en-US" dirty="0"/>
              <a:t>Ranking (</a:t>
            </a:r>
            <a:r>
              <a:rPr lang="en-US" dirty="0" err="1"/>
              <a:t>min_rank</a:t>
            </a:r>
            <a:r>
              <a:rPr lang="en-US" dirty="0"/>
              <a:t>, </a:t>
            </a:r>
            <a:r>
              <a:rPr lang="en-US" dirty="0" err="1"/>
              <a:t>percent_rank</a:t>
            </a:r>
            <a:r>
              <a:rPr lang="en-US" dirty="0"/>
              <a:t>)</a:t>
            </a:r>
          </a:p>
          <a:p>
            <a:r>
              <a:rPr lang="en-US" dirty="0"/>
              <a:t>For details, type ?</a:t>
            </a:r>
            <a:r>
              <a:rPr lang="en-US" dirty="0" err="1"/>
              <a:t>function_name</a:t>
            </a:r>
            <a:endParaRPr lang="en-US" dirty="0"/>
          </a:p>
          <a:p>
            <a:r>
              <a:rPr lang="en-US" dirty="0"/>
              <a:t>Basically, any vectorized function can be used here</a:t>
            </a:r>
          </a:p>
        </p:txBody>
      </p:sp>
    </p:spTree>
    <p:extLst>
      <p:ext uri="{BB962C8B-B14F-4D97-AF65-F5344CB8AC3E}">
        <p14:creationId xmlns:p14="http://schemas.microsoft.com/office/powerpoint/2010/main" val="768392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829800" cy="1371600"/>
          </a:xfrm>
        </p:spPr>
        <p:txBody>
          <a:bodyPr/>
          <a:lstStyle/>
          <a:p>
            <a:r>
              <a:rPr lang="en-US" dirty="0"/>
              <a:t>creating summaries with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summarise</a:t>
            </a:r>
            <a:r>
              <a:rPr lang="en-US" dirty="0"/>
              <a:t> function collapses a data frame to a single 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argument “</a:t>
            </a:r>
            <a:r>
              <a:rPr lang="en-US" dirty="0" err="1"/>
              <a:t>na.rm</a:t>
            </a:r>
            <a:r>
              <a:rPr lang="en-US" dirty="0"/>
              <a:t> = TRUE” in the mean() function is important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CBD1C0-39F8-5FFF-977A-4A6011EA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4336690"/>
            <a:ext cx="5084164" cy="187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A8BBDC-09E8-342C-F744-FE404A7D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9" y="1879600"/>
            <a:ext cx="6455348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829800" cy="1371600"/>
          </a:xfrm>
        </p:spPr>
        <p:txBody>
          <a:bodyPr/>
          <a:lstStyle/>
          <a:p>
            <a:r>
              <a:rPr lang="en-US" dirty="0"/>
              <a:t>grouped summaries with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 err="1"/>
              <a:t>summarise</a:t>
            </a:r>
            <a:r>
              <a:rPr lang="en-US" dirty="0"/>
              <a:t>() is more useful when used with </a:t>
            </a:r>
            <a:r>
              <a:rPr lang="en-US" dirty="0" err="1"/>
              <a:t>group_by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C7D58-4E3B-0EE7-0025-FBBBE7F4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849458"/>
            <a:ext cx="8530522" cy="48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829800" cy="1371600"/>
          </a:xfrm>
        </p:spPr>
        <p:txBody>
          <a:bodyPr/>
          <a:lstStyle/>
          <a:p>
            <a:r>
              <a:rPr lang="en-US" dirty="0"/>
              <a:t>A Data analysis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Task: determine the relationship between distance and average delay for each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looks like delays increase with distance up to ~750 and then decrease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BB78D9-793E-F8E2-A588-264737B9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209800"/>
            <a:ext cx="6223000" cy="111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4C5CC-423F-2C0D-3DC4-D829A0A8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3530601"/>
            <a:ext cx="4673600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4DC18-1B04-DC2F-AB7A-BB757D852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161" y="2963002"/>
            <a:ext cx="4914124" cy="31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25400"/>
            <a:ext cx="9486900" cy="1371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readr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2902"/>
            <a:ext cx="9486901" cy="5315097"/>
          </a:xfrm>
        </p:spPr>
        <p:txBody>
          <a:bodyPr/>
          <a:lstStyle/>
          <a:p>
            <a:r>
              <a:rPr lang="en-US" dirty="0"/>
              <a:t>Many R packages provide examples of data</a:t>
            </a:r>
          </a:p>
          <a:p>
            <a:r>
              <a:rPr lang="en-US" dirty="0"/>
              <a:t>However, sooner or later you will need to work with your own data</a:t>
            </a:r>
          </a:p>
          <a:p>
            <a:r>
              <a:rPr lang="en-US" dirty="0" err="1"/>
              <a:t>readr</a:t>
            </a:r>
            <a:r>
              <a:rPr lang="en-US" dirty="0"/>
              <a:t> is for rectangular text data</a:t>
            </a:r>
          </a:p>
          <a:p>
            <a:endParaRPr lang="en-US" dirty="0"/>
          </a:p>
          <a:p>
            <a:r>
              <a:rPr lang="en-US" dirty="0" err="1"/>
              <a:t>readr</a:t>
            </a:r>
            <a:r>
              <a:rPr lang="en-US" dirty="0"/>
              <a:t> supports several file formats with seven read_ functions: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(): comma-separated (CSV) files</a:t>
            </a:r>
          </a:p>
          <a:p>
            <a:pPr lvl="1"/>
            <a:r>
              <a:rPr lang="en-US" dirty="0" err="1"/>
              <a:t>read_tsv</a:t>
            </a:r>
            <a:r>
              <a:rPr lang="en-US" dirty="0"/>
              <a:t>(): tab-separated files</a:t>
            </a:r>
          </a:p>
          <a:p>
            <a:pPr lvl="1"/>
            <a:r>
              <a:rPr lang="en-US" dirty="0" err="1"/>
              <a:t>read_delim</a:t>
            </a:r>
            <a:r>
              <a:rPr lang="en-US" dirty="0"/>
              <a:t>(): general delimited files</a:t>
            </a:r>
          </a:p>
          <a:p>
            <a:pPr lvl="1"/>
            <a:r>
              <a:rPr lang="en-US" dirty="0" err="1"/>
              <a:t>read_fwf</a:t>
            </a:r>
            <a:r>
              <a:rPr lang="en-US" dirty="0"/>
              <a:t>(): fixed-width files</a:t>
            </a:r>
          </a:p>
          <a:p>
            <a:pPr lvl="1"/>
            <a:r>
              <a:rPr lang="en-US" dirty="0" err="1"/>
              <a:t>read_table</a:t>
            </a:r>
            <a:r>
              <a:rPr lang="en-US" dirty="0"/>
              <a:t>(): tabular files where columns are separated by white-space</a:t>
            </a:r>
          </a:p>
          <a:p>
            <a:pPr lvl="1"/>
            <a:r>
              <a:rPr lang="en-US" dirty="0" err="1"/>
              <a:t>read_log</a:t>
            </a:r>
            <a:r>
              <a:rPr lang="en-US" dirty="0"/>
              <a:t>(): web log files</a:t>
            </a:r>
          </a:p>
          <a:p>
            <a:r>
              <a:rPr lang="en-US" dirty="0"/>
              <a:t>In many cases, supply a path to a file and get a </a:t>
            </a:r>
            <a:r>
              <a:rPr lang="en-US" dirty="0" err="1"/>
              <a:t>tibble</a:t>
            </a:r>
            <a:r>
              <a:rPr lang="en-US" dirty="0"/>
              <a:t> 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BCF83-7FA8-5F9B-AD5F-6CE11DB1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29" y="3088295"/>
            <a:ext cx="2472288" cy="3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2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-139192"/>
            <a:ext cx="11968284" cy="1371600"/>
          </a:xfrm>
        </p:spPr>
        <p:txBody>
          <a:bodyPr/>
          <a:lstStyle/>
          <a:p>
            <a:r>
              <a:rPr lang="en-US" dirty="0"/>
              <a:t>combining multiple operations with the pipe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78310"/>
            <a:ext cx="9486901" cy="5759090"/>
          </a:xfrm>
        </p:spPr>
        <p:txBody>
          <a:bodyPr/>
          <a:lstStyle/>
          <a:p>
            <a:r>
              <a:rPr lang="en-US" dirty="0"/>
              <a:t>Our analysis had three steps:</a:t>
            </a:r>
          </a:p>
          <a:p>
            <a:pPr lvl="1"/>
            <a:r>
              <a:rPr lang="en-US" dirty="0"/>
              <a:t>Group flights by destination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 to compute distance, average delay, and number of flights</a:t>
            </a:r>
          </a:p>
          <a:p>
            <a:pPr lvl="1"/>
            <a:r>
              <a:rPr lang="en-US" dirty="0"/>
              <a:t>Filter to remove noisy points and Honolulu airport</a:t>
            </a:r>
          </a:p>
          <a:p>
            <a:r>
              <a:rPr lang="en-US" dirty="0"/>
              <a:t>Every step creates a new dataset, which we do not need</a:t>
            </a:r>
          </a:p>
          <a:p>
            <a:r>
              <a:rPr lang="en-US" dirty="0"/>
              <a:t>Solution: the pipe operator “%&gt;%” (general for 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Focus on the transformations, not what’s being transformed</a:t>
            </a:r>
          </a:p>
          <a:p>
            <a:pPr lvl="1"/>
            <a:r>
              <a:rPr lang="en-US" dirty="0"/>
              <a:t>x %&gt;% f(y) </a:t>
            </a:r>
            <a:r>
              <a:rPr lang="en-US" dirty="0">
                <a:sym typeface="Wingdings" pitchFamily="2" charset="2"/>
              </a:rPr>
              <a:t> f(x, y)</a:t>
            </a:r>
          </a:p>
          <a:p>
            <a:pPr lvl="1"/>
            <a:r>
              <a:rPr lang="en-US" dirty="0">
                <a:sym typeface="Wingdings" pitchFamily="2" charset="2"/>
              </a:rPr>
              <a:t>x %&gt;% f(y) %&gt;% g(z)  g(f(x, y), z)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D322B-C967-92DD-268D-7CF5F08D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3905250"/>
            <a:ext cx="6177803" cy="15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0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43992"/>
            <a:ext cx="9829800" cy="1371600"/>
          </a:xfrm>
        </p:spPr>
        <p:txBody>
          <a:bodyPr/>
          <a:lstStyle/>
          <a:p>
            <a:r>
              <a:rPr lang="en-US" dirty="0"/>
              <a:t>counting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Whenever you aggregate, it’s useful to include either a count, n(), or a count of non-missing values, sum(!</a:t>
            </a:r>
            <a:r>
              <a:rPr lang="en-US" dirty="0" err="1"/>
              <a:t>is.na</a:t>
            </a:r>
            <a:r>
              <a:rPr lang="en-US" dirty="0"/>
              <a:t>(x))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2B6B2-4669-D4B4-D8C8-7E741A65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098910"/>
            <a:ext cx="6692348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B39CD-95D7-82B3-9C58-E078003A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121112"/>
            <a:ext cx="6845300" cy="22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433C5-082A-1EC7-E74F-6501FE61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6" y="2413212"/>
            <a:ext cx="5467348" cy="3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8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43992"/>
            <a:ext cx="9829800" cy="1371600"/>
          </a:xfrm>
        </p:spPr>
        <p:txBody>
          <a:bodyPr/>
          <a:lstStyle/>
          <a:p>
            <a:r>
              <a:rPr lang="en-US" dirty="0"/>
              <a:t>counting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73510"/>
            <a:ext cx="9486901" cy="5759090"/>
          </a:xfrm>
        </p:spPr>
        <p:txBody>
          <a:bodyPr/>
          <a:lstStyle/>
          <a:p>
            <a:r>
              <a:rPr lang="en-US" dirty="0"/>
              <a:t>Gain more insight with scatterplot of number of flights vs. average delay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DE340B-ED70-D04A-4F60-D57A2697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844588"/>
            <a:ext cx="6223000" cy="3890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7FAA7-C0E5-06ED-E655-C853C2A41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514549"/>
            <a:ext cx="62230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7808F-9834-6021-990C-36F5E3A0A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2428801"/>
            <a:ext cx="7023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65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43992"/>
            <a:ext cx="9829800" cy="1371600"/>
          </a:xfrm>
        </p:spPr>
        <p:txBody>
          <a:bodyPr/>
          <a:lstStyle/>
          <a:p>
            <a:r>
              <a:rPr lang="en-US" dirty="0"/>
              <a:t>counting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73510"/>
            <a:ext cx="9486901" cy="5759090"/>
          </a:xfrm>
        </p:spPr>
        <p:txBody>
          <a:bodyPr/>
          <a:lstStyle/>
          <a:p>
            <a:r>
              <a:rPr lang="en-US" dirty="0"/>
              <a:t>We can filter out the groups with the smallest numbers of observations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we can also pipe data into ggplot2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0CED0-D716-2DE3-2112-9621BBCE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593850"/>
            <a:ext cx="54610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4BEAB-B4AB-F1BA-0F56-A1D47BD1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2336652"/>
            <a:ext cx="5924549" cy="36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0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43992"/>
            <a:ext cx="9829800" cy="1371600"/>
          </a:xfrm>
        </p:spPr>
        <p:txBody>
          <a:bodyPr/>
          <a:lstStyle/>
          <a:p>
            <a:r>
              <a:rPr lang="en-US" dirty="0"/>
              <a:t>useful summary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73510"/>
            <a:ext cx="9486901" cy="5759090"/>
          </a:xfrm>
        </p:spPr>
        <p:txBody>
          <a:bodyPr/>
          <a:lstStyle/>
          <a:p>
            <a:r>
              <a:rPr lang="en-US" dirty="0"/>
              <a:t>Measures of location: mean(), median(), or spread: </a:t>
            </a:r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r>
              <a:rPr lang="en-US" dirty="0"/>
              <a:t>Measures of rank: min(), quantile(), max()</a:t>
            </a:r>
          </a:p>
          <a:p>
            <a:r>
              <a:rPr lang="en-US" dirty="0"/>
              <a:t>Measures of position: first(), nth(), last()</a:t>
            </a:r>
          </a:p>
          <a:p>
            <a:r>
              <a:rPr lang="en-US" dirty="0"/>
              <a:t>Counts: n(), sum(!</a:t>
            </a:r>
            <a:r>
              <a:rPr lang="en-US" dirty="0" err="1"/>
              <a:t>is.na</a:t>
            </a:r>
            <a:r>
              <a:rPr lang="en-US" dirty="0"/>
              <a:t>(x)), </a:t>
            </a:r>
            <a:r>
              <a:rPr lang="en-US" dirty="0" err="1"/>
              <a:t>n_distinct</a:t>
            </a:r>
            <a:r>
              <a:rPr lang="en-US" dirty="0"/>
              <a:t>()</a:t>
            </a:r>
          </a:p>
          <a:p>
            <a:r>
              <a:rPr lang="en-US" dirty="0"/>
              <a:t>Counts of logical values: sum(x &gt; 10)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E2F29-B9B0-F08F-B6F1-6163B153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3111521"/>
            <a:ext cx="5956300" cy="35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5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3608"/>
            <a:ext cx="9829800" cy="1371600"/>
          </a:xfrm>
        </p:spPr>
        <p:txBody>
          <a:bodyPr/>
          <a:lstStyle/>
          <a:p>
            <a:r>
              <a:rPr lang="en-US" dirty="0"/>
              <a:t>ungrouping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91110"/>
            <a:ext cx="9486901" cy="5759090"/>
          </a:xfrm>
        </p:spPr>
        <p:txBody>
          <a:bodyPr/>
          <a:lstStyle/>
          <a:p>
            <a:r>
              <a:rPr lang="en-US" dirty="0"/>
              <a:t>If you need to undo the grouping, use ungroup()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makes sense if you do some operation on groups before ungrouping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8652C-59AF-9AA1-B72E-F87C31B6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628900"/>
            <a:ext cx="693539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4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4008"/>
            <a:ext cx="9829800" cy="1371600"/>
          </a:xfrm>
        </p:spPr>
        <p:txBody>
          <a:bodyPr/>
          <a:lstStyle/>
          <a:p>
            <a:r>
              <a:rPr lang="en-US" dirty="0"/>
              <a:t>other uses of grouping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24000"/>
            <a:ext cx="9486901" cy="5969000"/>
          </a:xfrm>
        </p:spPr>
        <p:txBody>
          <a:bodyPr/>
          <a:lstStyle/>
          <a:p>
            <a:r>
              <a:rPr lang="en-US" dirty="0"/>
              <a:t>Grouping can also do convenient operations with mutate() and filter()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that work most naturally in grouped mutates and filters are called window functions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11DAA-00B8-4BF6-C32F-D60D5BBAD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2019962"/>
            <a:ext cx="5996142" cy="1015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44608-BA75-BE29-F7BD-B8D14174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3181681"/>
            <a:ext cx="5035550" cy="1015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3C45A-F7DE-EBE9-1C16-9616C8F71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50" y="4343400"/>
            <a:ext cx="7727950" cy="16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D32-3EFE-23C9-F391-A4733124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81B4-1E80-42A3-9BE3-5BEBCCCA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learning the </a:t>
            </a:r>
            <a:r>
              <a:rPr lang="en-US" dirty="0" err="1"/>
              <a:t>readr</a:t>
            </a:r>
            <a:r>
              <a:rPr lang="en-US" dirty="0"/>
              <a:t> package?</a:t>
            </a:r>
          </a:p>
          <a:p>
            <a:r>
              <a:rPr lang="en-US" dirty="0"/>
              <a:t>Base R has a function </a:t>
            </a:r>
            <a:r>
              <a:rPr lang="en-US" dirty="0" err="1"/>
              <a:t>read.csv</a:t>
            </a:r>
            <a:r>
              <a:rPr lang="en-US" dirty="0"/>
              <a:t>() to read CSV files</a:t>
            </a:r>
          </a:p>
          <a:p>
            <a:r>
              <a:rPr lang="en-US" dirty="0"/>
              <a:t>Some advantages of </a:t>
            </a:r>
            <a:r>
              <a:rPr lang="en-US" dirty="0" err="1"/>
              <a:t>readr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is up to 10x faster</a:t>
            </a:r>
          </a:p>
          <a:p>
            <a:pPr lvl="1"/>
            <a:r>
              <a:rPr lang="en-US" dirty="0"/>
              <a:t>It produces </a:t>
            </a:r>
            <a:r>
              <a:rPr lang="en-US" dirty="0" err="1"/>
              <a:t>tibbles</a:t>
            </a:r>
            <a:r>
              <a:rPr lang="en-US" dirty="0"/>
              <a:t> instead of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dirty="0"/>
              <a:t>Better parsing (e.g., does not convert strings to factors)</a:t>
            </a:r>
          </a:p>
          <a:p>
            <a:pPr lvl="1"/>
            <a:r>
              <a:rPr lang="en-US" dirty="0"/>
              <a:t>More reproducible on different systems</a:t>
            </a:r>
          </a:p>
          <a:p>
            <a:pPr lvl="1"/>
            <a:r>
              <a:rPr lang="en-US" dirty="0"/>
              <a:t>Progress bar for large files</a:t>
            </a:r>
          </a:p>
        </p:txBody>
      </p:sp>
    </p:spTree>
    <p:extLst>
      <p:ext uri="{BB962C8B-B14F-4D97-AF65-F5344CB8AC3E}">
        <p14:creationId xmlns:p14="http://schemas.microsoft.com/office/powerpoint/2010/main" val="373924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1656"/>
            <a:ext cx="9486900" cy="1371600"/>
          </a:xfrm>
        </p:spPr>
        <p:txBody>
          <a:bodyPr/>
          <a:lstStyle/>
          <a:p>
            <a:r>
              <a:rPr lang="en-US" dirty="0"/>
              <a:t>Reading comma-separated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26646"/>
            <a:ext cx="9486901" cy="5280554"/>
          </a:xfrm>
        </p:spPr>
        <p:txBody>
          <a:bodyPr/>
          <a:lstStyle/>
          <a:p>
            <a:r>
              <a:rPr lang="en-US" dirty="0"/>
              <a:t>All read_ functions have a similar syntax, so we will focus on </a:t>
            </a:r>
            <a:r>
              <a:rPr lang="en-US" dirty="0" err="1"/>
              <a:t>read_csv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Fuel consumption, 10 aspects of design and performance (?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C47AD-C554-41D0-7061-614CCEC7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9" y="2137334"/>
            <a:ext cx="9328651" cy="783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09014A-17D5-190A-6E23-8AEF22B1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24" y="3470656"/>
            <a:ext cx="4572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EE4-EBBE-4706-6BFC-37C6300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read_csv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F37F-E187-369A-D53A-390F77675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965459"/>
          </a:xfrm>
        </p:spPr>
        <p:txBody>
          <a:bodyPr/>
          <a:lstStyle/>
          <a:p>
            <a:r>
              <a:rPr lang="en-US" dirty="0"/>
              <a:t>Also works with inline csv files (useful for experimenting)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1D48DD-51BC-2D34-50E5-DDEBCDCE4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965458"/>
          </a:xfrm>
        </p:spPr>
        <p:txBody>
          <a:bodyPr/>
          <a:lstStyle/>
          <a:p>
            <a:r>
              <a:rPr lang="en-US" dirty="0"/>
              <a:t>First line use as column names, but this can be 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7D07E-A755-B8E5-4D5B-AB5BA360FC54}"/>
              </a:ext>
            </a:extLst>
          </p:cNvPr>
          <p:cNvSpPr txBox="1"/>
          <p:nvPr/>
        </p:nvSpPr>
        <p:spPr>
          <a:xfrm>
            <a:off x="1092200" y="5444271"/>
            <a:ext cx="1000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Other useful tweaks: skip lines (metadata), symbol for missing data (N.A.)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Now you can read most CSV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Also easily adaptable to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read_tsv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read_fwf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2CCDD-0F63-0692-28CF-33D94BD2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71" y="3007380"/>
            <a:ext cx="2506208" cy="2370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BCA9D-61DA-C343-457F-F699C3E4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2956197"/>
            <a:ext cx="3941162" cy="23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vectors with </a:t>
            </a:r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1656"/>
            <a:ext cx="9486900" cy="1371600"/>
          </a:xfrm>
        </p:spPr>
        <p:txBody>
          <a:bodyPr/>
          <a:lstStyle/>
          <a:p>
            <a:r>
              <a:rPr lang="en-US" dirty="0"/>
              <a:t>Parsing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26646"/>
            <a:ext cx="9486901" cy="5280554"/>
          </a:xfrm>
        </p:spPr>
        <p:txBody>
          <a:bodyPr/>
          <a:lstStyle/>
          <a:p>
            <a:r>
              <a:rPr lang="en-US" dirty="0"/>
              <a:t>Functions parse_*() take a character vector and return a specialized vector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are important building blocks for </a:t>
            </a:r>
            <a:r>
              <a:rPr lang="en-US" dirty="0" err="1"/>
              <a:t>readr</a:t>
            </a:r>
            <a:endParaRPr lang="en-US" dirty="0"/>
          </a:p>
          <a:p>
            <a:r>
              <a:rPr lang="en-US" dirty="0"/>
              <a:t>Useful functions:</a:t>
            </a:r>
          </a:p>
          <a:p>
            <a:pPr lvl="1"/>
            <a:r>
              <a:rPr lang="en-US" dirty="0" err="1"/>
              <a:t>parse_logical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parse_integer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parse_double</a:t>
            </a:r>
            <a:r>
              <a:rPr lang="en-US" dirty="0"/>
              <a:t>(), </a:t>
            </a:r>
            <a:r>
              <a:rPr lang="en-US" dirty="0" err="1"/>
              <a:t>parse_number</a:t>
            </a:r>
            <a:r>
              <a:rPr lang="en-US" dirty="0"/>
              <a:t>() for numbers from other countries</a:t>
            </a:r>
          </a:p>
          <a:p>
            <a:pPr lvl="1"/>
            <a:r>
              <a:rPr lang="en-US" dirty="0" err="1"/>
              <a:t>parse_character</a:t>
            </a:r>
            <a:r>
              <a:rPr lang="en-US" dirty="0"/>
              <a:t>() for character encodings</a:t>
            </a:r>
          </a:p>
          <a:p>
            <a:pPr lvl="1"/>
            <a:r>
              <a:rPr lang="en-US" dirty="0" err="1"/>
              <a:t>parse_factor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parse_datetime</a:t>
            </a:r>
            <a:r>
              <a:rPr lang="en-US" dirty="0"/>
              <a:t>(), </a:t>
            </a:r>
            <a:r>
              <a:rPr lang="en-US" dirty="0" err="1"/>
              <a:t>parse_date</a:t>
            </a:r>
            <a:r>
              <a:rPr lang="en-US" dirty="0"/>
              <a:t>(), </a:t>
            </a:r>
            <a:r>
              <a:rPr lang="en-US" dirty="0" err="1"/>
              <a:t>parse_time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43B9F-8BF2-FD70-E658-A5198BC7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49" y="2139950"/>
            <a:ext cx="4690473" cy="65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9708C-7B55-A315-8E36-5B125867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94" y="2139950"/>
            <a:ext cx="497078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3290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1784</Words>
  <Application>Microsoft Macintosh PowerPoint</Application>
  <PresentationFormat>Widescreen</PresentationFormat>
  <Paragraphs>330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Gill Sans MT</vt:lpstr>
      <vt:lpstr>Goudy Old Style</vt:lpstr>
      <vt:lpstr>ClassicFrameVTI</vt:lpstr>
      <vt:lpstr>Importing and transforming data</vt:lpstr>
      <vt:lpstr>Contents</vt:lpstr>
      <vt:lpstr>Importing data with readr</vt:lpstr>
      <vt:lpstr>The readr package</vt:lpstr>
      <vt:lpstr>Comparison with base r</vt:lpstr>
      <vt:lpstr>Reading comma-separated files</vt:lpstr>
      <vt:lpstr>The read_csv function</vt:lpstr>
      <vt:lpstr>Parsing vectors with readr</vt:lpstr>
      <vt:lpstr>Parsing a vector</vt:lpstr>
      <vt:lpstr>Some difficulties</vt:lpstr>
      <vt:lpstr>locales</vt:lpstr>
      <vt:lpstr>Parsing dates</vt:lpstr>
      <vt:lpstr>Parsing times</vt:lpstr>
      <vt:lpstr>Parsing real numbers</vt:lpstr>
      <vt:lpstr>Parsing numbers</vt:lpstr>
      <vt:lpstr>Parsing factors</vt:lpstr>
      <vt:lpstr>Parsing files with readr</vt:lpstr>
      <vt:lpstr>Readr’s strategy</vt:lpstr>
      <vt:lpstr>When the default strategy fails</vt:lpstr>
      <vt:lpstr>Examining what went wrong</vt:lpstr>
      <vt:lpstr>Fixing the column specifications</vt:lpstr>
      <vt:lpstr>Fixing the column specifications</vt:lpstr>
      <vt:lpstr>Diagnosing problems</vt:lpstr>
      <vt:lpstr>Transforming data</vt:lpstr>
      <vt:lpstr>Data transformation</vt:lpstr>
      <vt:lpstr>New York city flights data</vt:lpstr>
      <vt:lpstr>The dplyr package</vt:lpstr>
      <vt:lpstr>Filter rows with filter()</vt:lpstr>
      <vt:lpstr>Comparison operators in r</vt:lpstr>
      <vt:lpstr>logical operators in r</vt:lpstr>
      <vt:lpstr>The logic of missing values in r</vt:lpstr>
      <vt:lpstr>Arrange rows with arrange()</vt:lpstr>
      <vt:lpstr>Select columns with select()</vt:lpstr>
      <vt:lpstr>Helper functions for select()</vt:lpstr>
      <vt:lpstr>add new variables with mutate()</vt:lpstr>
      <vt:lpstr>Helper functions for mutate()</vt:lpstr>
      <vt:lpstr>creating summaries with summarise()</vt:lpstr>
      <vt:lpstr>grouped summaries with summarise()</vt:lpstr>
      <vt:lpstr>A Data analysis example</vt:lpstr>
      <vt:lpstr>combining multiple operations with the pipe</vt:lpstr>
      <vt:lpstr>counting values</vt:lpstr>
      <vt:lpstr>counting values</vt:lpstr>
      <vt:lpstr>counting values</vt:lpstr>
      <vt:lpstr>useful summary functions</vt:lpstr>
      <vt:lpstr>ungrouping</vt:lpstr>
      <vt:lpstr>other uses of grouping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McConnell</dc:creator>
  <cp:lastModifiedBy>Erin McConnell</cp:lastModifiedBy>
  <cp:revision>15</cp:revision>
  <dcterms:created xsi:type="dcterms:W3CDTF">2023-03-08T19:48:17Z</dcterms:created>
  <dcterms:modified xsi:type="dcterms:W3CDTF">2023-03-09T22:13:52Z</dcterms:modified>
</cp:coreProperties>
</file>