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1"/>
  </p:notesMasterIdLst>
  <p:sldIdLst>
    <p:sldId id="256" r:id="rId2"/>
    <p:sldId id="257" r:id="rId3"/>
    <p:sldId id="258" r:id="rId4"/>
    <p:sldId id="306" r:id="rId5"/>
    <p:sldId id="263" r:id="rId6"/>
    <p:sldId id="307" r:id="rId7"/>
    <p:sldId id="309" r:id="rId8"/>
    <p:sldId id="310" r:id="rId9"/>
    <p:sldId id="311" r:id="rId10"/>
    <p:sldId id="314" r:id="rId11"/>
    <p:sldId id="312" r:id="rId12"/>
    <p:sldId id="313" r:id="rId13"/>
    <p:sldId id="308" r:id="rId14"/>
    <p:sldId id="297" r:id="rId15"/>
    <p:sldId id="315" r:id="rId16"/>
    <p:sldId id="298" r:id="rId17"/>
    <p:sldId id="299" r:id="rId18"/>
    <p:sldId id="316" r:id="rId19"/>
    <p:sldId id="317" r:id="rId20"/>
    <p:sldId id="265" r:id="rId21"/>
    <p:sldId id="318" r:id="rId22"/>
    <p:sldId id="300" r:id="rId23"/>
    <p:sldId id="319" r:id="rId24"/>
    <p:sldId id="320" r:id="rId25"/>
    <p:sldId id="321" r:id="rId26"/>
    <p:sldId id="301" r:id="rId27"/>
    <p:sldId id="266" r:id="rId28"/>
    <p:sldId id="322" r:id="rId29"/>
    <p:sldId id="32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3277"/>
  </p:normalViewPr>
  <p:slideViewPr>
    <p:cSldViewPr snapToGrid="0">
      <p:cViewPr>
        <p:scale>
          <a:sx n="80" d="100"/>
          <a:sy n="80" d="100"/>
        </p:scale>
        <p:origin x="172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19137-D9D7-CA48-85A8-B0DED119EECF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1053B-5906-4749-BFDA-8D8D5F9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1053B-5906-4749-BFDA-8D8D5F9E07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8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1053B-5906-4749-BFDA-8D8D5F9E07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02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1053B-5906-4749-BFDA-8D8D5F9E07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61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1053B-5906-4749-BFDA-8D8D5F9E07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92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1053B-5906-4749-BFDA-8D8D5F9E07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2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5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3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1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8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2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4/25/23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9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4/25/23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5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4/25/23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9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1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DD961-F1E7-2D96-D347-9B826F2F4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799" y="1371599"/>
            <a:ext cx="4724400" cy="23604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SQL Part 3: relational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54524-DD60-A172-1708-1BBB74733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1FDE7-AA09-2912-8041-6660AFF6C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5" r="14478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03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/>
              <a:t>joins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If you are selecting from one table and you want or need a column from another linked to the first, use a JOIN since it can bring columns together from distinct tables</a:t>
            </a:r>
          </a:p>
          <a:p>
            <a:r>
              <a:rPr lang="en-US" dirty="0"/>
              <a:t>An INNER JOIN will return every record where the join statement is true in both tables</a:t>
            </a:r>
          </a:p>
          <a:p>
            <a:r>
              <a:rPr lang="en-US" dirty="0"/>
              <a:t>A LEFT JOIN will return everything selected from the left (or base) table even if there are no matches between the 2 tables</a:t>
            </a:r>
          </a:p>
        </p:txBody>
      </p:sp>
    </p:spTree>
    <p:extLst>
      <p:ext uri="{BB962C8B-B14F-4D97-AF65-F5344CB8AC3E}">
        <p14:creationId xmlns:p14="http://schemas.microsoft.com/office/powerpoint/2010/main" val="121058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/>
              <a:t>using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You can use multiple JOIN statements in the same query: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371599" y="2652488"/>
            <a:ext cx="94869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artists.name</a:t>
            </a:r>
            <a:r>
              <a:rPr lang="en-US" dirty="0">
                <a:latin typeface="Courier" pitchFamily="2" charset="0"/>
              </a:rPr>
              <a:t> AS artist,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songs.name</a:t>
            </a:r>
            <a:r>
              <a:rPr lang="en-US" dirty="0">
                <a:latin typeface="Courier" pitchFamily="2" charset="0"/>
              </a:rPr>
              <a:t> AS song,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songs.length</a:t>
            </a:r>
            <a:r>
              <a:rPr lang="en-US" dirty="0">
                <a:latin typeface="Courier" pitchFamily="2" charset="0"/>
              </a:rPr>
              <a:t> AS minutes,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albums.name</a:t>
            </a:r>
            <a:r>
              <a:rPr lang="en-US" dirty="0">
                <a:latin typeface="Courier" pitchFamily="2" charset="0"/>
              </a:rPr>
              <a:t> AS album,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albums.label</a:t>
            </a:r>
            <a:r>
              <a:rPr lang="en-US" dirty="0">
                <a:latin typeface="Courier" pitchFamily="2" charset="0"/>
              </a:rPr>
              <a:t> AS label,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albums.year_released</a:t>
            </a:r>
            <a:r>
              <a:rPr lang="en-US" dirty="0">
                <a:latin typeface="Courier" pitchFamily="2" charset="0"/>
              </a:rPr>
              <a:t> AS released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FROM albums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INNER JOIN songs ON </a:t>
            </a:r>
            <a:r>
              <a:rPr lang="en-US" dirty="0" err="1">
                <a:latin typeface="Courier" pitchFamily="2" charset="0"/>
              </a:rPr>
              <a:t>songs.album_id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albums.id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INNER JOIN artists ON </a:t>
            </a:r>
            <a:r>
              <a:rPr lang="en-US" dirty="0" err="1">
                <a:latin typeface="Courier" pitchFamily="2" charset="0"/>
              </a:rPr>
              <a:t>artists.id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albums.artist_id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GROUP BY </a:t>
            </a:r>
            <a:r>
              <a:rPr lang="en-US" dirty="0" err="1">
                <a:latin typeface="Courier" pitchFamily="2" charset="0"/>
              </a:rPr>
              <a:t>albums.name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ORDER BY </a:t>
            </a:r>
            <a:r>
              <a:rPr lang="en-US" dirty="0" err="1">
                <a:latin typeface="Courier" pitchFamily="2" charset="0"/>
              </a:rPr>
              <a:t>artists.name</a:t>
            </a:r>
            <a:r>
              <a:rPr lang="en-US" dirty="0">
                <a:latin typeface="Courier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5276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/>
              <a:t>using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You can also JOIN to a dataset formed by a subquery: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JOIN multiple times to the same table, so long as you distinguish each JOIN with an alias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371599" y="2652488"/>
            <a:ext cx="9486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albums.name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songSubquery.name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songSubquery.length</a:t>
            </a:r>
            <a:r>
              <a:rPr lang="en-US" dirty="0">
                <a:latin typeface="Courier" pitchFamily="2" charset="0"/>
              </a:rPr>
              <a:t> AS minutes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FROM albums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INNER JOIN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(SELECT * FROM songs) AS </a:t>
            </a:r>
            <a:r>
              <a:rPr lang="en-US" dirty="0" err="1">
                <a:latin typeface="Courier" pitchFamily="2" charset="0"/>
              </a:rPr>
              <a:t>songSubquery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ON </a:t>
            </a:r>
            <a:r>
              <a:rPr lang="en-US" dirty="0" err="1">
                <a:latin typeface="Courier" pitchFamily="2" charset="0"/>
              </a:rPr>
              <a:t>songSubquery.album_id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albums.id</a:t>
            </a:r>
            <a:r>
              <a:rPr lang="en-US" dirty="0">
                <a:latin typeface="Courier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8794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JOIN uses logical relationships between tables to return data from those tables</a:t>
            </a:r>
          </a:p>
          <a:p>
            <a:r>
              <a:rPr lang="en-US" dirty="0"/>
              <a:t>A set operation is different in that it combines 2 or more datasets into a single result (or dataset)</a:t>
            </a:r>
          </a:p>
        </p:txBody>
      </p:sp>
    </p:spTree>
    <p:extLst>
      <p:ext uri="{BB962C8B-B14F-4D97-AF65-F5344CB8AC3E}">
        <p14:creationId xmlns:p14="http://schemas.microsoft.com/office/powerpoint/2010/main" val="326472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/>
              <a:t>UNION &amp; UNION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UNION ALL stacks datasets on top of each other</a:t>
            </a:r>
          </a:p>
          <a:p>
            <a:r>
              <a:rPr lang="en-US" dirty="0"/>
              <a:t>The only rule is that both datasets must have the same number and type of columns</a:t>
            </a:r>
          </a:p>
          <a:p>
            <a:r>
              <a:rPr lang="en-US" dirty="0"/>
              <a:t>Moreover, the columns in the top dataset are the columns for the result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625599" y="4372428"/>
            <a:ext cx="9486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id, name, </a:t>
            </a:r>
            <a:r>
              <a:rPr lang="en-US" sz="1800" dirty="0" err="1">
                <a:latin typeface="Courier" pitchFamily="2" charset="0"/>
              </a:rPr>
              <a:t>created_at</a:t>
            </a:r>
            <a:r>
              <a:rPr lang="en-US" sz="1800" dirty="0">
                <a:latin typeface="Courier" pitchFamily="2" charset="0"/>
              </a:rPr>
              <a:t> FROM songs –a dataset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UNION ALL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id, name, </a:t>
            </a:r>
            <a:r>
              <a:rPr lang="en-US" sz="1800" dirty="0" err="1">
                <a:latin typeface="Courier" pitchFamily="2" charset="0"/>
              </a:rPr>
              <a:t>updated_at</a:t>
            </a:r>
            <a:r>
              <a:rPr lang="en-US" sz="1800" dirty="0">
                <a:latin typeface="Courier" pitchFamily="2" charset="0"/>
              </a:rPr>
              <a:t> FROM albums –another dataset</a:t>
            </a:r>
          </a:p>
        </p:txBody>
      </p:sp>
    </p:spTree>
    <p:extLst>
      <p:ext uri="{BB962C8B-B14F-4D97-AF65-F5344CB8AC3E}">
        <p14:creationId xmlns:p14="http://schemas.microsoft.com/office/powerpoint/2010/main" val="3241927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/>
              <a:t>UNION &amp; UNION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UNION (without the ALL) will do the same thing </a:t>
            </a:r>
            <a:r>
              <a:rPr lang="en-US" b="1" dirty="0"/>
              <a:t>except</a:t>
            </a:r>
            <a:r>
              <a:rPr lang="en-US" dirty="0"/>
              <a:t> it will eliminate any row in the bottom dataset that is a duplicate of a row in the top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statement will only return the actual number of records in the songs table</a:t>
            </a:r>
          </a:p>
          <a:p>
            <a:r>
              <a:rPr lang="en-US" dirty="0"/>
              <a:t>UNION ALL would return twice that amount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625599" y="3000830"/>
            <a:ext cx="9486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* FROM songs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UNION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* FROM songs;</a:t>
            </a:r>
          </a:p>
        </p:txBody>
      </p:sp>
    </p:spTree>
    <p:extLst>
      <p:ext uri="{BB962C8B-B14F-4D97-AF65-F5344CB8AC3E}">
        <p14:creationId xmlns:p14="http://schemas.microsoft.com/office/powerpoint/2010/main" val="1416772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Explain why it does or doesn’t matter whether UNION or UNION ALL is used: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625598" y="2959478"/>
            <a:ext cx="9486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id, </a:t>
            </a:r>
            <a:r>
              <a:rPr lang="en-US" sz="1800" dirty="0" err="1">
                <a:latin typeface="Courier" pitchFamily="2" charset="0"/>
              </a:rPr>
              <a:t>created_at</a:t>
            </a:r>
            <a:r>
              <a:rPr lang="en-US" sz="1800" dirty="0">
                <a:latin typeface="Courier" pitchFamily="2" charset="0"/>
              </a:rPr>
              <a:t> FROM songs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UNION –-or </a:t>
            </a:r>
            <a:r>
              <a:rPr lang="en-US" dirty="0">
                <a:latin typeface="Courier" pitchFamily="2" charset="0"/>
              </a:rPr>
              <a:t>U</a:t>
            </a:r>
            <a:r>
              <a:rPr lang="en-US" sz="1800" dirty="0">
                <a:latin typeface="Courier" pitchFamily="2" charset="0"/>
              </a:rPr>
              <a:t>NION ALL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</a:t>
            </a:r>
            <a:r>
              <a:rPr lang="en-US" sz="1800" dirty="0" err="1">
                <a:latin typeface="Courier" pitchFamily="2" charset="0"/>
              </a:rPr>
              <a:t>album_id</a:t>
            </a:r>
            <a:r>
              <a:rPr lang="en-US" sz="1800" dirty="0">
                <a:latin typeface="Courier" pitchFamily="2" charset="0"/>
              </a:rPr>
              <a:t>, </a:t>
            </a:r>
            <a:r>
              <a:rPr lang="en-US" sz="1800" dirty="0" err="1">
                <a:latin typeface="Courier" pitchFamily="2" charset="0"/>
              </a:rPr>
              <a:t>updated_at</a:t>
            </a:r>
            <a:r>
              <a:rPr lang="en-US" sz="1800" dirty="0">
                <a:latin typeface="Courier" pitchFamily="2" charset="0"/>
              </a:rPr>
              <a:t> FROM songs;</a:t>
            </a:r>
          </a:p>
        </p:txBody>
      </p:sp>
    </p:spTree>
    <p:extLst>
      <p:ext uri="{BB962C8B-B14F-4D97-AF65-F5344CB8AC3E}">
        <p14:creationId xmlns:p14="http://schemas.microsoft.com/office/powerpoint/2010/main" val="3112621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/>
              <a:t>INTERSECT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INTERSECT is similar to UNION and UNION ALL in that INTERSECT SELECT statements must be of the same number and datatype</a:t>
            </a:r>
          </a:p>
          <a:p>
            <a:r>
              <a:rPr lang="en-US" dirty="0"/>
              <a:t>However, INTERSECT doesn’t stack datasets</a:t>
            </a:r>
          </a:p>
          <a:p>
            <a:r>
              <a:rPr lang="en-US" dirty="0"/>
              <a:t>Rather, it returns the intersection of 2 or more datasets: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574798" y="4029905"/>
            <a:ext cx="106172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</a:t>
            </a:r>
            <a:r>
              <a:rPr lang="en-US" sz="1800" dirty="0" err="1">
                <a:latin typeface="Courier" pitchFamily="2" charset="0"/>
              </a:rPr>
              <a:t>album_id</a:t>
            </a:r>
            <a:r>
              <a:rPr lang="en-US" sz="1800" dirty="0">
                <a:latin typeface="Courier" pitchFamily="2" charset="0"/>
              </a:rPr>
              <a:t>, name FROM songs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INTERSECT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id, name FROM albums;</a:t>
            </a:r>
          </a:p>
        </p:txBody>
      </p:sp>
    </p:spTree>
    <p:extLst>
      <p:ext uri="{BB962C8B-B14F-4D97-AF65-F5344CB8AC3E}">
        <p14:creationId xmlns:p14="http://schemas.microsoft.com/office/powerpoint/2010/main" val="1178490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/>
              <a:t>INTERSECT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Let’s run SELECT COUNT on </a:t>
            </a:r>
            <a:r>
              <a:rPr lang="en-US" dirty="0" err="1"/>
              <a:t>album_id</a:t>
            </a:r>
            <a:r>
              <a:rPr lang="en-US" dirty="0"/>
              <a:t> to see how many albums share a name with one of the included songs: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574798" y="3017536"/>
            <a:ext cx="106172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COUNT(</a:t>
            </a:r>
            <a:r>
              <a:rPr lang="en-US" sz="1800" dirty="0" err="1">
                <a:latin typeface="Courier" pitchFamily="2" charset="0"/>
              </a:rPr>
              <a:t>album_id</a:t>
            </a:r>
            <a:r>
              <a:rPr lang="en-US" sz="1800" dirty="0">
                <a:latin typeface="Courier" pitchFamily="2" charset="0"/>
              </a:rPr>
              <a:t>) FROM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SELECT </a:t>
            </a:r>
            <a:r>
              <a:rPr lang="en-US" sz="1800" dirty="0" err="1">
                <a:latin typeface="Courier" pitchFamily="2" charset="0"/>
              </a:rPr>
              <a:t>album_id</a:t>
            </a:r>
            <a:r>
              <a:rPr lang="en-US" sz="1800" dirty="0">
                <a:latin typeface="Courier" pitchFamily="2" charset="0"/>
              </a:rPr>
              <a:t>, name FROM songs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sz="1800" dirty="0">
                <a:latin typeface="Courier" pitchFamily="2" charset="0"/>
              </a:rPr>
              <a:t>INTERSECT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sz="1800" dirty="0">
                <a:latin typeface="Courier" pitchFamily="2" charset="0"/>
              </a:rPr>
              <a:t>SELECT id, name FROM albums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)</a:t>
            </a:r>
            <a:r>
              <a:rPr lang="en-US" sz="1800" dirty="0">
                <a:latin typeface="Courier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76453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/>
              <a:t>INTERSECT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Sometimes, of course, there are no columns in common and nothing is returned: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574798" y="3017536"/>
            <a:ext cx="106172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</a:t>
            </a:r>
            <a:r>
              <a:rPr lang="en-US" sz="1800" dirty="0" err="1">
                <a:latin typeface="Courier" pitchFamily="2" charset="0"/>
              </a:rPr>
              <a:t>album_id</a:t>
            </a:r>
            <a:r>
              <a:rPr lang="en-US" dirty="0">
                <a:latin typeface="Courier" pitchFamily="2" charset="0"/>
              </a:rPr>
              <a:t>, name, </a:t>
            </a:r>
            <a:r>
              <a:rPr lang="en-US" dirty="0" err="1">
                <a:latin typeface="Courier" pitchFamily="2" charset="0"/>
              </a:rPr>
              <a:t>created_at</a:t>
            </a:r>
            <a:r>
              <a:rPr lang="en-US" sz="1800" dirty="0">
                <a:latin typeface="Courier" pitchFamily="2" charset="0"/>
              </a:rPr>
              <a:t> FROM songs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INTERSECT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id, name, </a:t>
            </a:r>
            <a:r>
              <a:rPr lang="en-US" sz="1800" dirty="0" err="1">
                <a:latin typeface="Courier" pitchFamily="2" charset="0"/>
              </a:rPr>
              <a:t>created_at</a:t>
            </a:r>
            <a:r>
              <a:rPr lang="en-US" sz="1800" dirty="0">
                <a:latin typeface="Courier" pitchFamily="2" charset="0"/>
              </a:rPr>
              <a:t> FROM albums;</a:t>
            </a:r>
          </a:p>
        </p:txBody>
      </p:sp>
    </p:spTree>
    <p:extLst>
      <p:ext uri="{BB962C8B-B14F-4D97-AF65-F5344CB8AC3E}">
        <p14:creationId xmlns:p14="http://schemas.microsoft.com/office/powerpoint/2010/main" val="24779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D1AD-EA65-88FC-3E82-EB208941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relationships in </a:t>
            </a:r>
            <a:r>
              <a:rPr lang="en-US" dirty="0" err="1"/>
              <a:t>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C41C-889C-E268-FABF-D51A3BFD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last set of notes, we learned how to execute basic operations on databases using SQL</a:t>
            </a:r>
          </a:p>
          <a:p>
            <a:r>
              <a:rPr lang="en-US" dirty="0"/>
              <a:t>Now, we’re going to learn how to create relationships between tables (or how to implement a relational database) in SQL</a:t>
            </a:r>
          </a:p>
        </p:txBody>
      </p:sp>
    </p:spTree>
    <p:extLst>
      <p:ext uri="{BB962C8B-B14F-4D97-AF65-F5344CB8AC3E}">
        <p14:creationId xmlns:p14="http://schemas.microsoft.com/office/powerpoint/2010/main" val="3917629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F5-2273-7ACE-7AF8-DF1DB82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486900" cy="1371600"/>
          </a:xfrm>
        </p:spPr>
        <p:txBody>
          <a:bodyPr/>
          <a:lstStyle/>
          <a:p>
            <a:r>
              <a:rPr lang="en-US" dirty="0"/>
              <a:t>EXCEPT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3404-08D7-D0BA-CAE0-832028F7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2503"/>
            <a:ext cx="9486901" cy="3918098"/>
          </a:xfrm>
        </p:spPr>
        <p:txBody>
          <a:bodyPr>
            <a:noAutofit/>
          </a:bodyPr>
          <a:lstStyle/>
          <a:p>
            <a:r>
              <a:rPr lang="en-US" dirty="0"/>
              <a:t>Unlike INTERSECT, EXCEPT returns all records from the first SELECT statement that aren’t in the second</a:t>
            </a:r>
          </a:p>
          <a:p>
            <a:r>
              <a:rPr lang="en-US" dirty="0"/>
              <a:t>Basically, it looks at the first dataset and eliminates any of its records that match what gets returned in the second dataset</a:t>
            </a:r>
          </a:p>
          <a:p>
            <a:r>
              <a:rPr lang="en-US" dirty="0"/>
              <a:t>Like UNION and INTERSECT, the columns in the SELECT statements must be of the same number and data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54322-149F-461B-F6C6-68EDC9B26456}"/>
              </a:ext>
            </a:extLst>
          </p:cNvPr>
          <p:cNvSpPr txBox="1"/>
          <p:nvPr/>
        </p:nvSpPr>
        <p:spPr>
          <a:xfrm>
            <a:off x="1574798" y="4715704"/>
            <a:ext cx="106172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</a:t>
            </a:r>
            <a:r>
              <a:rPr lang="en-US" dirty="0">
                <a:latin typeface="Courier" pitchFamily="2" charset="0"/>
              </a:rPr>
              <a:t> name </a:t>
            </a:r>
            <a:r>
              <a:rPr lang="en-US" sz="1800" dirty="0">
                <a:latin typeface="Courier" pitchFamily="2" charset="0"/>
              </a:rPr>
              <a:t>FROM songs WHERE </a:t>
            </a:r>
            <a:r>
              <a:rPr lang="en-US" sz="1800" dirty="0" err="1">
                <a:latin typeface="Courier" pitchFamily="2" charset="0"/>
              </a:rPr>
              <a:t>album_id</a:t>
            </a:r>
            <a:r>
              <a:rPr lang="en-US" sz="1800" dirty="0">
                <a:latin typeface="Courier" pitchFamily="2" charset="0"/>
              </a:rPr>
              <a:t> &lt; 65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EXCEPT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name FROM songs WHERE name = ‘Ironic’;</a:t>
            </a:r>
          </a:p>
        </p:txBody>
      </p:sp>
    </p:spTree>
    <p:extLst>
      <p:ext uri="{BB962C8B-B14F-4D97-AF65-F5344CB8AC3E}">
        <p14:creationId xmlns:p14="http://schemas.microsoft.com/office/powerpoint/2010/main" val="3692302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What simpler query can more efficiently get the same result as the SELECT statement just shown?</a:t>
            </a:r>
          </a:p>
          <a:p>
            <a:pPr lvl="1"/>
            <a:r>
              <a:rPr lang="en-US" dirty="0"/>
              <a:t>Use COUNT to ensure your answer returns the same number of results</a:t>
            </a:r>
          </a:p>
        </p:txBody>
      </p:sp>
    </p:spTree>
    <p:extLst>
      <p:ext uri="{BB962C8B-B14F-4D97-AF65-F5344CB8AC3E}">
        <p14:creationId xmlns:p14="http://schemas.microsoft.com/office/powerpoint/2010/main" val="1475062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F5-2273-7ACE-7AF8-DF1DB82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486900" cy="1371600"/>
          </a:xfrm>
        </p:spPr>
        <p:txBody>
          <a:bodyPr/>
          <a:lstStyle/>
          <a:p>
            <a:r>
              <a:rPr lang="en-US" dirty="0"/>
              <a:t>temp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3404-08D7-D0BA-CAE0-832028F7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2503"/>
            <a:ext cx="9486901" cy="3918098"/>
          </a:xfrm>
        </p:spPr>
        <p:txBody>
          <a:bodyPr>
            <a:noAutofit/>
          </a:bodyPr>
          <a:lstStyle/>
          <a:p>
            <a:r>
              <a:rPr lang="en-US" dirty="0"/>
              <a:t>SQL allows you to create temporary tables, which are stored in an accessible “temp” database</a:t>
            </a:r>
          </a:p>
          <a:p>
            <a:r>
              <a:rPr lang="en-US" dirty="0"/>
              <a:t>It is like creating an actual table: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D1A5A-2D82-858A-7869-B3BB97080BCD}"/>
              </a:ext>
            </a:extLst>
          </p:cNvPr>
          <p:cNvSpPr txBox="1"/>
          <p:nvPr/>
        </p:nvSpPr>
        <p:spPr>
          <a:xfrm>
            <a:off x="1542141" y="3494314"/>
            <a:ext cx="106172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CREATE TEMPORARY TABLE </a:t>
            </a:r>
            <a:r>
              <a:rPr lang="en-US" sz="1800" dirty="0" err="1">
                <a:latin typeface="Courier" pitchFamily="2" charset="0"/>
              </a:rPr>
              <a:t>MusicNames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MusicNameID</a:t>
            </a:r>
            <a:r>
              <a:rPr lang="en-US" sz="1800" dirty="0">
                <a:latin typeface="Courier" pitchFamily="2" charset="0"/>
              </a:rPr>
              <a:t> INTEGER PRIMARY KEY AUTOINCREMENT NOT NULL,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ArtistName</a:t>
            </a:r>
            <a:r>
              <a:rPr lang="en-US" dirty="0">
                <a:latin typeface="Courier" pitchFamily="2" charset="0"/>
              </a:rPr>
              <a:t> VARCHAR NOT NULL,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SongName</a:t>
            </a:r>
            <a:r>
              <a:rPr lang="en-US" sz="1800" dirty="0">
                <a:latin typeface="Courier" pitchFamily="2" charset="0"/>
              </a:rPr>
              <a:t> VARCHAR NOT NULL,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AlbumName</a:t>
            </a:r>
            <a:r>
              <a:rPr lang="en-US" dirty="0">
                <a:latin typeface="Courier" pitchFamily="2" charset="0"/>
              </a:rPr>
              <a:t> VARCHAR NOT NULL,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Genre</a:t>
            </a:r>
            <a:r>
              <a:rPr lang="en-US" dirty="0" err="1">
                <a:latin typeface="Courier" pitchFamily="2" charset="0"/>
              </a:rPr>
              <a:t>Name</a:t>
            </a:r>
            <a:r>
              <a:rPr lang="en-US" dirty="0">
                <a:latin typeface="Courier" pitchFamily="2" charset="0"/>
              </a:rPr>
              <a:t> VARCHAR NOT NULL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58488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F5-2273-7ACE-7AF8-DF1DB82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486900" cy="1371600"/>
          </a:xfrm>
        </p:spPr>
        <p:txBody>
          <a:bodyPr/>
          <a:lstStyle/>
          <a:p>
            <a:r>
              <a:rPr lang="en-US" dirty="0"/>
              <a:t>temp tables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D1A5A-2D82-858A-7869-B3BB97080BCD}"/>
              </a:ext>
            </a:extLst>
          </p:cNvPr>
          <p:cNvSpPr txBox="1"/>
          <p:nvPr/>
        </p:nvSpPr>
        <p:spPr>
          <a:xfrm>
            <a:off x="1371600" y="1955800"/>
            <a:ext cx="8392886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INSERT INTO </a:t>
            </a:r>
            <a:r>
              <a:rPr lang="en-US" sz="1800" dirty="0" err="1">
                <a:latin typeface="Courier" pitchFamily="2" charset="0"/>
              </a:rPr>
              <a:t>MusicNames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ArtistName</a:t>
            </a:r>
            <a:r>
              <a:rPr lang="en-US" sz="18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SongName</a:t>
            </a:r>
            <a:r>
              <a:rPr lang="en-US" sz="18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AlbumName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GenreName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)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art.name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s.name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al.name</a:t>
            </a:r>
            <a:r>
              <a:rPr lang="en-US" sz="18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g.name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FROM albums al –-we did not use AS before the alias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INNER JOIN songs s ON </a:t>
            </a:r>
            <a:r>
              <a:rPr lang="en-US" dirty="0" err="1">
                <a:latin typeface="Courier" pitchFamily="2" charset="0"/>
              </a:rPr>
              <a:t>al.id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s.album_id</a:t>
            </a:r>
            <a:r>
              <a:rPr lang="en-US" dirty="0">
                <a:latin typeface="Courier" pitchFamily="2" charset="0"/>
              </a:rPr>
              <a:t> –-that is allowed!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INNER JOIN genres g ON </a:t>
            </a:r>
            <a:r>
              <a:rPr lang="en-US" sz="1800" dirty="0" err="1">
                <a:latin typeface="Courier" pitchFamily="2" charset="0"/>
              </a:rPr>
              <a:t>al.genre_id</a:t>
            </a:r>
            <a:r>
              <a:rPr lang="en-US" sz="1800" dirty="0">
                <a:latin typeface="Courier" pitchFamily="2" charset="0"/>
              </a:rPr>
              <a:t> = </a:t>
            </a:r>
            <a:r>
              <a:rPr lang="en-US" sz="1800" dirty="0" err="1">
                <a:latin typeface="Courier" pitchFamily="2" charset="0"/>
              </a:rPr>
              <a:t>g.id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INNER JOIN artists art ON </a:t>
            </a:r>
            <a:r>
              <a:rPr lang="en-US" dirty="0" err="1">
                <a:latin typeface="Courier" pitchFamily="2" charset="0"/>
              </a:rPr>
              <a:t>al.artist_id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art.id</a:t>
            </a:r>
            <a:r>
              <a:rPr lang="en-US" dirty="0">
                <a:latin typeface="Courier" pitchFamily="2" charset="0"/>
              </a:rPr>
              <a:t>;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0A540F-175A-267B-001D-3999E3A20A4D}"/>
              </a:ext>
            </a:extLst>
          </p:cNvPr>
          <p:cNvSpPr txBox="1"/>
          <p:nvPr/>
        </p:nvSpPr>
        <p:spPr>
          <a:xfrm>
            <a:off x="5442860" y="1955800"/>
            <a:ext cx="8392886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* --select whatever you want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FROM </a:t>
            </a:r>
            <a:r>
              <a:rPr lang="en-US" dirty="0" err="1">
                <a:latin typeface="Courier" pitchFamily="2" charset="0"/>
              </a:rPr>
              <a:t>MusicNames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mn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INNER JOIN genres ON </a:t>
            </a:r>
            <a:r>
              <a:rPr lang="en-US" sz="1800" dirty="0" err="1">
                <a:latin typeface="Courier" pitchFamily="2" charset="0"/>
              </a:rPr>
              <a:t>mn.GenreName</a:t>
            </a:r>
            <a:r>
              <a:rPr lang="en-US" sz="1800" dirty="0">
                <a:latin typeface="Courier" pitchFamily="2" charset="0"/>
              </a:rPr>
              <a:t> = </a:t>
            </a:r>
            <a:r>
              <a:rPr lang="en-US" sz="1800" dirty="0" err="1">
                <a:latin typeface="Courier" pitchFamily="2" charset="0"/>
              </a:rPr>
              <a:t>genres.name</a:t>
            </a:r>
            <a:r>
              <a:rPr lang="en-US" sz="1800" dirty="0">
                <a:latin typeface="Courier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87134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F5-2273-7ACE-7AF8-DF1DB82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486900" cy="1371600"/>
          </a:xfrm>
        </p:spPr>
        <p:txBody>
          <a:bodyPr/>
          <a:lstStyle/>
          <a:p>
            <a:r>
              <a:rPr lang="en-US" dirty="0"/>
              <a:t>temp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3404-08D7-D0BA-CAE0-832028F7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2503"/>
            <a:ext cx="9486901" cy="3918098"/>
          </a:xfrm>
        </p:spPr>
        <p:txBody>
          <a:bodyPr>
            <a:noAutofit/>
          </a:bodyPr>
          <a:lstStyle/>
          <a:p>
            <a:r>
              <a:rPr lang="en-US" dirty="0"/>
              <a:t>To get rid of a TEMP table:</a:t>
            </a:r>
          </a:p>
          <a:p>
            <a:endParaRPr lang="en-US" dirty="0"/>
          </a:p>
          <a:p>
            <a:r>
              <a:rPr lang="en-US" dirty="0"/>
              <a:t>In our case: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D1A5A-2D82-858A-7869-B3BB97080BCD}"/>
              </a:ext>
            </a:extLst>
          </p:cNvPr>
          <p:cNvSpPr txBox="1"/>
          <p:nvPr/>
        </p:nvSpPr>
        <p:spPr>
          <a:xfrm>
            <a:off x="1542141" y="2710546"/>
            <a:ext cx="1061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DROP TABLE </a:t>
            </a:r>
            <a:r>
              <a:rPr lang="en-US" sz="1800" dirty="0" err="1">
                <a:latin typeface="Courier" pitchFamily="2" charset="0"/>
              </a:rPr>
              <a:t>table_name</a:t>
            </a:r>
            <a:r>
              <a:rPr lang="en-US" sz="1800" dirty="0">
                <a:latin typeface="Courier" pitchFamily="2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805AF-EAD1-D0AB-1F1E-C19F429B97B3}"/>
              </a:ext>
            </a:extLst>
          </p:cNvPr>
          <p:cNvSpPr txBox="1"/>
          <p:nvPr/>
        </p:nvSpPr>
        <p:spPr>
          <a:xfrm>
            <a:off x="1574798" y="3621698"/>
            <a:ext cx="1061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DROP TABLE </a:t>
            </a:r>
            <a:r>
              <a:rPr lang="en-US" sz="1800" dirty="0" err="1">
                <a:latin typeface="Courier" pitchFamily="2" charset="0"/>
              </a:rPr>
              <a:t>MusicNames</a:t>
            </a:r>
            <a:r>
              <a:rPr lang="en-US" sz="1800" dirty="0">
                <a:latin typeface="Courier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21448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F5-2273-7ACE-7AF8-DF1DB82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486900" cy="1371600"/>
          </a:xfrm>
        </p:spPr>
        <p:txBody>
          <a:bodyPr/>
          <a:lstStyle/>
          <a:p>
            <a:r>
              <a:rPr lang="en-US" dirty="0"/>
              <a:t>KEYWORD: DISTINCT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3404-08D7-D0BA-CAE0-832028F7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2503"/>
            <a:ext cx="9486901" cy="3918098"/>
          </a:xfrm>
        </p:spPr>
        <p:txBody>
          <a:bodyPr>
            <a:noAutofit/>
          </a:bodyPr>
          <a:lstStyle/>
          <a:p>
            <a:r>
              <a:rPr lang="en-US" dirty="0"/>
              <a:t>DISTINCT ensures you don’t get any repeated values in columns that might have more than one of the same value</a:t>
            </a:r>
          </a:p>
          <a:p>
            <a:r>
              <a:rPr lang="en-US" dirty="0"/>
              <a:t>Syntax: </a:t>
            </a:r>
          </a:p>
          <a:p>
            <a:pPr lvl="1"/>
            <a:r>
              <a:rPr lang="en-US" dirty="0"/>
              <a:t>SELECT DISTINCT(column1), column2 FROM </a:t>
            </a:r>
            <a:r>
              <a:rPr lang="en-US" dirty="0" err="1"/>
              <a:t>table_name</a:t>
            </a:r>
            <a:r>
              <a:rPr lang="en-US" dirty="0"/>
              <a:t> WHERE condition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805AF-EAD1-D0AB-1F1E-C19F429B97B3}"/>
              </a:ext>
            </a:extLst>
          </p:cNvPr>
          <p:cNvSpPr txBox="1"/>
          <p:nvPr/>
        </p:nvSpPr>
        <p:spPr>
          <a:xfrm>
            <a:off x="1574798" y="3882954"/>
            <a:ext cx="10617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DISTINCT(</a:t>
            </a:r>
            <a:r>
              <a:rPr lang="en-US" sz="1800" dirty="0" err="1">
                <a:latin typeface="Courier" pitchFamily="2" charset="0"/>
              </a:rPr>
              <a:t>album_id</a:t>
            </a:r>
            <a:r>
              <a:rPr lang="en-US" sz="1800" dirty="0">
                <a:latin typeface="Courier" pitchFamily="2" charset="0"/>
              </a:rPr>
              <a:t>) FROM songs; --returns 71 records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--vs.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</a:t>
            </a:r>
            <a:r>
              <a:rPr lang="en-US" sz="1800" dirty="0" err="1">
                <a:latin typeface="Courier" pitchFamily="2" charset="0"/>
              </a:rPr>
              <a:t>album_id</a:t>
            </a:r>
            <a:r>
              <a:rPr lang="en-US" sz="1800" dirty="0">
                <a:latin typeface="Courier" pitchFamily="2" charset="0"/>
              </a:rPr>
              <a:t> FROM songs; --returns 799 records</a:t>
            </a:r>
          </a:p>
        </p:txBody>
      </p:sp>
    </p:spTree>
    <p:extLst>
      <p:ext uri="{BB962C8B-B14F-4D97-AF65-F5344CB8AC3E}">
        <p14:creationId xmlns:p14="http://schemas.microsoft.com/office/powerpoint/2010/main" val="603772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F5-2273-7ACE-7AF8-DF1DB82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18886"/>
            <a:ext cx="9486900" cy="1371600"/>
          </a:xfrm>
        </p:spPr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3404-08D7-D0BA-CAE0-832028F7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87189"/>
            <a:ext cx="9486901" cy="3918098"/>
          </a:xfrm>
        </p:spPr>
        <p:txBody>
          <a:bodyPr>
            <a:noAutofit/>
          </a:bodyPr>
          <a:lstStyle/>
          <a:p>
            <a:r>
              <a:rPr lang="en-US" dirty="0"/>
              <a:t>You’ll likely want to sort the results you get from queries</a:t>
            </a:r>
          </a:p>
          <a:p>
            <a:r>
              <a:rPr lang="en-US" dirty="0"/>
              <a:t>The records (or rows) in a table are usually not ordered, therefore, you end up viewing the rows randomly</a:t>
            </a:r>
          </a:p>
          <a:p>
            <a:r>
              <a:rPr lang="en-US" dirty="0"/>
              <a:t>SQL sorting allows you to arrange the rows as per your preference</a:t>
            </a:r>
          </a:p>
          <a:p>
            <a:r>
              <a:rPr lang="en-US" dirty="0"/>
              <a:t>This is enabled by the ORDER BY and GROUP BY clauses</a:t>
            </a:r>
          </a:p>
        </p:txBody>
      </p:sp>
    </p:spTree>
    <p:extLst>
      <p:ext uri="{BB962C8B-B14F-4D97-AF65-F5344CB8AC3E}">
        <p14:creationId xmlns:p14="http://schemas.microsoft.com/office/powerpoint/2010/main" val="420596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5385-7FED-4C01-AD34-712EF35A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9230"/>
            <a:ext cx="9486900" cy="1371600"/>
          </a:xfrm>
        </p:spPr>
        <p:txBody>
          <a:bodyPr/>
          <a:lstStyle/>
          <a:p>
            <a:r>
              <a:rPr lang="en-US" dirty="0"/>
              <a:t>sorting: 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4A01-D2D1-123B-F29E-6BF1371CB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27533"/>
            <a:ext cx="9486901" cy="3918098"/>
          </a:xfrm>
        </p:spPr>
        <p:txBody>
          <a:bodyPr/>
          <a:lstStyle/>
          <a:p>
            <a:r>
              <a:rPr lang="en-US" dirty="0"/>
              <a:t>ORDER BY sorts results either in ascending or descending order</a:t>
            </a:r>
          </a:p>
          <a:p>
            <a:r>
              <a:rPr lang="en-US" dirty="0"/>
              <a:t>Different types of sorting include the following: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example: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B8436-B912-156F-2C76-0FD4C972FB8F}"/>
              </a:ext>
            </a:extLst>
          </p:cNvPr>
          <p:cNvSpPr txBox="1"/>
          <p:nvPr/>
        </p:nvSpPr>
        <p:spPr>
          <a:xfrm>
            <a:off x="1574798" y="2931389"/>
            <a:ext cx="106172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--sorting by one column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column FROM </a:t>
            </a:r>
            <a:r>
              <a:rPr lang="en-US" sz="1800" dirty="0" err="1">
                <a:latin typeface="Courier" pitchFamily="2" charset="0"/>
              </a:rPr>
              <a:t>table_name</a:t>
            </a:r>
            <a:r>
              <a:rPr lang="en-US" sz="1800" dirty="0">
                <a:latin typeface="Courier" pitchFamily="2" charset="0"/>
              </a:rPr>
              <a:t> ORDER BY </a:t>
            </a:r>
            <a:r>
              <a:rPr lang="en-US" sz="1800" dirty="0" err="1">
                <a:latin typeface="Courier" pitchFamily="2" charset="0"/>
              </a:rPr>
              <a:t>sort_column</a:t>
            </a:r>
            <a:r>
              <a:rPr lang="en-US" sz="1800" dirty="0">
                <a:latin typeface="Courier" pitchFamily="2" charset="0"/>
              </a:rPr>
              <a:t> [ASC | DESC]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--sorting by multiple columns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SELECT column FROM </a:t>
            </a:r>
            <a:r>
              <a:rPr lang="en-US" dirty="0" err="1">
                <a:latin typeface="Courier" pitchFamily="2" charset="0"/>
              </a:rPr>
              <a:t>table_name</a:t>
            </a:r>
            <a:r>
              <a:rPr lang="en-US" dirty="0">
                <a:latin typeface="Courier" pitchFamily="2" charset="0"/>
              </a:rPr>
              <a:t> ORDER BY column1, column2 [ASC | DESC]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8C14F-D465-AAC2-42E5-AD7FA9F7A48B}"/>
              </a:ext>
            </a:extLst>
          </p:cNvPr>
          <p:cNvSpPr txBox="1"/>
          <p:nvPr/>
        </p:nvSpPr>
        <p:spPr>
          <a:xfrm>
            <a:off x="1574798" y="4771880"/>
            <a:ext cx="106172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* FROM albums ORDER BY </a:t>
            </a:r>
            <a:r>
              <a:rPr lang="en-US" sz="1800" dirty="0" err="1">
                <a:latin typeface="Courier" pitchFamily="2" charset="0"/>
              </a:rPr>
              <a:t>artist_id</a:t>
            </a:r>
            <a:r>
              <a:rPr lang="en-US" sz="1800" dirty="0">
                <a:latin typeface="Courier" pitchFamily="2" charset="0"/>
              </a:rPr>
              <a:t>, name;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SELECT </a:t>
            </a:r>
            <a:r>
              <a:rPr lang="en-US" dirty="0" err="1">
                <a:latin typeface="Courier" pitchFamily="2" charset="0"/>
              </a:rPr>
              <a:t>albums.name</a:t>
            </a:r>
            <a:r>
              <a:rPr lang="en-US" dirty="0">
                <a:latin typeface="Courier" pitchFamily="2" charset="0"/>
              </a:rPr>
              <a:t> AS album, </a:t>
            </a:r>
            <a:r>
              <a:rPr lang="en-US" dirty="0" err="1">
                <a:latin typeface="Courier" pitchFamily="2" charset="0"/>
              </a:rPr>
              <a:t>songs.name</a:t>
            </a:r>
            <a:r>
              <a:rPr lang="en-US" dirty="0">
                <a:latin typeface="Courier" pitchFamily="2" charset="0"/>
              </a:rPr>
              <a:t> AS song, </a:t>
            </a:r>
            <a:r>
              <a:rPr lang="en-US" dirty="0" err="1">
                <a:latin typeface="Courier" pitchFamily="2" charset="0"/>
              </a:rPr>
              <a:t>artists.name</a:t>
            </a:r>
            <a:r>
              <a:rPr lang="en-US" dirty="0">
                <a:latin typeface="Courier" pitchFamily="2" charset="0"/>
              </a:rPr>
              <a:t> AS artist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FROM songs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INNER JOIN albums ON </a:t>
            </a:r>
            <a:r>
              <a:rPr lang="en-US" dirty="0" err="1">
                <a:latin typeface="Courier" pitchFamily="2" charset="0"/>
              </a:rPr>
              <a:t>songs.album_id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albums.id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INNER JOIN artists ON </a:t>
            </a:r>
            <a:r>
              <a:rPr lang="en-US" dirty="0" err="1">
                <a:latin typeface="Courier" pitchFamily="2" charset="0"/>
              </a:rPr>
              <a:t>albums.artist_id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artists.id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ORDER BY album, song desc;</a:t>
            </a:r>
          </a:p>
        </p:txBody>
      </p:sp>
    </p:spTree>
    <p:extLst>
      <p:ext uri="{BB962C8B-B14F-4D97-AF65-F5344CB8AC3E}">
        <p14:creationId xmlns:p14="http://schemas.microsoft.com/office/powerpoint/2010/main" val="2467669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F5-2273-7ACE-7AF8-DF1DB82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486900" cy="1371600"/>
          </a:xfrm>
        </p:spPr>
        <p:txBody>
          <a:bodyPr/>
          <a:lstStyle/>
          <a:p>
            <a:r>
              <a:rPr lang="en-US" dirty="0"/>
              <a:t>sorting: 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3404-08D7-D0BA-CAE0-832028F7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2503"/>
            <a:ext cx="9486901" cy="3918098"/>
          </a:xfrm>
        </p:spPr>
        <p:txBody>
          <a:bodyPr>
            <a:noAutofit/>
          </a:bodyPr>
          <a:lstStyle/>
          <a:p>
            <a:r>
              <a:rPr lang="en-US" dirty="0"/>
              <a:t>GROUP BY organizes similar data into clusters</a:t>
            </a:r>
          </a:p>
          <a:p>
            <a:r>
              <a:rPr lang="en-US" dirty="0"/>
              <a:t>It is used before making the ORDER BY statement and after using the WHERE clause</a:t>
            </a:r>
          </a:p>
          <a:p>
            <a:r>
              <a:rPr lang="en-US" dirty="0"/>
              <a:t>Syntax: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805AF-EAD1-D0AB-1F1E-C19F429B97B3}"/>
              </a:ext>
            </a:extLst>
          </p:cNvPr>
          <p:cNvSpPr txBox="1"/>
          <p:nvPr/>
        </p:nvSpPr>
        <p:spPr>
          <a:xfrm>
            <a:off x="1574798" y="3980925"/>
            <a:ext cx="106172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column1, column2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FROM </a:t>
            </a:r>
            <a:r>
              <a:rPr lang="en-US" dirty="0" err="1">
                <a:latin typeface="Courier" pitchFamily="2" charset="0"/>
              </a:rPr>
              <a:t>table_name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WHERE condition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GROUP BY column1, column2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ORDER BY column1, column2</a:t>
            </a:r>
          </a:p>
        </p:txBody>
      </p:sp>
    </p:spTree>
    <p:extLst>
      <p:ext uri="{BB962C8B-B14F-4D97-AF65-F5344CB8AC3E}">
        <p14:creationId xmlns:p14="http://schemas.microsoft.com/office/powerpoint/2010/main" val="4009026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F5-2273-7ACE-7AF8-DF1DB82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486900" cy="1371600"/>
          </a:xfrm>
        </p:spPr>
        <p:txBody>
          <a:bodyPr/>
          <a:lstStyle/>
          <a:p>
            <a:r>
              <a:rPr lang="en-US" dirty="0"/>
              <a:t>sorting: 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3404-08D7-D0BA-CAE0-832028F7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2503"/>
            <a:ext cx="9486901" cy="3918098"/>
          </a:xfrm>
        </p:spPr>
        <p:txBody>
          <a:bodyPr>
            <a:noAutofit/>
          </a:bodyPr>
          <a:lstStyle/>
          <a:p>
            <a:r>
              <a:rPr lang="en-US" dirty="0"/>
              <a:t>GROUP BY removes duplicate rows based on the column values, but GROUP BY should not be relied on to remove duplicates</a:t>
            </a:r>
          </a:p>
          <a:p>
            <a:pPr lvl="1"/>
            <a:r>
              <a:rPr lang="en-US" dirty="0"/>
              <a:t>Instead, use DISTINCT to remove duplicates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805AF-EAD1-D0AB-1F1E-C19F429B97B3}"/>
              </a:ext>
            </a:extLst>
          </p:cNvPr>
          <p:cNvSpPr txBox="1"/>
          <p:nvPr/>
        </p:nvSpPr>
        <p:spPr>
          <a:xfrm>
            <a:off x="1574798" y="3360442"/>
            <a:ext cx="106172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</a:t>
            </a:r>
            <a:r>
              <a:rPr lang="en-US" sz="1800" dirty="0" err="1">
                <a:latin typeface="Courier" pitchFamily="2" charset="0"/>
              </a:rPr>
              <a:t>songs.name</a:t>
            </a:r>
            <a:r>
              <a:rPr lang="en-US" sz="1800" dirty="0">
                <a:latin typeface="Courier" pitchFamily="2" charset="0"/>
              </a:rPr>
              <a:t> AS song, </a:t>
            </a:r>
            <a:r>
              <a:rPr lang="en-US" sz="1800" dirty="0" err="1">
                <a:latin typeface="Courier" pitchFamily="2" charset="0"/>
              </a:rPr>
              <a:t>albums.name</a:t>
            </a:r>
            <a:r>
              <a:rPr lang="en-US" sz="1800" dirty="0">
                <a:latin typeface="Courier" pitchFamily="2" charset="0"/>
              </a:rPr>
              <a:t> AS album, </a:t>
            </a:r>
            <a:r>
              <a:rPr lang="en-US" sz="1800" dirty="0" err="1">
                <a:latin typeface="Courier" pitchFamily="2" charset="0"/>
              </a:rPr>
              <a:t>artists.name</a:t>
            </a:r>
            <a:r>
              <a:rPr lang="en-US" sz="1800" dirty="0">
                <a:latin typeface="Courier" pitchFamily="2" charset="0"/>
              </a:rPr>
              <a:t> AS artist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FROM songs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INNER JOIN albums ON </a:t>
            </a:r>
            <a:r>
              <a:rPr lang="en-US" sz="1800" dirty="0" err="1">
                <a:latin typeface="Courier" pitchFamily="2" charset="0"/>
              </a:rPr>
              <a:t>songs.album_id</a:t>
            </a:r>
            <a:r>
              <a:rPr lang="en-US" sz="1800" dirty="0">
                <a:latin typeface="Courier" pitchFamily="2" charset="0"/>
              </a:rPr>
              <a:t> = </a:t>
            </a:r>
            <a:r>
              <a:rPr lang="en-US" sz="1800" dirty="0" err="1">
                <a:latin typeface="Courier" pitchFamily="2" charset="0"/>
              </a:rPr>
              <a:t>albums.id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INNER JOIN artists ON </a:t>
            </a:r>
            <a:r>
              <a:rPr lang="en-US" dirty="0" err="1">
                <a:latin typeface="Courier" pitchFamily="2" charset="0"/>
              </a:rPr>
              <a:t>albums.artist_id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artists.id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GROUP BY album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ORDER BY album, song;</a:t>
            </a:r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95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6804-B52A-8DC0-08E8-9BA557A8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Relational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9790-2DD4-5638-564D-58B343867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relational database is a collection of data items with </a:t>
            </a:r>
            <a:r>
              <a:rPr lang="en-US" b="1" dirty="0"/>
              <a:t>pre-defined</a:t>
            </a:r>
            <a:r>
              <a:rPr lang="en-US" dirty="0"/>
              <a:t> relationships between them</a:t>
            </a:r>
          </a:p>
          <a:p>
            <a:pPr lvl="1"/>
            <a:r>
              <a:rPr lang="en-US" dirty="0"/>
              <a:t>Items are organized as a set of tables</a:t>
            </a:r>
          </a:p>
          <a:p>
            <a:pPr lvl="1"/>
            <a:r>
              <a:rPr lang="en-US" dirty="0"/>
              <a:t>Tables have columns (properties) and rows (records)</a:t>
            </a:r>
          </a:p>
          <a:p>
            <a:pPr lvl="1"/>
            <a:r>
              <a:rPr lang="en-US" dirty="0"/>
              <a:t>Primary keys are unique identifiers that distinguish individual records (rows) in a table</a:t>
            </a:r>
          </a:p>
          <a:p>
            <a:pPr lvl="1"/>
            <a:r>
              <a:rPr lang="en-US" dirty="0"/>
              <a:t>Foreign keys (primary keys from other tables) link tables within a database</a:t>
            </a:r>
          </a:p>
        </p:txBody>
      </p:sp>
    </p:spTree>
    <p:extLst>
      <p:ext uri="{BB962C8B-B14F-4D97-AF65-F5344CB8AC3E}">
        <p14:creationId xmlns:p14="http://schemas.microsoft.com/office/powerpoint/2010/main" val="81696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6804-B52A-8DC0-08E8-9BA557A8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0486"/>
            <a:ext cx="9486900" cy="13716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9790-2DD4-5638-564D-58B343867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88789"/>
            <a:ext cx="9486901" cy="3918098"/>
          </a:xfrm>
        </p:spPr>
        <p:txBody>
          <a:bodyPr>
            <a:noAutofit/>
          </a:bodyPr>
          <a:lstStyle/>
          <a:p>
            <a:r>
              <a:rPr lang="en-US" dirty="0"/>
              <a:t>A JOIN is used to combine results across several tables</a:t>
            </a:r>
          </a:p>
          <a:p>
            <a:r>
              <a:rPr lang="en-US" dirty="0"/>
              <a:t>There are several scenarios in which this might occur:</a:t>
            </a:r>
          </a:p>
          <a:p>
            <a:pPr lvl="1"/>
            <a:r>
              <a:rPr lang="en-US" dirty="0"/>
              <a:t>If a user wants to access several tables from a statement</a:t>
            </a:r>
          </a:p>
          <a:p>
            <a:pPr lvl="1"/>
            <a:r>
              <a:rPr lang="en-US" dirty="0"/>
              <a:t>If a user wants to combine rows in order to obtain data using the SELECT statement</a:t>
            </a:r>
          </a:p>
          <a:p>
            <a:r>
              <a:rPr lang="en-US" dirty="0"/>
              <a:t>Combining tables depends on the similar fields the tables have</a:t>
            </a:r>
          </a:p>
          <a:p>
            <a:r>
              <a:rPr lang="en-US" dirty="0"/>
              <a:t>There are 5 types of SQL joins:</a:t>
            </a:r>
          </a:p>
          <a:p>
            <a:pPr lvl="1"/>
            <a:r>
              <a:rPr lang="en-US" dirty="0"/>
              <a:t>Inner join</a:t>
            </a:r>
          </a:p>
          <a:p>
            <a:pPr lvl="1"/>
            <a:r>
              <a:rPr lang="en-US" dirty="0"/>
              <a:t>Left join</a:t>
            </a:r>
          </a:p>
          <a:p>
            <a:pPr lvl="1"/>
            <a:r>
              <a:rPr lang="en-US" dirty="0"/>
              <a:t>Right join</a:t>
            </a:r>
          </a:p>
          <a:p>
            <a:pPr lvl="1"/>
            <a:r>
              <a:rPr lang="en-US" dirty="0"/>
              <a:t>Full outer join</a:t>
            </a:r>
          </a:p>
          <a:p>
            <a:pPr lvl="1"/>
            <a:r>
              <a:rPr lang="en-US" dirty="0"/>
              <a:t>Cross join</a:t>
            </a:r>
          </a:p>
        </p:txBody>
      </p:sp>
    </p:spTree>
    <p:extLst>
      <p:ext uri="{BB962C8B-B14F-4D97-AF65-F5344CB8AC3E}">
        <p14:creationId xmlns:p14="http://schemas.microsoft.com/office/powerpoint/2010/main" val="306132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Suppose you want to return the </a:t>
            </a:r>
            <a:r>
              <a:rPr lang="en-US" dirty="0" err="1"/>
              <a:t>album_id</a:t>
            </a:r>
            <a:r>
              <a:rPr lang="en-US" dirty="0"/>
              <a:t> and SUM(length) from the songs table and group them by </a:t>
            </a:r>
            <a:r>
              <a:rPr lang="en-US" dirty="0" err="1"/>
              <a:t>album_id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this query, songs is the base or “left” table (the table name that appears after FROM)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371599" y="3011715"/>
            <a:ext cx="9486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album_id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SUM(length) AS minutes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FROM songs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GROUP BY </a:t>
            </a:r>
            <a:r>
              <a:rPr lang="en-US" dirty="0" err="1">
                <a:latin typeface="Courier" pitchFamily="2" charset="0"/>
              </a:rPr>
              <a:t>album_id</a:t>
            </a:r>
            <a:r>
              <a:rPr lang="en-US" dirty="0">
                <a:latin typeface="Courier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3087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While our last statement worked fine, wouldn’t it be nice if we could return the album name that is associated with the album ID instead of that meaningless </a:t>
            </a:r>
            <a:r>
              <a:rPr lang="en-US" dirty="0" err="1"/>
              <a:t>album_id</a:t>
            </a:r>
            <a:r>
              <a:rPr lang="en-US" dirty="0"/>
              <a:t> value?</a:t>
            </a:r>
          </a:p>
          <a:p>
            <a:r>
              <a:rPr lang="en-US" dirty="0"/>
              <a:t>However, </a:t>
            </a:r>
            <a:r>
              <a:rPr lang="en-US" dirty="0" err="1"/>
              <a:t>album_name</a:t>
            </a:r>
            <a:r>
              <a:rPr lang="en-US" dirty="0"/>
              <a:t> is in the albums table and we’re working from the songs table</a:t>
            </a:r>
          </a:p>
          <a:p>
            <a:r>
              <a:rPr lang="en-US" dirty="0"/>
              <a:t>A SQL JOIN allows us to do just that</a:t>
            </a:r>
          </a:p>
        </p:txBody>
      </p:sp>
    </p:spTree>
    <p:extLst>
      <p:ext uri="{BB962C8B-B14F-4D97-AF65-F5344CB8AC3E}">
        <p14:creationId xmlns:p14="http://schemas.microsoft.com/office/powerpoint/2010/main" val="296577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JOIN brings together several related tables: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songs table has a foreign key (</a:t>
            </a:r>
            <a:r>
              <a:rPr lang="en-US" dirty="0" err="1"/>
              <a:t>album_id</a:t>
            </a:r>
            <a:r>
              <a:rPr lang="en-US" dirty="0"/>
              <a:t>) that matches the primary key (id) of the albums table</a:t>
            </a:r>
          </a:p>
          <a:p>
            <a:r>
              <a:rPr lang="en-US" dirty="0"/>
              <a:t>Since the 2 tables are linked, we can explicitly bring them together by using an INNER JOIN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371599" y="2619831"/>
            <a:ext cx="9486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albums.id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albums.name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SUM(</a:t>
            </a:r>
            <a:r>
              <a:rPr lang="en-US" dirty="0" err="1">
                <a:latin typeface="Courier" pitchFamily="2" charset="0"/>
              </a:rPr>
              <a:t>songs.length</a:t>
            </a:r>
            <a:r>
              <a:rPr lang="en-US" dirty="0">
                <a:latin typeface="Courier" pitchFamily="2" charset="0"/>
              </a:rPr>
              <a:t>) AS minutes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FROM songs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INNER JOIN albums ON </a:t>
            </a:r>
            <a:r>
              <a:rPr lang="en-US" dirty="0" err="1">
                <a:latin typeface="Courier" pitchFamily="2" charset="0"/>
              </a:rPr>
              <a:t>songs.album_id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albums.id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GROUP BY </a:t>
            </a:r>
            <a:r>
              <a:rPr lang="en-US" dirty="0" err="1">
                <a:latin typeface="Courier" pitchFamily="2" charset="0"/>
              </a:rPr>
              <a:t>albums.id</a:t>
            </a:r>
            <a:r>
              <a:rPr lang="en-US" dirty="0">
                <a:latin typeface="Courier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3163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In this case, we’re telling the database to give us all the rows where the foreign key of songs (</a:t>
            </a:r>
            <a:r>
              <a:rPr lang="en-US" dirty="0" err="1"/>
              <a:t>album_id</a:t>
            </a:r>
            <a:r>
              <a:rPr lang="en-US" dirty="0"/>
              <a:t>) matches the primary key of albums (id)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INNER JOIN returns rows when there is a match in both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371599" y="2979058"/>
            <a:ext cx="9486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albums.id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albums.name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SUM(</a:t>
            </a:r>
            <a:r>
              <a:rPr lang="en-US" dirty="0" err="1">
                <a:latin typeface="Courier" pitchFamily="2" charset="0"/>
              </a:rPr>
              <a:t>songs.length</a:t>
            </a:r>
            <a:r>
              <a:rPr lang="en-US" dirty="0">
                <a:latin typeface="Courier" pitchFamily="2" charset="0"/>
              </a:rPr>
              <a:t>) AS minutes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FROM songs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INNER JOIN albums ON </a:t>
            </a:r>
            <a:r>
              <a:rPr lang="en-US" dirty="0" err="1">
                <a:latin typeface="Courier" pitchFamily="2" charset="0"/>
              </a:rPr>
              <a:t>songs.album_id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albums.id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GROUP BY </a:t>
            </a:r>
            <a:r>
              <a:rPr lang="en-US" dirty="0" err="1">
                <a:latin typeface="Courier" pitchFamily="2" charset="0"/>
              </a:rPr>
              <a:t>albums.id</a:t>
            </a:r>
            <a:r>
              <a:rPr lang="en-US" dirty="0">
                <a:latin typeface="Courier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2355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A LEFT JOIN will return all the rows from the left table even if there are no matches in the right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we can see that we’re still able to display the album name, but we’re returning all of the individual songs on the album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371599" y="2979058"/>
            <a:ext cx="9486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SELECT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albums.name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songs.name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songs.length</a:t>
            </a:r>
            <a:r>
              <a:rPr lang="en-US" dirty="0">
                <a:latin typeface="Courier" pitchFamily="2" charset="0"/>
              </a:rPr>
              <a:t> AS minutes</a:t>
            </a:r>
          </a:p>
          <a:p>
            <a:r>
              <a:rPr lang="en-US" dirty="0">
                <a:latin typeface="Courier" pitchFamily="2" charset="0"/>
              </a:rPr>
              <a:t>FROM albums</a:t>
            </a:r>
          </a:p>
          <a:p>
            <a:r>
              <a:rPr lang="en-US" dirty="0">
                <a:latin typeface="Courier" pitchFamily="2" charset="0"/>
              </a:rPr>
              <a:t>LEFT JOIN songs ON </a:t>
            </a:r>
            <a:r>
              <a:rPr lang="en-US" dirty="0" err="1">
                <a:latin typeface="Courier" pitchFamily="2" charset="0"/>
              </a:rPr>
              <a:t>songs.album_id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albums.id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ORDER BY </a:t>
            </a:r>
            <a:r>
              <a:rPr lang="en-US" dirty="0" err="1">
                <a:latin typeface="Courier" pitchFamily="2" charset="0"/>
              </a:rPr>
              <a:t>albums.name</a:t>
            </a:r>
            <a:r>
              <a:rPr lang="en-US" dirty="0">
                <a:latin typeface="Courier" pitchFamily="2" charset="0"/>
              </a:rPr>
              <a:t>, minutes;</a:t>
            </a:r>
          </a:p>
        </p:txBody>
      </p:sp>
    </p:spTree>
    <p:extLst>
      <p:ext uri="{BB962C8B-B14F-4D97-AF65-F5344CB8AC3E}">
        <p14:creationId xmlns:p14="http://schemas.microsoft.com/office/powerpoint/2010/main" val="128404724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10192</TotalTime>
  <Words>1923</Words>
  <Application>Microsoft Macintosh PowerPoint</Application>
  <PresentationFormat>Widescreen</PresentationFormat>
  <Paragraphs>272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Courier</vt:lpstr>
      <vt:lpstr>Gill Sans MT</vt:lpstr>
      <vt:lpstr>Goudy Old Style</vt:lpstr>
      <vt:lpstr>ClassicFrameVTI</vt:lpstr>
      <vt:lpstr>SQL Part 3: relational databases</vt:lpstr>
      <vt:lpstr>creating relationships in sql</vt:lpstr>
      <vt:lpstr>review: Relational database</vt:lpstr>
      <vt:lpstr>joins</vt:lpstr>
      <vt:lpstr>joins</vt:lpstr>
      <vt:lpstr>joins</vt:lpstr>
      <vt:lpstr>joins</vt:lpstr>
      <vt:lpstr>joins</vt:lpstr>
      <vt:lpstr>joins</vt:lpstr>
      <vt:lpstr>joins summary</vt:lpstr>
      <vt:lpstr>using joins</vt:lpstr>
      <vt:lpstr>using joins</vt:lpstr>
      <vt:lpstr>set operations</vt:lpstr>
      <vt:lpstr>UNION &amp; UNION ALL</vt:lpstr>
      <vt:lpstr>UNION &amp; UNION ALL</vt:lpstr>
      <vt:lpstr>practice problem</vt:lpstr>
      <vt:lpstr>INTERSECT</vt:lpstr>
      <vt:lpstr>INTERSECT</vt:lpstr>
      <vt:lpstr>INTERSECT</vt:lpstr>
      <vt:lpstr>EXCEPT</vt:lpstr>
      <vt:lpstr>practice problem</vt:lpstr>
      <vt:lpstr>temp tables</vt:lpstr>
      <vt:lpstr>temp tables</vt:lpstr>
      <vt:lpstr>temp tables</vt:lpstr>
      <vt:lpstr>KEYWORD: DISTINCT</vt:lpstr>
      <vt:lpstr>sorting</vt:lpstr>
      <vt:lpstr>sorting: order by</vt:lpstr>
      <vt:lpstr>sorting: group by</vt:lpstr>
      <vt:lpstr>sorting: group 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Erin McConnell</dc:creator>
  <cp:lastModifiedBy>Erin McConnell</cp:lastModifiedBy>
  <cp:revision>11</cp:revision>
  <dcterms:created xsi:type="dcterms:W3CDTF">2023-03-08T19:48:17Z</dcterms:created>
  <dcterms:modified xsi:type="dcterms:W3CDTF">2023-05-03T00:18:51Z</dcterms:modified>
</cp:coreProperties>
</file>