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6" r:id="rId47"/>
    <p:sldId id="34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8"/>
    <p:restoredTop sz="93371"/>
  </p:normalViewPr>
  <p:slideViewPr>
    <p:cSldViewPr snapToGrid="0">
      <p:cViewPr varScale="1">
        <p:scale>
          <a:sx n="83" d="100"/>
          <a:sy n="83" d="100"/>
        </p:scale>
        <p:origin x="1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7BFCB-E8AC-2745-85D9-F6ABAAF36110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F1D41-E883-E145-A0F1-B34A38B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F1D41-E883-E145-A0F1-B34A38B5CC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1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5/2/23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3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8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5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9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studio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rstudio.cloud/login?redirect=%2F" TargetMode="External"/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DD961-F1E7-2D96-D347-9B826F2F4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799" y="1371599"/>
            <a:ext cx="4724400" cy="23604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Introduction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54524-DD60-A172-1708-1BBB74733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1FDE7-AA09-2912-8041-6660AFF6C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5" r="14478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0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TIDYVERSE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coherent system of R packages for data manipulation, exploration, and visualization</a:t>
            </a:r>
          </a:p>
          <a:p>
            <a:r>
              <a:rPr lang="en-US" dirty="0"/>
              <a:t>Intended to make data scientists more productive:</a:t>
            </a:r>
          </a:p>
          <a:p>
            <a:pPr lvl="1"/>
            <a:r>
              <a:rPr lang="en-US" dirty="0"/>
              <a:t>Guide through workflows</a:t>
            </a:r>
          </a:p>
          <a:p>
            <a:pPr lvl="1"/>
            <a:r>
              <a:rPr lang="en-US" dirty="0"/>
              <a:t>Facilitate communication</a:t>
            </a:r>
          </a:p>
          <a:p>
            <a:pPr lvl="1"/>
            <a:r>
              <a:rPr lang="en-US" dirty="0"/>
              <a:t>Result in reproducible products</a:t>
            </a:r>
          </a:p>
        </p:txBody>
      </p:sp>
      <p:pic>
        <p:nvPicPr>
          <p:cNvPr id="1026" name="Picture 2" descr="What is the tidyverse? | R-bloggers">
            <a:extLst>
              <a:ext uri="{FF2B5EF4-FFF2-40B4-BE49-F238E27FC236}">
                <a16:creationId xmlns:a16="http://schemas.microsoft.com/office/drawing/2014/main" id="{BD1971B3-D564-51E5-6E87-49CBAE714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8" y="4758538"/>
            <a:ext cx="5998464" cy="20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30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385-7FED-4C01-AD34-712EF35A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A01-D2D1-123B-F29E-6BF1371C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tidyverse</a:t>
            </a:r>
            <a:r>
              <a:rPr lang="en-US" dirty="0"/>
              <a:t> from CRAN:</a:t>
            </a:r>
          </a:p>
          <a:p>
            <a:r>
              <a:rPr lang="en-US" dirty="0"/>
              <a:t>Once installed, load it with: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8B106-15AD-8B7C-3EBD-B05DC0D85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677" y="2347484"/>
            <a:ext cx="4084067" cy="360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E7365-8B0B-14B8-EC83-2111D10C6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085" y="2820071"/>
            <a:ext cx="2472288" cy="360918"/>
          </a:xfrm>
          <a:prstGeom prst="rect">
            <a:avLst/>
          </a:prstGeom>
        </p:spPr>
      </p:pic>
      <p:pic>
        <p:nvPicPr>
          <p:cNvPr id="2050" name="Picture 2" descr="What is the tidyverse? · R Views">
            <a:extLst>
              <a:ext uri="{FF2B5EF4-FFF2-40B4-BE49-F238E27FC236}">
                <a16:creationId xmlns:a16="http://schemas.microsoft.com/office/drawing/2014/main" id="{11A0CE63-3AEA-4CB4-4DA9-FC52B68E9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0" y="3355848"/>
            <a:ext cx="6217920" cy="329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66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BF6E-F1DA-BE48-706B-07402EE51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coding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45439-EFE9-8FE5-9650-8336AAB8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7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9D78-1545-AA5C-0965-204CCDC7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as a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8A8E-327F-6914-6E8F-537A2B5758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can use R as a calculator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03B443-0388-62C4-6738-1AE55E01AB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You can create new objects with </a:t>
            </a:r>
            <a:r>
              <a:rPr lang="en-US" dirty="0">
                <a:latin typeface="Arial Hebrew" pitchFamily="2" charset="-79"/>
                <a:cs typeface="Arial Hebrew" pitchFamily="2" charset="-79"/>
              </a:rPr>
              <a:t>&lt;-</a:t>
            </a:r>
          </a:p>
          <a:p>
            <a:endParaRPr lang="en-US" dirty="0">
              <a:latin typeface="Arial Hebrew" pitchFamily="2" charset="-79"/>
              <a:cs typeface="Arial Hebrew" pitchFamily="2" charset="-79"/>
            </a:endParaRPr>
          </a:p>
          <a:p>
            <a:endParaRPr lang="en-US" dirty="0">
              <a:latin typeface="Arial Hebrew" pitchFamily="2" charset="-79"/>
              <a:cs typeface="Arial Hebrew" pitchFamily="2" charset="-79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general, assignments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inspect an object, type its name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02CBB-28D9-88DE-31BF-7A8CEC16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02" y="2652242"/>
            <a:ext cx="3024761" cy="3524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0E6DF0-16AE-0ABC-978C-B35335DB5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711" y="2652242"/>
            <a:ext cx="2155114" cy="1297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B29AD-0ABD-095E-5107-139AC5892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711" y="4545049"/>
            <a:ext cx="3570509" cy="493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04340F-45C9-FCF6-6C02-AFAD22437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711" y="5485392"/>
            <a:ext cx="1279023" cy="9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4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has a large collection of built-in functions that are called like this: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arguments are set by default, others must be specified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learn more about a function, look it up in the help pages: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C78A4-4056-7960-64D9-03487319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86" y="2777998"/>
            <a:ext cx="7180834" cy="422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819BDC-F199-4506-82B3-48533C5B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87" y="3724295"/>
            <a:ext cx="5281930" cy="1467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92F3A4-5BC5-3E15-D0E6-FC8F3AA48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086" y="5715393"/>
            <a:ext cx="844802" cy="4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8C80-21CF-E765-5674-6752E78D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9059-2A1E-1248-45C8-7C7FA63A6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54102"/>
            <a:ext cx="9486901" cy="4603897"/>
          </a:xfrm>
        </p:spPr>
        <p:txBody>
          <a:bodyPr>
            <a:normAutofit/>
          </a:bodyPr>
          <a:lstStyle/>
          <a:p>
            <a:r>
              <a:rPr lang="en-US" dirty="0"/>
              <a:t>Object names must start with a letter and can only contain:</a:t>
            </a:r>
          </a:p>
          <a:p>
            <a:pPr lvl="1"/>
            <a:r>
              <a:rPr lang="en-US" dirty="0"/>
              <a:t>Letters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The character _</a:t>
            </a:r>
          </a:p>
          <a:p>
            <a:pPr lvl="1"/>
            <a:r>
              <a:rPr lang="en-US" dirty="0"/>
              <a:t>The character .</a:t>
            </a:r>
          </a:p>
          <a:p>
            <a:r>
              <a:rPr lang="en-US" dirty="0"/>
              <a:t>Some words are reserved in R and cannot be used as object names:</a:t>
            </a:r>
          </a:p>
          <a:p>
            <a:pPr lvl="1"/>
            <a:r>
              <a:rPr lang="en-US" dirty="0"/>
              <a:t>Inf and –Inf, which respectively stand for positive and negative infinity</a:t>
            </a:r>
          </a:p>
          <a:p>
            <a:pPr lvl="1"/>
            <a:r>
              <a:rPr lang="en-US" dirty="0"/>
              <a:t>NULL denotes a null object</a:t>
            </a:r>
          </a:p>
          <a:p>
            <a:pPr lvl="1"/>
            <a:r>
              <a:rPr lang="en-US" dirty="0"/>
              <a:t>NA represents a missing value (“Not Available”)</a:t>
            </a:r>
          </a:p>
          <a:p>
            <a:pPr lvl="1"/>
            <a:r>
              <a:rPr lang="en-US" dirty="0" err="1"/>
              <a:t>NaN</a:t>
            </a:r>
            <a:r>
              <a:rPr lang="en-US" dirty="0"/>
              <a:t> means “Not a Number”</a:t>
            </a:r>
          </a:p>
          <a:p>
            <a:pPr lvl="2"/>
            <a:r>
              <a:rPr lang="en-US" dirty="0"/>
              <a:t>R will return this value if a computation is 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4AA7B-29C9-7B76-CD57-DE43546C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383" y="2705608"/>
            <a:ext cx="4171557" cy="15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1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3107-4514-62A3-AB65-EEDBE846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210312"/>
            <a:ext cx="9486900" cy="13716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565E-6D1D-D4C7-1A4B-B486E38A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179576"/>
            <a:ext cx="9486901" cy="5550408"/>
          </a:xfrm>
        </p:spPr>
        <p:txBody>
          <a:bodyPr/>
          <a:lstStyle/>
          <a:p>
            <a:r>
              <a:rPr lang="en-US" dirty="0"/>
              <a:t>There are 6 atomic classes:</a:t>
            </a:r>
          </a:p>
          <a:p>
            <a:pPr lvl="1"/>
            <a:r>
              <a:rPr lang="en-US" dirty="0"/>
              <a:t>Logical: TRUE/FALSE (or T/F)</a:t>
            </a:r>
          </a:p>
          <a:p>
            <a:pPr lvl="1"/>
            <a:r>
              <a:rPr lang="en-US" dirty="0"/>
              <a:t>Numeric: 12.4, 30, 2, 1009, 3.141593</a:t>
            </a:r>
          </a:p>
          <a:p>
            <a:pPr lvl="1"/>
            <a:r>
              <a:rPr lang="en-US" dirty="0"/>
              <a:t>Integer: 2, 34, -21, 0</a:t>
            </a:r>
          </a:p>
          <a:p>
            <a:pPr lvl="1"/>
            <a:r>
              <a:rPr lang="en-US" dirty="0"/>
              <a:t>Complex: 3 + 2i, -10 – 4i</a:t>
            </a:r>
          </a:p>
          <a:p>
            <a:pPr lvl="1"/>
            <a:r>
              <a:rPr lang="en-US" dirty="0"/>
              <a:t>Character: “a”, “23.5”, “good”, “Hello world!”, “TRUE”</a:t>
            </a:r>
          </a:p>
          <a:p>
            <a:pPr lvl="1"/>
            <a:r>
              <a:rPr lang="en-US" dirty="0"/>
              <a:t>Raw: used to hold raw bytes</a:t>
            </a:r>
          </a:p>
          <a:p>
            <a:r>
              <a:rPr lang="en-US" dirty="0"/>
              <a:t>Objects can have different structures based on atomic class and dimensions: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 also supports more complicated objects built upon these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29425E-BB15-87E1-2DAD-E0A13218F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249867"/>
              </p:ext>
            </p:extLst>
          </p:nvPr>
        </p:nvGraphicFramePr>
        <p:xfrm>
          <a:off x="2032000" y="4729882"/>
          <a:ext cx="812799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065915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68069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13143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Homogeneous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Heterogeneous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8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 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List (generic vector)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6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 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0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 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3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61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783F-A664-5A6B-3A3F-7A7A38CA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CBA1-789F-0AE7-3F71-5AF398A7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are the simplest data structure: contiguous cells containing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4258C-3E72-76BD-0040-828D9895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87" y="2765352"/>
            <a:ext cx="4960849" cy="3406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37245-3EBA-AC04-5471-C5755790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970" y="2765352"/>
            <a:ext cx="3446942" cy="261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8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75AE-6EB3-2194-3380-D88060E4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9D93-F6F6-0BD6-D09B-07147F97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Element-wise operations between vectors of same length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8D008-2069-C82C-0A9A-20BD97914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2741929"/>
            <a:ext cx="3648456" cy="3737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C235B1-4334-9A68-2F2D-3D1B4B214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70" y="2741930"/>
            <a:ext cx="3652658" cy="25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22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AF29-4995-363F-E0C4-C866C31F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0D13-64F7-0E90-073B-AD71AF14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Recycling is an automatic lengthening of vectors in certain settings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 repeats the shorter vector until the length of the longer vector is reached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AFBF2-164B-802D-9BE1-AC0F5C89B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43" y="2795270"/>
            <a:ext cx="4398851" cy="134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D24EC-4190-BB0E-27AA-4DF5A75A9B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23"/>
          <a:stretch/>
        </p:blipFill>
        <p:spPr>
          <a:xfrm>
            <a:off x="1660143" y="4680488"/>
            <a:ext cx="8967235" cy="168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2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D1AD-EA65-88FC-3E82-EB208941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C41C-889C-E268-FABF-D51A3BFD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an open-source language and environment for statistical computing and graphics</a:t>
            </a:r>
          </a:p>
          <a:p>
            <a:r>
              <a:rPr lang="en-US" dirty="0"/>
              <a:t>It includes:</a:t>
            </a:r>
          </a:p>
          <a:p>
            <a:pPr lvl="1"/>
            <a:r>
              <a:rPr lang="en-US" dirty="0"/>
              <a:t>A data handling and storage facility</a:t>
            </a:r>
          </a:p>
          <a:p>
            <a:pPr lvl="1"/>
            <a:r>
              <a:rPr lang="en-US" dirty="0"/>
              <a:t>A suite of operators for calculations on matrices</a:t>
            </a:r>
          </a:p>
          <a:p>
            <a:pPr lvl="1"/>
            <a:r>
              <a:rPr lang="en-US" dirty="0"/>
              <a:t>A large collection of intermediate tools for data analysis</a:t>
            </a:r>
          </a:p>
          <a:p>
            <a:pPr lvl="1"/>
            <a:r>
              <a:rPr lang="en-US" dirty="0"/>
              <a:t>Graphical facilities for data analysis and display</a:t>
            </a:r>
          </a:p>
          <a:p>
            <a:pPr lvl="1"/>
            <a:r>
              <a:rPr lang="en-US" dirty="0"/>
              <a:t>A simple and effective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91762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F056-F9C3-1AC4-CC84-7CF1C8EE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6B40C-5470-6133-6A91-0B568557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73" y="2148840"/>
            <a:ext cx="4816399" cy="3227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86CAFD-A406-73E5-C586-25B54F480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037" y="2148840"/>
            <a:ext cx="4236530" cy="32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92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D716-C8DD-BD29-4E18-FEB7A9F8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6616"/>
            <a:ext cx="9486900" cy="1371600"/>
          </a:xfrm>
        </p:spPr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A349B-B916-B392-1E91-E1CC65CED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24919"/>
            <a:ext cx="9486901" cy="3918098"/>
          </a:xfrm>
        </p:spPr>
        <p:txBody>
          <a:bodyPr/>
          <a:lstStyle/>
          <a:p>
            <a:r>
              <a:rPr lang="en-US" dirty="0"/>
              <a:t>2-dimensional vectors</a:t>
            </a:r>
          </a:p>
          <a:p>
            <a:r>
              <a:rPr lang="en-US" dirty="0"/>
              <a:t>A matrix can be created with the function: </a:t>
            </a:r>
          </a:p>
          <a:p>
            <a:r>
              <a:rPr lang="en-US" dirty="0"/>
              <a:t>where:</a:t>
            </a:r>
          </a:p>
          <a:p>
            <a:pPr lvl="1"/>
            <a:r>
              <a:rPr lang="en-US" dirty="0"/>
              <a:t>data: input vector with elements of the matrix</a:t>
            </a:r>
          </a:p>
          <a:p>
            <a:pPr lvl="1"/>
            <a:r>
              <a:rPr lang="en-US" dirty="0" err="1"/>
              <a:t>nrow</a:t>
            </a:r>
            <a:r>
              <a:rPr lang="en-US" dirty="0"/>
              <a:t>: number of rows to be created</a:t>
            </a:r>
          </a:p>
          <a:p>
            <a:pPr lvl="1"/>
            <a:r>
              <a:rPr lang="en-US" dirty="0" err="1"/>
              <a:t>ncol</a:t>
            </a:r>
            <a:r>
              <a:rPr lang="en-US" dirty="0"/>
              <a:t>: number of columns to be created (default: NULL)</a:t>
            </a:r>
          </a:p>
          <a:p>
            <a:pPr lvl="1"/>
            <a:r>
              <a:rPr lang="en-US" dirty="0" err="1"/>
              <a:t>byrow</a:t>
            </a:r>
            <a:r>
              <a:rPr lang="en-US" dirty="0"/>
              <a:t>: whether matrix is filled by columns (default: FALSE)</a:t>
            </a:r>
          </a:p>
          <a:p>
            <a:pPr lvl="1"/>
            <a:r>
              <a:rPr lang="en-US" dirty="0" err="1"/>
              <a:t>dimnames</a:t>
            </a:r>
            <a:r>
              <a:rPr lang="en-US" dirty="0"/>
              <a:t>: list of length 2, gives row and column names (default: NULL)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5653A-2E3D-6459-006C-1AC7CA7E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997" y="2540254"/>
            <a:ext cx="4986327" cy="312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1833D4-9707-BAF8-1D4B-DB26E3EFF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27" y="5303521"/>
            <a:ext cx="391217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9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0FE0-1280-44B4-D7B9-FCA69A2A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matrix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1B970-BCBB-BC3E-2893-9AEAFEA09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64" y="2212848"/>
            <a:ext cx="4709310" cy="2414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AB8F3-AB3C-1B0E-8A89-1BE8FA870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488" y="2203704"/>
            <a:ext cx="4709310" cy="32363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7EC409-4AA6-DC64-5099-C50B17318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4037" y="3661158"/>
            <a:ext cx="517902" cy="2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2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4F8E-2368-B28D-D812-B099527F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computations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FDD02-EB5B-61F7-01EB-A38D9218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9" y="2130552"/>
            <a:ext cx="4652889" cy="2880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CA8FA-EA80-717E-F36A-9366A07F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86" y="2093975"/>
            <a:ext cx="4128459" cy="30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64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EE0F-DB61-41B3-4597-403AB145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0AA4-424E-A138-541D-92F8DEA8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matrix multiplication A x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3A555-5C32-7AB3-9E99-9DEC8867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56" y="2767584"/>
            <a:ext cx="3335020" cy="35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84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7143-5C42-A6FB-8E33-9A56ED8A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9144"/>
            <a:ext cx="9486900" cy="1371600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854F-86AB-70CE-4B61-32B14951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59159"/>
            <a:ext cx="9486901" cy="3918098"/>
          </a:xfrm>
        </p:spPr>
        <p:txBody>
          <a:bodyPr/>
          <a:lstStyle/>
          <a:p>
            <a:r>
              <a:rPr lang="en-US" dirty="0"/>
              <a:t>Contain elements of different types, e.g., numbers, vectors, and other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8F4D3-5FE2-7FC9-8AD4-625B4EA5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383" y="2158185"/>
            <a:ext cx="3530091" cy="4513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90C6A-03A9-02AA-9BDD-4981E8EFC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731" y="2158185"/>
            <a:ext cx="6245861" cy="33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59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E5A3-5044-2DF3-59BD-3A4CCD1C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502920"/>
            <a:ext cx="9486900" cy="1371600"/>
          </a:xfrm>
        </p:spPr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2640-5EC1-DD14-B9BE-37894A9E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955654"/>
            <a:ext cx="9486901" cy="5902346"/>
          </a:xfrm>
        </p:spPr>
        <p:txBody>
          <a:bodyPr>
            <a:noAutofit/>
          </a:bodyPr>
          <a:lstStyle/>
          <a:p>
            <a:r>
              <a:rPr lang="en-US" dirty="0"/>
              <a:t>A data frame is a table or a 2-dimensional rectangular array-like structure</a:t>
            </a:r>
          </a:p>
          <a:p>
            <a:pPr lvl="1"/>
            <a:r>
              <a:rPr lang="en-US" dirty="0"/>
              <a:t>Columns can store different data types, e.g., logical, numeric, character</a:t>
            </a:r>
          </a:p>
          <a:p>
            <a:pPr lvl="1"/>
            <a:r>
              <a:rPr lang="en-US" dirty="0"/>
              <a:t>Each column must contain the same number of data items</a:t>
            </a:r>
          </a:p>
          <a:p>
            <a:pPr lvl="1"/>
            <a:r>
              <a:rPr lang="en-US" dirty="0"/>
              <a:t>The column names should be non-empty</a:t>
            </a:r>
          </a:p>
          <a:p>
            <a:pPr lvl="1"/>
            <a:r>
              <a:rPr lang="en-US" dirty="0"/>
              <a:t>The row names should be unique</a:t>
            </a:r>
          </a:p>
          <a:p>
            <a:r>
              <a:rPr lang="en-US" dirty="0"/>
              <a:t>The elements can be accessed by indexing (just like matrices)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Columns can also be accessed by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79A42-4E6E-C00A-2653-D16DB2F16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59" y="3411114"/>
            <a:ext cx="3321711" cy="1837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09C62B-ED3B-6102-4559-069B73652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59" y="5865104"/>
            <a:ext cx="5218213" cy="69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2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312B-91CD-222C-5867-8C264FBA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 frames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4A4D5-4E6B-8382-1920-90561458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8229600" cy="46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38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76F6-30C1-1FA7-A5E7-C4A36782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4A05-4E63-67EA-FF59-84588BA61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data frame is large, we do not want to print all of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9D4DC-3F56-0F8F-32D8-A3F495DDD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41" y="2735580"/>
            <a:ext cx="7758503" cy="322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56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AFB2-47D1-722F-741D-33243DFF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5C9B-B60A-B2DA-5F08-F3095479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are used to categorize data and store it as levels</a:t>
            </a:r>
          </a:p>
          <a:p>
            <a:r>
              <a:rPr lang="en-US" dirty="0"/>
              <a:t>Useful for variables that can take a limited number of unique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A0E47-D3AE-5B94-8255-E149B31F3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68" y="3210306"/>
            <a:ext cx="7445118" cy="23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7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6804-B52A-8DC0-08E8-9BA557A8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9790-2DD4-5638-564D-58B34386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Traditionally, academics and research</a:t>
            </a:r>
          </a:p>
          <a:p>
            <a:r>
              <a:rPr lang="en-US" dirty="0"/>
              <a:t>Now, rapidly expanding into the enterprise market</a:t>
            </a:r>
          </a:p>
        </p:txBody>
      </p:sp>
    </p:spTree>
    <p:extLst>
      <p:ext uri="{BB962C8B-B14F-4D97-AF65-F5344CB8AC3E}">
        <p14:creationId xmlns:p14="http://schemas.microsoft.com/office/powerpoint/2010/main" val="816962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D4BF-64BF-3C86-93CC-58E8B4FB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B597-82BE-D5E4-5468-BB0C6568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not specified, R will order character type by alphabetical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43217-4688-08BF-EDB3-6919E7D8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71" y="2754884"/>
            <a:ext cx="7952515" cy="27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60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5111-D197-607B-24DB-30C17253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6ED08-7565-DD92-628C-2573B25E6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makes it easy to work with dates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 ?strptime for a list of possible date formats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19FE7-DD40-5615-C6A5-B2707D96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06" y="2700020"/>
            <a:ext cx="8124447" cy="251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76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53A9-A285-5294-F39B-1B2F1B7B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FA34-49B2-C048-A721-2B3D3B10E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generate vectors of random numbers from different distributions</a:t>
            </a:r>
          </a:p>
          <a:p>
            <a:r>
              <a:rPr lang="en-US" dirty="0"/>
              <a:t>To make your results reproducible, provide a seed for the generator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D94EE-4007-1DD3-D5FB-50BC56DF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816" y="3241548"/>
            <a:ext cx="7474102" cy="15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27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20B9-217C-665E-D2D9-1A43FE5B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30DA2-ACCE-5164-D6FA-7140BB753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generate a random sample from the elements of a vector using the function 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25932-481F-F757-9720-547BA86B7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374" y="3132128"/>
            <a:ext cx="7544088" cy="142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01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FD74-05B4-797D-8771-DA01CC4E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0B39-66F1-4B79-258A-DFAFFD6E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contents of a discrete vector can be easily summarized in a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601CF-FE8C-6C33-0641-2237DEA85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347" y="2755900"/>
            <a:ext cx="7335683" cy="20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8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3A6F-5FC0-2575-D4FA-F9FFD602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144"/>
            <a:ext cx="9486900" cy="1371600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DD5A-67B6-7F7D-EAFB-3955B9155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7447"/>
            <a:ext cx="9486901" cy="3918098"/>
          </a:xfrm>
        </p:spPr>
        <p:txBody>
          <a:bodyPr/>
          <a:lstStyle/>
          <a:p>
            <a:r>
              <a:rPr lang="en-US" dirty="0"/>
              <a:t>The contents of a discrete or continuous vector can be easily summarized in a histogram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93621-8C30-74B4-CEE4-1D67F96B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808" y="2480818"/>
            <a:ext cx="5317744" cy="664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5DF8E-AD2B-5720-5A75-C953E2101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50" y="3107945"/>
            <a:ext cx="63373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79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9B05-4DE5-3054-4E7B-01B88397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plotting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0CF96-BAF6-5336-A5EB-E1BB8348C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3258058"/>
            <a:ext cx="6337300" cy="321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DEBD8-875A-2231-55CA-15FB95691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231" y="2057400"/>
            <a:ext cx="4665103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07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2A4D-AA51-ECE9-4536-5499BA18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plotting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47AD0-2051-75AD-0DCC-72BE7A17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01" y="2103120"/>
            <a:ext cx="7120017" cy="896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E905A-14A3-4582-8E24-ECBCF9D4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00" y="3209544"/>
            <a:ext cx="63754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68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BF6E-F1DA-BE48-706B-07402EE51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45439-EFE9-8FE5-9650-8336AAB8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49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1208"/>
            <a:ext cx="9486900" cy="1371600"/>
          </a:xfrm>
        </p:spPr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89510"/>
            <a:ext cx="9486901" cy="4603897"/>
          </a:xfrm>
        </p:spPr>
        <p:txBody>
          <a:bodyPr/>
          <a:lstStyle/>
          <a:p>
            <a:r>
              <a:rPr lang="en-US" dirty="0"/>
              <a:t>Rarely do you get the data in the form you need</a:t>
            </a:r>
          </a:p>
          <a:p>
            <a:r>
              <a:rPr lang="en-US" dirty="0"/>
              <a:t>For example, you may need to:</a:t>
            </a:r>
          </a:p>
          <a:p>
            <a:pPr lvl="1"/>
            <a:r>
              <a:rPr lang="en-US" dirty="0"/>
              <a:t>Create new variables or summaries</a:t>
            </a:r>
          </a:p>
          <a:p>
            <a:pPr lvl="1"/>
            <a:r>
              <a:rPr lang="en-US" dirty="0"/>
              <a:t>Rename the variables</a:t>
            </a:r>
          </a:p>
          <a:p>
            <a:pPr lvl="1"/>
            <a:r>
              <a:rPr lang="en-US" dirty="0"/>
              <a:t>Reorder the observations</a:t>
            </a:r>
          </a:p>
          <a:p>
            <a:r>
              <a:rPr lang="en-US" dirty="0"/>
              <a:t>We will now learn how to do this and more</a:t>
            </a:r>
          </a:p>
        </p:txBody>
      </p:sp>
    </p:spTree>
    <p:extLst>
      <p:ext uri="{BB962C8B-B14F-4D97-AF65-F5344CB8AC3E}">
        <p14:creationId xmlns:p14="http://schemas.microsoft.com/office/powerpoint/2010/main" val="170819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B14C-11EF-5023-F83B-2BE10BC8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6336"/>
            <a:ext cx="9486900" cy="1371600"/>
          </a:xfrm>
        </p:spPr>
        <p:txBody>
          <a:bodyPr/>
          <a:lstStyle/>
          <a:p>
            <a:r>
              <a:rPr lang="en-US" dirty="0"/>
              <a:t>Why should you learn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8B32-ED66-2417-E238-685E5B62F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51966"/>
            <a:ext cx="9486901" cy="5306034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Arguably the most common language for data scientists</a:t>
            </a:r>
          </a:p>
          <a:p>
            <a:pPr lvl="1"/>
            <a:r>
              <a:rPr lang="en-US" dirty="0"/>
              <a:t>Created with statistics and data in mind</a:t>
            </a:r>
          </a:p>
          <a:p>
            <a:pPr lvl="1"/>
            <a:r>
              <a:rPr lang="en-US" dirty="0"/>
              <a:t>Excellent for learning data science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Wide-range of high-quality packages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Domain specificity</a:t>
            </a:r>
          </a:p>
          <a:p>
            <a:pPr lvl="1"/>
            <a:r>
              <a:rPr lang="en-US" dirty="0"/>
              <a:t>A few unusual features compared to other languages</a:t>
            </a:r>
          </a:p>
          <a:p>
            <a:r>
              <a:rPr lang="en-US" dirty="0"/>
              <a:t>Some alternatives to R:</a:t>
            </a:r>
          </a:p>
          <a:p>
            <a:pPr lvl="1"/>
            <a:r>
              <a:rPr lang="en-US" dirty="0"/>
              <a:t>Python: general-purpose programming with data science libraries</a:t>
            </a:r>
          </a:p>
          <a:p>
            <a:pPr lvl="1"/>
            <a:r>
              <a:rPr lang="en-US" dirty="0"/>
              <a:t>SAS: commercial and expensive; slower development</a:t>
            </a:r>
          </a:p>
        </p:txBody>
      </p:sp>
    </p:spTree>
    <p:extLst>
      <p:ext uri="{BB962C8B-B14F-4D97-AF65-F5344CB8AC3E}">
        <p14:creationId xmlns:p14="http://schemas.microsoft.com/office/powerpoint/2010/main" val="610812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39192"/>
            <a:ext cx="9486900" cy="1371600"/>
          </a:xfrm>
        </p:spPr>
        <p:txBody>
          <a:bodyPr/>
          <a:lstStyle/>
          <a:p>
            <a:r>
              <a:rPr lang="en-US" dirty="0"/>
              <a:t>New York city flights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78310"/>
            <a:ext cx="9486901" cy="5759090"/>
          </a:xfrm>
        </p:spPr>
        <p:txBody>
          <a:bodyPr/>
          <a:lstStyle/>
          <a:p>
            <a:r>
              <a:rPr lang="en-US" dirty="0"/>
              <a:t>Dataset on flights departing New York City in 2013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03CD2-03F1-699E-3378-8D5FB8D6C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98" y="2198274"/>
            <a:ext cx="8178801" cy="4481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EA8B1-9E41-10FD-8261-4B5D3F53B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799" y="1825804"/>
            <a:ext cx="3606802" cy="28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8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6804-B52A-8DC0-08E8-9BA557A8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4800"/>
            <a:ext cx="9486900" cy="1371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9790-2DD4-5638-564D-58B343867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73102"/>
            <a:ext cx="9486901" cy="531509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package is part of the core </a:t>
            </a:r>
            <a:r>
              <a:rPr lang="en-US" dirty="0" err="1"/>
              <a:t>tidyverse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solves most of your data manipulation challenges:</a:t>
            </a:r>
          </a:p>
          <a:p>
            <a:pPr lvl="1"/>
            <a:r>
              <a:rPr lang="en-US" dirty="0"/>
              <a:t>Pick observations by their values: filter()</a:t>
            </a:r>
          </a:p>
          <a:p>
            <a:pPr lvl="1"/>
            <a:r>
              <a:rPr lang="en-US" dirty="0"/>
              <a:t>Reorder the rows: arrange()</a:t>
            </a:r>
          </a:p>
          <a:p>
            <a:pPr lvl="1"/>
            <a:r>
              <a:rPr lang="en-US" dirty="0"/>
              <a:t>Pick variables by their names: select()</a:t>
            </a:r>
          </a:p>
          <a:p>
            <a:pPr lvl="1"/>
            <a:r>
              <a:rPr lang="en-US" dirty="0"/>
              <a:t>Create new variables with functions of existing variables: mutate()</a:t>
            </a:r>
          </a:p>
          <a:p>
            <a:pPr lvl="1"/>
            <a:r>
              <a:rPr lang="en-US" dirty="0"/>
              <a:t>Collapse many values down to a single summary: </a:t>
            </a:r>
            <a:r>
              <a:rPr lang="en-US" dirty="0" err="1"/>
              <a:t>summarise</a:t>
            </a:r>
            <a:r>
              <a:rPr lang="en-US" dirty="0"/>
              <a:t>()</a:t>
            </a:r>
          </a:p>
          <a:p>
            <a:r>
              <a:rPr lang="en-US" dirty="0"/>
              <a:t>All verbs work similarly:</a:t>
            </a:r>
          </a:p>
          <a:p>
            <a:pPr lvl="1"/>
            <a:r>
              <a:rPr lang="en-US" dirty="0"/>
              <a:t>The first argument is a </a:t>
            </a:r>
            <a:r>
              <a:rPr lang="en-US" dirty="0" err="1"/>
              <a:t>tibble</a:t>
            </a:r>
            <a:r>
              <a:rPr lang="en-US" dirty="0"/>
              <a:t> or data frame</a:t>
            </a:r>
          </a:p>
          <a:p>
            <a:pPr lvl="1"/>
            <a:r>
              <a:rPr lang="en-US" dirty="0"/>
              <a:t>The subsequent ones describe what to do using the variable names</a:t>
            </a:r>
          </a:p>
          <a:p>
            <a:pPr lvl="1"/>
            <a:r>
              <a:rPr lang="en-US" dirty="0"/>
              <a:t>The result is a new </a:t>
            </a:r>
            <a:r>
              <a:rPr lang="en-US" dirty="0" err="1"/>
              <a:t>tibble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BCF83-7FA8-5F9B-AD5F-6CE11DB1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29" y="2377095"/>
            <a:ext cx="2472288" cy="3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8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39192"/>
            <a:ext cx="9486900" cy="1371600"/>
          </a:xfrm>
        </p:spPr>
        <p:txBody>
          <a:bodyPr/>
          <a:lstStyle/>
          <a:p>
            <a:r>
              <a:rPr lang="en-US" dirty="0"/>
              <a:t>Filter rows with filter()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78310"/>
            <a:ext cx="9486901" cy="5759090"/>
          </a:xfrm>
        </p:spPr>
        <p:txBody>
          <a:bodyPr/>
          <a:lstStyle/>
          <a:p>
            <a:r>
              <a:rPr lang="en-US" dirty="0"/>
              <a:t>filter() allows you to subset observations based on their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package </a:t>
            </a:r>
            <a:r>
              <a:rPr lang="en-US" dirty="0" err="1"/>
              <a:t>dplyr</a:t>
            </a:r>
            <a:r>
              <a:rPr lang="en-US" dirty="0"/>
              <a:t> executes the filtering and returns a new data frame without modifying the original one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E298D9-7D30-919A-5FDB-EC7910FC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796690"/>
            <a:ext cx="7772400" cy="40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2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76808"/>
            <a:ext cx="9486900" cy="1371600"/>
          </a:xfrm>
        </p:spPr>
        <p:txBody>
          <a:bodyPr/>
          <a:lstStyle/>
          <a:p>
            <a:r>
              <a:rPr lang="en-US" dirty="0"/>
              <a:t>Comparison operators in 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94310"/>
            <a:ext cx="9486901" cy="5759090"/>
          </a:xfrm>
        </p:spPr>
        <p:txBody>
          <a:bodyPr/>
          <a:lstStyle/>
          <a:p>
            <a:r>
              <a:rPr lang="en-US" dirty="0"/>
              <a:t>In order to use filter(), you need to use comparison operators</a:t>
            </a:r>
          </a:p>
          <a:p>
            <a:r>
              <a:rPr lang="en-US" dirty="0"/>
              <a:t>R provides the standard suite: &gt;, &gt;=, &lt;, &lt;=, != (not equal), and == (equal)</a:t>
            </a:r>
          </a:p>
          <a:p>
            <a:r>
              <a:rPr lang="en-US" dirty="0"/>
              <a:t>The == operator can be tricky with floating point numbers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near() is the safe way of checking if two vectors of floating point numbers are (pairwise) equal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CDF65-6A34-EFAC-2733-C5EF9A64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05250"/>
            <a:ext cx="3050761" cy="1403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A2BF29-AB3C-20CA-E53A-3E02F2932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3905249"/>
            <a:ext cx="2521964" cy="140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54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76808"/>
            <a:ext cx="9486900" cy="1371600"/>
          </a:xfrm>
        </p:spPr>
        <p:txBody>
          <a:bodyPr/>
          <a:lstStyle/>
          <a:p>
            <a:r>
              <a:rPr lang="en-US" dirty="0"/>
              <a:t>logical operators in 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94310"/>
            <a:ext cx="9486901" cy="5759090"/>
          </a:xfrm>
        </p:spPr>
        <p:txBody>
          <a:bodyPr/>
          <a:lstStyle/>
          <a:p>
            <a:r>
              <a:rPr lang="en-US" dirty="0"/>
              <a:t>By default, filter() combines multiple arguments with a logical AND</a:t>
            </a:r>
          </a:p>
          <a:p>
            <a:r>
              <a:rPr lang="en-US" dirty="0"/>
              <a:t>For example, this finds all flights that departed in November or December: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A15D0F-3A17-3364-1C0D-94167FF7A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3841389"/>
            <a:ext cx="9400454" cy="390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EA98D-73F8-4665-8A97-65FBAD582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199" y="3390900"/>
            <a:ext cx="6426201" cy="3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83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76808"/>
            <a:ext cx="9486900" cy="1371600"/>
          </a:xfrm>
        </p:spPr>
        <p:txBody>
          <a:bodyPr/>
          <a:lstStyle/>
          <a:p>
            <a:r>
              <a:rPr lang="en-US" dirty="0"/>
              <a:t>The logic of missing values in 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94310"/>
            <a:ext cx="9486901" cy="5759090"/>
          </a:xfrm>
        </p:spPr>
        <p:txBody>
          <a:bodyPr/>
          <a:lstStyle/>
          <a:p>
            <a:r>
              <a:rPr lang="en-US" dirty="0"/>
              <a:t>Missing values are contagious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filter() includes rows where a condition is TRUE (neither FALSE nor NA)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D18DC-5B44-061C-4B24-F5B93D81B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2857500"/>
            <a:ext cx="1456308" cy="19296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149654-2D08-493F-26D6-BE0F085D1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57499"/>
            <a:ext cx="1456308" cy="1816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0A8DCC-FC9E-6A94-DEE1-CA0CC84E8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849" y="5377298"/>
            <a:ext cx="6487433" cy="33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532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4792"/>
            <a:ext cx="9486900" cy="1371600"/>
          </a:xfrm>
        </p:spPr>
        <p:txBody>
          <a:bodyPr/>
          <a:lstStyle/>
          <a:p>
            <a:r>
              <a:rPr lang="en-US" dirty="0"/>
              <a:t>Select columns with select()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22710"/>
            <a:ext cx="9486901" cy="5759090"/>
          </a:xfrm>
        </p:spPr>
        <p:txBody>
          <a:bodyPr/>
          <a:lstStyle/>
          <a:p>
            <a:r>
              <a:rPr lang="en-US" dirty="0"/>
              <a:t>select() zooms in on a subset of variables specified by name</a:t>
            </a:r>
          </a:p>
          <a:p>
            <a:r>
              <a:rPr lang="en-US" dirty="0"/>
              <a:t>This is most useful for large datasets with many 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A1CCDC-438C-6E28-F759-80CD0531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49" y="2054405"/>
            <a:ext cx="4893748" cy="44765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342A7B-AFB8-D4D8-E222-DC6075BB4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2054404"/>
            <a:ext cx="3594098" cy="44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40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24408"/>
            <a:ext cx="9486900" cy="1371600"/>
          </a:xfrm>
        </p:spPr>
        <p:txBody>
          <a:bodyPr/>
          <a:lstStyle/>
          <a:p>
            <a:r>
              <a:rPr lang="en-US" dirty="0"/>
              <a:t>Helper functions for select()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41910"/>
            <a:ext cx="9486901" cy="5759090"/>
          </a:xfrm>
        </p:spPr>
        <p:txBody>
          <a:bodyPr/>
          <a:lstStyle/>
          <a:p>
            <a:r>
              <a:rPr lang="en-US" dirty="0"/>
              <a:t>There are several helper functions you can use within select():</a:t>
            </a:r>
          </a:p>
          <a:p>
            <a:pPr lvl="1"/>
            <a:r>
              <a:rPr lang="en-US" dirty="0" err="1"/>
              <a:t>starts_with</a:t>
            </a:r>
            <a:r>
              <a:rPr lang="en-US" dirty="0"/>
              <a:t>(“abc”): matches names that begin with “abc”</a:t>
            </a:r>
          </a:p>
          <a:p>
            <a:pPr lvl="1"/>
            <a:r>
              <a:rPr lang="en-US" dirty="0" err="1"/>
              <a:t>ends_with</a:t>
            </a:r>
            <a:r>
              <a:rPr lang="en-US" dirty="0"/>
              <a:t>(“xyz”): matches names that end with “xyz”</a:t>
            </a:r>
          </a:p>
          <a:p>
            <a:pPr lvl="1"/>
            <a:r>
              <a:rPr lang="en-US" dirty="0"/>
              <a:t>contains(“</a:t>
            </a:r>
            <a:r>
              <a:rPr lang="en-US" dirty="0" err="1"/>
              <a:t>ijk</a:t>
            </a:r>
            <a:r>
              <a:rPr lang="en-US" dirty="0"/>
              <a:t>”): matches names that contain “</a:t>
            </a:r>
            <a:r>
              <a:rPr lang="en-US" dirty="0" err="1"/>
              <a:t>ijk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matches: selects variables that match a regular expression</a:t>
            </a:r>
          </a:p>
          <a:p>
            <a:pPr lvl="1"/>
            <a:r>
              <a:rPr lang="en-US" dirty="0" err="1"/>
              <a:t>num_range</a:t>
            </a:r>
            <a:r>
              <a:rPr lang="en-US" dirty="0"/>
              <a:t>(“x”, 1:3): matches x1, x2, and x3</a:t>
            </a:r>
          </a:p>
          <a:p>
            <a:r>
              <a:rPr lang="en-US" dirty="0"/>
              <a:t>To move some columns to the beginning, use the everything() helper:</a:t>
            </a:r>
          </a:p>
          <a:p>
            <a:endParaRPr lang="en-US" dirty="0"/>
          </a:p>
          <a:p>
            <a:r>
              <a:rPr lang="en-US" dirty="0"/>
              <a:t>See ?select for more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8D4E2-7A16-B7B3-816F-422B74C5D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5146854"/>
            <a:ext cx="5369312" cy="263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B20A76-64C3-E737-E592-26E355B3C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0" y="6085230"/>
            <a:ext cx="5816186" cy="46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8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B3C2-8833-4F82-66A0-A5F2D27A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r Good?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9EDB-8469-3861-EDB0-B35A93DC6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 April 2020, R has:</a:t>
            </a:r>
          </a:p>
          <a:p>
            <a:pPr lvl="1"/>
            <a:r>
              <a:rPr lang="en-US" dirty="0"/>
              <a:t>15,515 packages on CRAN,</a:t>
            </a:r>
          </a:p>
          <a:p>
            <a:pPr lvl="1"/>
            <a:r>
              <a:rPr lang="en-US" dirty="0"/>
              <a:t>1,823 on Bioconductor, and</a:t>
            </a:r>
          </a:p>
          <a:p>
            <a:pPr lvl="1"/>
            <a:r>
              <a:rPr lang="en-US" dirty="0"/>
              <a:t>Many others on GitHub</a:t>
            </a:r>
          </a:p>
        </p:txBody>
      </p:sp>
    </p:spTree>
    <p:extLst>
      <p:ext uri="{BB962C8B-B14F-4D97-AF65-F5344CB8AC3E}">
        <p14:creationId xmlns:p14="http://schemas.microsoft.com/office/powerpoint/2010/main" val="386983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BF6E-F1DA-BE48-706B-07402EE51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your r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45439-EFE9-8FE5-9650-8336AAB8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8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9D32-3EFE-23C9-F391-A4733124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81B4-1E80-42A3-9BE3-5BEBCCCA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open-source and cross-platform (Linux, Mac, Windows)</a:t>
            </a:r>
          </a:p>
          <a:p>
            <a:r>
              <a:rPr lang="en-US" dirty="0"/>
              <a:t>Link to download: </a:t>
            </a:r>
            <a:r>
              <a:rPr lang="en-US" dirty="0">
                <a:hlinkClick r:id="rId2"/>
              </a:rPr>
              <a:t>https://cran.rstudio.com/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Download the latest version for your operating system and follow the instructions</a:t>
            </a:r>
          </a:p>
          <a:p>
            <a:r>
              <a:rPr lang="en-US" dirty="0"/>
              <a:t>A new version of R is released each year with 2-3 minor releases</a:t>
            </a:r>
          </a:p>
          <a:p>
            <a:pPr lvl="1"/>
            <a:r>
              <a:rPr lang="en-US" dirty="0"/>
              <a:t>It’s a good idea to update regularly</a:t>
            </a:r>
          </a:p>
        </p:txBody>
      </p:sp>
    </p:spTree>
    <p:extLst>
      <p:ext uri="{BB962C8B-B14F-4D97-AF65-F5344CB8AC3E}">
        <p14:creationId xmlns:p14="http://schemas.microsoft.com/office/powerpoint/2010/main" val="373924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54102"/>
            <a:ext cx="9486901" cy="4421017"/>
          </a:xfrm>
        </p:spPr>
        <p:txBody>
          <a:bodyPr/>
          <a:lstStyle/>
          <a:p>
            <a:r>
              <a:rPr lang="en-US" dirty="0"/>
              <a:t>RStudio is a development environment that allows the user to:</a:t>
            </a:r>
          </a:p>
          <a:p>
            <a:pPr lvl="1"/>
            <a:r>
              <a:rPr lang="en-US" dirty="0"/>
              <a:t>Type R commands</a:t>
            </a:r>
          </a:p>
          <a:p>
            <a:pPr lvl="1"/>
            <a:r>
              <a:rPr lang="en-US" dirty="0"/>
              <a:t>Write R scripts (files containing all commands to be executed)</a:t>
            </a:r>
          </a:p>
          <a:p>
            <a:r>
              <a:rPr lang="en-US" dirty="0"/>
              <a:t>RStudio is open-source and cross-platform (Linux, Mac, Windows)</a:t>
            </a:r>
          </a:p>
          <a:p>
            <a:r>
              <a:rPr lang="en-US" dirty="0"/>
              <a:t>Link to download: </a:t>
            </a:r>
            <a:r>
              <a:rPr lang="en-US" dirty="0">
                <a:hlinkClick r:id="rId2"/>
              </a:rPr>
              <a:t>https://posit.co/download/rstudio-desktop/</a:t>
            </a:r>
            <a:endParaRPr lang="en-US" dirty="0"/>
          </a:p>
          <a:p>
            <a:pPr lvl="1"/>
            <a:r>
              <a:rPr lang="en-US" dirty="0"/>
              <a:t>Download the latest version for your operating system and follow the instructions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RStudio Cloud allows you to use R within RStudio without any installation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https://login.rstudio.cloud/login?redirect=%2F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087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5EE4-EBBE-4706-6BFC-37C6300A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DF37F-E187-369A-D53A-390F7767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packages are a collection of R functions, compiled code, and sample data</a:t>
            </a:r>
          </a:p>
          <a:p>
            <a:r>
              <a:rPr lang="en-US" dirty="0"/>
              <a:t>They are stored under a directory called a library in the R environment</a:t>
            </a:r>
          </a:p>
          <a:p>
            <a:r>
              <a:rPr lang="en-US" dirty="0"/>
              <a:t>Some packages are installed by default and are automatically loaded</a:t>
            </a:r>
          </a:p>
          <a:p>
            <a:r>
              <a:rPr lang="en-US" dirty="0"/>
              <a:t>Additional packages are available from:</a:t>
            </a:r>
          </a:p>
          <a:p>
            <a:pPr lvl="1"/>
            <a:r>
              <a:rPr lang="en-US" dirty="0"/>
              <a:t>CRAN: the first and largest R repository</a:t>
            </a:r>
          </a:p>
          <a:p>
            <a:pPr lvl="1"/>
            <a:r>
              <a:rPr lang="en-US" dirty="0"/>
              <a:t>Bioconductor: packages for the analysis of biological data</a:t>
            </a:r>
          </a:p>
          <a:p>
            <a:pPr lvl="1"/>
            <a:r>
              <a:rPr lang="en-US" dirty="0"/>
              <a:t>GitHub: packages under development</a:t>
            </a:r>
          </a:p>
          <a:p>
            <a:r>
              <a:rPr lang="en-US" dirty="0"/>
              <a:t>In R, you can list the packages you have installed by typing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E5445-7691-C6FA-7AEA-43CFBF24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054" y="5857856"/>
            <a:ext cx="2891892" cy="38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6456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1548</Words>
  <Application>Microsoft Macintosh PowerPoint</Application>
  <PresentationFormat>Widescreen</PresentationFormat>
  <Paragraphs>251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Arial Hebrew</vt:lpstr>
      <vt:lpstr>Calibri</vt:lpstr>
      <vt:lpstr>Gill Sans MT</vt:lpstr>
      <vt:lpstr>Goudy Old Style</vt:lpstr>
      <vt:lpstr>ClassicFrameVTI</vt:lpstr>
      <vt:lpstr>Introduction to R</vt:lpstr>
      <vt:lpstr>What is R?</vt:lpstr>
      <vt:lpstr>Who uses R?</vt:lpstr>
      <vt:lpstr>Why should you learn r?</vt:lpstr>
      <vt:lpstr>What makes r Good?</vt:lpstr>
      <vt:lpstr>Setting up your r environment</vt:lpstr>
      <vt:lpstr>Installing r</vt:lpstr>
      <vt:lpstr>Running r code</vt:lpstr>
      <vt:lpstr>R Packages</vt:lpstr>
      <vt:lpstr>The TIDYVERSE</vt:lpstr>
      <vt:lpstr>Installing the tidyverse</vt:lpstr>
      <vt:lpstr>Basics of coding in r</vt:lpstr>
      <vt:lpstr>R as a calculator</vt:lpstr>
      <vt:lpstr>Calling functions</vt:lpstr>
      <vt:lpstr>Naming objects</vt:lpstr>
      <vt:lpstr>Data types</vt:lpstr>
      <vt:lpstr>vectors</vt:lpstr>
      <vt:lpstr>Vector arithmetic</vt:lpstr>
      <vt:lpstr>recycling</vt:lpstr>
      <vt:lpstr>Logical operations</vt:lpstr>
      <vt:lpstr>matrices</vt:lpstr>
      <vt:lpstr>Accessing matrix elements</vt:lpstr>
      <vt:lpstr>Matrix computations</vt:lpstr>
      <vt:lpstr>Matrix algebra</vt:lpstr>
      <vt:lpstr>lists</vt:lpstr>
      <vt:lpstr>Data frames</vt:lpstr>
      <vt:lpstr>Creating data frames</vt:lpstr>
      <vt:lpstr>Summarizing data frames</vt:lpstr>
      <vt:lpstr>factors</vt:lpstr>
      <vt:lpstr>Factor ordering</vt:lpstr>
      <vt:lpstr>dates</vt:lpstr>
      <vt:lpstr>Random numbers</vt:lpstr>
      <vt:lpstr>Random sampling</vt:lpstr>
      <vt:lpstr>Tables</vt:lpstr>
      <vt:lpstr>histograms</vt:lpstr>
      <vt:lpstr>Basic plotting</vt:lpstr>
      <vt:lpstr>Basic plotting</vt:lpstr>
      <vt:lpstr>Transforming data</vt:lpstr>
      <vt:lpstr>Data transformation</vt:lpstr>
      <vt:lpstr>New York city flights data</vt:lpstr>
      <vt:lpstr>The dplyr package</vt:lpstr>
      <vt:lpstr>Filter rows with filter()</vt:lpstr>
      <vt:lpstr>Comparison operators in r</vt:lpstr>
      <vt:lpstr>logical operators in r</vt:lpstr>
      <vt:lpstr>The logic of missing values in r</vt:lpstr>
      <vt:lpstr>Select columns with select()</vt:lpstr>
      <vt:lpstr>Helper functions for select()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Erin McConnell</dc:creator>
  <cp:lastModifiedBy>Erin McConnell</cp:lastModifiedBy>
  <cp:revision>5</cp:revision>
  <dcterms:created xsi:type="dcterms:W3CDTF">2023-03-08T19:48:17Z</dcterms:created>
  <dcterms:modified xsi:type="dcterms:W3CDTF">2023-05-05T00:46:52Z</dcterms:modified>
</cp:coreProperties>
</file>